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86" r:id="rId4"/>
    <p:sldId id="283" r:id="rId5"/>
    <p:sldId id="303" r:id="rId6"/>
    <p:sldId id="304" r:id="rId7"/>
    <p:sldId id="305" r:id="rId8"/>
    <p:sldId id="306" r:id="rId9"/>
    <p:sldId id="307" r:id="rId10"/>
    <p:sldId id="310" r:id="rId11"/>
    <p:sldId id="311" r:id="rId12"/>
    <p:sldId id="300" r:id="rId13"/>
    <p:sldId id="301" r:id="rId14"/>
    <p:sldId id="302" r:id="rId15"/>
    <p:sldId id="291" r:id="rId16"/>
    <p:sldId id="282" r:id="rId17"/>
    <p:sldId id="284" r:id="rId18"/>
    <p:sldId id="287" r:id="rId19"/>
    <p:sldId id="290" r:id="rId20"/>
    <p:sldId id="289" r:id="rId21"/>
    <p:sldId id="276" r:id="rId22"/>
    <p:sldId id="277" r:id="rId23"/>
    <p:sldId id="285" r:id="rId24"/>
    <p:sldId id="295" r:id="rId25"/>
    <p:sldId id="296" r:id="rId26"/>
    <p:sldId id="297" r:id="rId27"/>
    <p:sldId id="298" r:id="rId28"/>
    <p:sldId id="299" r:id="rId29"/>
    <p:sldId id="271" r:id="rId30"/>
    <p:sldId id="275" r:id="rId31"/>
  </p:sldIdLst>
  <p:sldSz cx="9144000" cy="50736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CEC9-AE38-4964-9A7B-F40CEF65A072}">
          <p14:sldIdLst>
            <p14:sldId id="256"/>
            <p14:sldId id="280"/>
            <p14:sldId id="286"/>
            <p14:sldId id="283"/>
            <p14:sldId id="303"/>
            <p14:sldId id="304"/>
            <p14:sldId id="305"/>
            <p14:sldId id="306"/>
            <p14:sldId id="307"/>
            <p14:sldId id="310"/>
            <p14:sldId id="311"/>
            <p14:sldId id="300"/>
            <p14:sldId id="301"/>
            <p14:sldId id="302"/>
            <p14:sldId id="291"/>
            <p14:sldId id="282"/>
            <p14:sldId id="284"/>
            <p14:sldId id="287"/>
            <p14:sldId id="290"/>
            <p14:sldId id="289"/>
            <p14:sldId id="276"/>
          </p14:sldIdLst>
        </p14:section>
        <p14:section name="Sección sin título" id="{FFC3F838-F075-4853-8FDC-01B528336580}">
          <p14:sldIdLst>
            <p14:sldId id="277"/>
            <p14:sldId id="285"/>
            <p14:sldId id="295"/>
            <p14:sldId id="296"/>
            <p14:sldId id="297"/>
            <p14:sldId id="298"/>
            <p14:sldId id="299"/>
            <p14:sldId id="27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0"/>
  </p:normalViewPr>
  <p:slideViewPr>
    <p:cSldViewPr>
      <p:cViewPr>
        <p:scale>
          <a:sx n="100" d="100"/>
          <a:sy n="100" d="100"/>
        </p:scale>
        <p:origin x="-696" y="-402"/>
      </p:cViewPr>
      <p:guideLst>
        <p:guide orient="horz" pos="159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Mercado de SmarthPhones 2013</c:v>
                </c:pt>
              </c:strCache>
            </c:strRef>
          </c:tx>
          <c:explosion val="25"/>
          <c:dLbls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Hoja1!$A$2:$A$3</c:f>
              <c:strCache>
                <c:ptCount val="2"/>
                <c:pt idx="0">
                  <c:v>iOS y Android</c:v>
                </c:pt>
                <c:pt idx="1">
                  <c:v>Otros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Hasta el 2012, comienzos del 2013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11"/>
          <c:dPt>
            <c:idx val="0"/>
            <c:bubble3D val="0"/>
            <c:explosion val="0"/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Hoja1!$A$2:$A$3</c:f>
              <c:strCache>
                <c:ptCount val="2"/>
                <c:pt idx="0">
                  <c:v>teléfonos flecha (feature phones) NOKIA Y SAMSUNG</c:v>
                </c:pt>
                <c:pt idx="1">
                  <c:v>smarthphones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>
        <c:manualLayout>
          <c:xMode val="edge"/>
          <c:yMode val="edge"/>
          <c:x val="1.6426133662103781E-2"/>
          <c:y val="0.24138631580951486"/>
          <c:w val="0.96473603627374738"/>
          <c:h val="0.280080418591166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En algún momento del 2013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explosion val="14"/>
          <c:dLbls>
            <c:dLbl>
              <c:idx val="0"/>
              <c:layout>
                <c:manualLayout>
                  <c:x val="-0.25975516732283466"/>
                  <c:y val="-7.4027066929133856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flechas</a:t>
                    </a:r>
                    <a:br>
                      <a:rPr lang="en-US"/>
                    </a:br>
                    <a:r>
                      <a:rPr lang="en-US"/>
                      <a:t>49.9%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18056766732283464"/>
                  <c:y val="-5.9081692913385823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smarthphones
50.1%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Hoja1!$A$2:$A$3</c:f>
              <c:strCache>
                <c:ptCount val="2"/>
                <c:pt idx="0">
                  <c:v>smarthphones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50.1</c:v>
                </c:pt>
                <c:pt idx="1">
                  <c:v>49.9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Proporción</a:t>
            </a:r>
            <a:r>
              <a:rPr lang="en-US" baseline="0" dirty="0" smtClean="0"/>
              <a:t> </a:t>
            </a:r>
            <a:r>
              <a:rPr lang="en-US" dirty="0" err="1" smtClean="0"/>
              <a:t>descargas</a:t>
            </a:r>
            <a:r>
              <a:rPr lang="en-US" dirty="0" smtClean="0"/>
              <a:t> en </a:t>
            </a:r>
            <a:r>
              <a:rPr lang="en-US" dirty="0" err="1" smtClean="0"/>
              <a:t>tiendas</a:t>
            </a:r>
            <a:endParaRPr lang="en-US" dirty="0"/>
          </a:p>
        </c:rich>
      </c:tx>
      <c:layout>
        <c:manualLayout>
          <c:xMode val="edge"/>
          <c:yMode val="edge"/>
          <c:x val="2.7994750656167966E-2"/>
          <c:y val="1.5625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número de descargas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2,5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1,0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Hoja1!$A$2:$A$3</c:f>
              <c:strCache>
                <c:ptCount val="2"/>
                <c:pt idx="0">
                  <c:v>Tienda Nokia OVI</c:v>
                </c:pt>
                <c:pt idx="1">
                  <c:v>Tienda Categoría 2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25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126133376"/>
        <c:axId val="140972032"/>
        <c:axId val="0"/>
      </c:bar3DChart>
      <c:catAx>
        <c:axId val="126133376"/>
        <c:scaling>
          <c:orientation val="minMax"/>
        </c:scaling>
        <c:delete val="0"/>
        <c:axPos val="b"/>
        <c:majorTickMark val="none"/>
        <c:minorTickMark val="none"/>
        <c:tickLblPos val="nextTo"/>
        <c:crossAx val="140972032"/>
        <c:crosses val="autoZero"/>
        <c:auto val="1"/>
        <c:lblAlgn val="ctr"/>
        <c:lblOffset val="100"/>
        <c:noMultiLvlLbl val="0"/>
      </c:catAx>
      <c:valAx>
        <c:axId val="140972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1333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6CD4B-AED8-4C67-9552-CFE1507376FA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9725" y="685800"/>
            <a:ext cx="61785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3556F-1140-41E5-8EEF-65AB21EE40B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677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76120"/>
            <a:ext cx="7772400" cy="108754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875069"/>
            <a:ext cx="6400800" cy="1296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75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59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3182"/>
            <a:ext cx="2057400" cy="432904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3182"/>
            <a:ext cx="6019800" cy="432904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2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260289"/>
            <a:ext cx="7772400" cy="10076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50430"/>
            <a:ext cx="7772400" cy="110986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69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83852"/>
            <a:ext cx="4038600" cy="3348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83852"/>
            <a:ext cx="4038600" cy="3348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813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35699"/>
            <a:ext cx="4040188" cy="473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09005"/>
            <a:ext cx="4040188" cy="2923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135699"/>
            <a:ext cx="4041775" cy="4733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1609005"/>
            <a:ext cx="4041775" cy="2923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11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8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6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02007"/>
            <a:ext cx="3008313" cy="859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2007"/>
            <a:ext cx="5111750" cy="43302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061709"/>
            <a:ext cx="3008313" cy="3470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94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551555"/>
            <a:ext cx="5486400" cy="419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3340"/>
            <a:ext cx="5486400" cy="3044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3970836"/>
            <a:ext cx="5486400" cy="5954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3182"/>
            <a:ext cx="8229600" cy="84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83852"/>
            <a:ext cx="8229600" cy="334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02522"/>
            <a:ext cx="2133600" cy="27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F63D5-9F44-448A-9282-D1A3DAC61A31}" type="datetimeFigureOut">
              <a:rPr lang="es-CO" smtClean="0"/>
              <a:t>03/04/2013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02522"/>
            <a:ext cx="2895600" cy="27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02522"/>
            <a:ext cx="2133600" cy="270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77F7-0A79-4B00-8BB5-6F719375FAA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32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://www.ceiba.com.c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lides.html5rock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www.ceiba.com.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515481" y="2692437"/>
            <a:ext cx="184731" cy="37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1115616" y="2153828"/>
            <a:ext cx="5818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 smtClean="0">
                <a:solidFill>
                  <a:srgbClr val="003300"/>
                </a:solidFill>
                <a:latin typeface="Century Gothic" pitchFamily="34" charset="0"/>
              </a:rPr>
              <a:t>Un mundo Móvil </a:t>
            </a:r>
            <a:br>
              <a:rPr lang="es-CO" sz="3200" b="1" dirty="0" smtClean="0">
                <a:solidFill>
                  <a:srgbClr val="003300"/>
                </a:solidFill>
                <a:latin typeface="Century Gothic" pitchFamily="34" charset="0"/>
              </a:rPr>
            </a:br>
            <a:r>
              <a:rPr lang="es-CO" sz="2800" dirty="0" smtClean="0">
                <a:solidFill>
                  <a:srgbClr val="003300"/>
                </a:solidFill>
                <a:latin typeface="Century Gothic" pitchFamily="34" charset="0"/>
              </a:rPr>
              <a:t>Ceiba </a:t>
            </a:r>
            <a:r>
              <a:rPr lang="es-CO" sz="2800" dirty="0" err="1" smtClean="0">
                <a:solidFill>
                  <a:srgbClr val="003300"/>
                </a:solidFill>
                <a:latin typeface="Century Gothic" pitchFamily="34" charset="0"/>
              </a:rPr>
              <a:t>Devfest</a:t>
            </a:r>
            <a:r>
              <a:rPr lang="es-CO" sz="2800" dirty="0" smtClean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2800" dirty="0" smtClean="0">
                <a:solidFill>
                  <a:srgbClr val="003300"/>
                </a:solidFill>
                <a:latin typeface="Century Gothic" pitchFamily="34" charset="0"/>
              </a:rPr>
              <a:t>- 2013</a:t>
            </a:r>
            <a:endParaRPr lang="es-ES" sz="2800" dirty="0" smtClean="0">
              <a:solidFill>
                <a:srgbClr val="003300"/>
              </a:solidFill>
              <a:latin typeface="Century Gothic" pitchFamily="34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2569"/>
            <a:ext cx="3578800" cy="1834834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4355976" y="3766025"/>
            <a:ext cx="424847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Jorge Johnson</a:t>
            </a:r>
          </a:p>
          <a:p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Jorge.johnson@ceiba.co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Scrum Alliance </a:t>
            </a:r>
            <a:r>
              <a:rPr lang="es-CO" sz="1100" b="1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Certified</a:t>
            </a:r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s-CO" sz="1100" b="1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Developer</a:t>
            </a:r>
            <a:endParaRPr lang="es-CO" sz="1100" b="1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Microsoft </a:t>
            </a:r>
            <a:r>
              <a:rPr lang="es-CO" sz="1100" b="1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.Net</a:t>
            </a:r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Web </a:t>
            </a:r>
            <a:r>
              <a:rPr lang="es-CO" sz="1100" b="1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Development</a:t>
            </a:r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4 </a:t>
            </a:r>
            <a:r>
              <a:rPr lang="es-CO" sz="1100" b="1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Certified</a:t>
            </a:r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Professional </a:t>
            </a:r>
            <a:endParaRPr lang="es-CO" sz="1100" b="1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endParaRPr lang="es-CO" sz="1100" b="1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s-CO" sz="1100" b="1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Architect</a:t>
            </a:r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, Scrum Coach</a:t>
            </a:r>
            <a:endParaRPr lang="es-CO" sz="11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hlinkClick r:id="rId4"/>
              </a:rPr>
              <a:t>www.ceiba.co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9" name="Picture 6" descr="http://img.androidsis.com/wp-content/uploads/iphone-vs-nexus-on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2353">
            <a:off x="260704" y="3116194"/>
            <a:ext cx="1905159" cy="17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7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AutoShape 2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Algunos números interesantes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473" y="4704318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rgbClr val="003300"/>
                </a:solidFill>
                <a:latin typeface="Century Gothic" pitchFamily="34" charset="0"/>
              </a:rPr>
              <a:t>http://gs.statcounter.com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8" y="617538"/>
            <a:ext cx="7558286" cy="40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AutoShape 2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Algunos números interesantes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473" y="4704318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rgbClr val="003300"/>
                </a:solidFill>
                <a:latin typeface="Century Gothic" pitchFamily="34" charset="0"/>
              </a:rPr>
              <a:t>http://gs.statcounter.com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8" y="638968"/>
            <a:ext cx="7558286" cy="40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3926_di_tablet_smartphone_grow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3" y="160561"/>
            <a:ext cx="7360765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Ganan las </a:t>
            </a:r>
            <a:r>
              <a:rPr lang="es-CO" sz="240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Tablets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7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3926_di_global_traffic_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0" y="160561"/>
            <a:ext cx="72008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Ganan las </a:t>
            </a:r>
            <a:r>
              <a:rPr lang="es-CO" sz="240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Tablets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2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13926_di_mobile_traffic_indus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8" y="160561"/>
            <a:ext cx="745137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Ganan las </a:t>
            </a:r>
            <a:r>
              <a:rPr lang="es-CO" sz="240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Tablets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0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220072" y="177304"/>
            <a:ext cx="3811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Hablemos de desarrollo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51520" y="880641"/>
            <a:ext cx="6264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Las alternativas hoy: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Desarrollo Nativo.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Desarrollo Web.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Desarrollo Híbrido.</a:t>
            </a:r>
          </a:p>
        </p:txBody>
      </p:sp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AutoShape 2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2" name="Picture 6" descr="http://img.androidsis.com/wp-content/uploads/iphone-vs-nexus-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2353">
            <a:off x="6586137" y="1413737"/>
            <a:ext cx="2372273" cy="22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724128" y="177304"/>
            <a:ext cx="330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Desarrollo Nativo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851920" y="880641"/>
            <a:ext cx="4968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Plataformas.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iOS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Android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, Windows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Phone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, Windows8,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Blackberry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Aliyun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Bada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,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Sailfish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OS (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jolla</a:t>
            </a:r>
            <a:r>
              <a:rPr lang="es-CO" sz="1600" smtClean="0">
                <a:solidFill>
                  <a:srgbClr val="003300"/>
                </a:solidFill>
                <a:latin typeface="Century Gothic" pitchFamily="34" charset="0"/>
              </a:rPr>
              <a:t>), 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Firefox OS, Ubuntu</a:t>
            </a:r>
          </a:p>
          <a:p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b="1" dirty="0" smtClean="0">
                <a:solidFill>
                  <a:srgbClr val="008000"/>
                </a:solidFill>
                <a:latin typeface="Century Gothic" pitchFamily="34" charset="0"/>
              </a:rPr>
              <a:t>Ventajas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8000"/>
                </a:solidFill>
                <a:latin typeface="Century Gothic" pitchFamily="34" charset="0"/>
              </a:rPr>
              <a:t>Acceso directo a capacidades de hardware.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8000"/>
                </a:solidFill>
                <a:latin typeface="Century Gothic" pitchFamily="34" charset="0"/>
              </a:rPr>
              <a:t>Alto rendimiento.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8000"/>
                </a:solidFill>
                <a:latin typeface="Century Gothic" pitchFamily="34" charset="0"/>
              </a:rPr>
              <a:t>La mejor experiencia de usuario.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8000"/>
                </a:solidFill>
                <a:latin typeface="Century Gothic" pitchFamily="34" charset="0"/>
              </a:rPr>
              <a:t>La mejor integración con el dispositivo.</a:t>
            </a:r>
          </a:p>
          <a:p>
            <a:pPr marL="285750" indent="-285750">
              <a:buBlip>
                <a:blip r:embed="rId2"/>
              </a:buBlip>
            </a:pPr>
            <a:r>
              <a:rPr lang="es-CO" sz="1600" b="1" dirty="0" smtClean="0">
                <a:solidFill>
                  <a:srgbClr val="FF0000"/>
                </a:solidFill>
                <a:latin typeface="Century Gothic" pitchFamily="34" charset="0"/>
              </a:rPr>
              <a:t>Desventajas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Un desarrollo por plataforma.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Distintos lenguajes de programación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Sale más costoso un desarrollo.</a:t>
            </a:r>
          </a:p>
        </p:txBody>
      </p:sp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122" name="Picture 2" descr="http://2.bp.blogspot.com/-P-qBzMMxtWA/TcFdgMxQhjI/AAAAAAAAJbc/5tNGerOulz4/s1600/mobile-application-develop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71" y="880641"/>
            <a:ext cx="3289017" cy="310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56176" y="177304"/>
            <a:ext cx="2875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Desarrollo Web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55575" y="316766"/>
            <a:ext cx="576064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Utilizamos estándares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HTML5, CSS3</a:t>
            </a:r>
          </a:p>
          <a:p>
            <a:pPr marL="285750" indent="-285750">
              <a:buBlip>
                <a:blip r:embed="rId2"/>
              </a:buBlip>
            </a:pP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Responsive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Design</a:t>
            </a: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Una experiencia de visualización óptima.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Soporte a amplia gama de dispositivos.</a:t>
            </a:r>
            <a:endParaRPr lang="es-CO" sz="1600" b="1" dirty="0" smtClean="0">
              <a:solidFill>
                <a:srgbClr val="0080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s-CO" sz="1600" b="1" dirty="0" smtClean="0">
              <a:solidFill>
                <a:srgbClr val="0080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b="1" dirty="0" smtClean="0">
                <a:solidFill>
                  <a:srgbClr val="008000"/>
                </a:solidFill>
                <a:latin typeface="Century Gothic" pitchFamily="34" charset="0"/>
              </a:rPr>
              <a:t>Ventajas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>
                <a:solidFill>
                  <a:srgbClr val="008000"/>
                </a:solidFill>
                <a:latin typeface="Century Gothic" pitchFamily="34" charset="0"/>
              </a:rPr>
              <a:t>Misma</a:t>
            </a:r>
            <a:r>
              <a:rPr lang="es-CO" sz="1600" dirty="0" smtClean="0">
                <a:solidFill>
                  <a:srgbClr val="008000"/>
                </a:solidFill>
                <a:latin typeface="Century Gothic" pitchFamily="34" charset="0"/>
              </a:rPr>
              <a:t> versión para todos los usuarios(No hay actualizaciones en tiendas)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8000"/>
                </a:solidFill>
                <a:latin typeface="Century Gothic" pitchFamily="34" charset="0"/>
              </a:rPr>
              <a:t>Uso de lenguajes de  programación únicos (Web + </a:t>
            </a:r>
            <a:r>
              <a:rPr lang="es-CO" sz="1600" dirty="0" err="1" smtClean="0">
                <a:solidFill>
                  <a:srgbClr val="008000"/>
                </a:solidFill>
                <a:latin typeface="Century Gothic" pitchFamily="34" charset="0"/>
              </a:rPr>
              <a:t>backend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)</a:t>
            </a:r>
          </a:p>
          <a:p>
            <a:pPr marL="285750" indent="-285750">
              <a:buBlip>
                <a:blip r:embed="rId2"/>
              </a:buBlip>
            </a:pPr>
            <a:r>
              <a:rPr lang="es-CO" sz="1600" b="1" dirty="0" smtClean="0">
                <a:solidFill>
                  <a:srgbClr val="FF0000"/>
                </a:solidFill>
                <a:latin typeface="Century Gothic" pitchFamily="34" charset="0"/>
              </a:rPr>
              <a:t>Desventajas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Existencia del mito</a:t>
            </a:r>
            <a:r>
              <a:rPr lang="es-CO" sz="1600" b="1" dirty="0" smtClean="0">
                <a:solidFill>
                  <a:srgbClr val="FF0000"/>
                </a:solidFill>
                <a:latin typeface="Century Gothic" pitchFamily="34" charset="0"/>
              </a:rPr>
              <a:t> “</a:t>
            </a:r>
            <a:r>
              <a:rPr lang="es-CO" sz="1400" b="1" dirty="0" err="1" smtClean="0">
                <a:solidFill>
                  <a:srgbClr val="FF0000"/>
                </a:solidFill>
                <a:latin typeface="Century Gothic" pitchFamily="34" charset="0"/>
              </a:rPr>
              <a:t>Build</a:t>
            </a:r>
            <a:r>
              <a:rPr lang="es-CO" sz="1400" b="1" dirty="0" smtClean="0">
                <a:solidFill>
                  <a:srgbClr val="FF0000"/>
                </a:solidFill>
                <a:latin typeface="Century Gothic" pitchFamily="34" charset="0"/>
              </a:rPr>
              <a:t> Once, Works </a:t>
            </a:r>
            <a:r>
              <a:rPr lang="es-CO" sz="1400" b="1" dirty="0" err="1" smtClean="0">
                <a:solidFill>
                  <a:srgbClr val="FF0000"/>
                </a:solidFill>
                <a:latin typeface="Century Gothic" pitchFamily="34" charset="0"/>
              </a:rPr>
              <a:t>Everywhere</a:t>
            </a:r>
            <a:r>
              <a:rPr lang="es-CO" sz="1400" b="1" dirty="0" smtClean="0">
                <a:solidFill>
                  <a:srgbClr val="FF0000"/>
                </a:solidFill>
                <a:latin typeface="Century Gothic" pitchFamily="34" charset="0"/>
              </a:rPr>
              <a:t>”</a:t>
            </a:r>
            <a:r>
              <a:rPr lang="es-CO" sz="16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s-CO" sz="1200" dirty="0" smtClean="0">
                <a:solidFill>
                  <a:srgbClr val="FF0000"/>
                </a:solidFill>
                <a:latin typeface="Century Gothic" pitchFamily="34" charset="0"/>
              </a:rPr>
              <a:t>(Soporte diverso en desktop del dispositivo)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Diferencias en el soporte multitarea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>
                <a:solidFill>
                  <a:srgbClr val="FF0000"/>
                </a:solidFill>
                <a:latin typeface="Century Gothic" pitchFamily="34" charset="0"/>
              </a:rPr>
              <a:t>Diferencias </a:t>
            </a: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“</a:t>
            </a:r>
            <a:r>
              <a:rPr lang="es-CO" sz="1600" dirty="0" err="1" smtClean="0">
                <a:solidFill>
                  <a:srgbClr val="FF0000"/>
                </a:solidFill>
                <a:latin typeface="Century Gothic" pitchFamily="34" charset="0"/>
              </a:rPr>
              <a:t>Push</a:t>
            </a: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s-CO" sz="1600" dirty="0" err="1" smtClean="0">
                <a:solidFill>
                  <a:srgbClr val="FF0000"/>
                </a:solidFill>
                <a:latin typeface="Century Gothic" pitchFamily="34" charset="0"/>
              </a:rPr>
              <a:t>Services</a:t>
            </a: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”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Diferencias “In App </a:t>
            </a:r>
            <a:r>
              <a:rPr lang="es-CO" sz="1600" dirty="0" err="1" smtClean="0">
                <a:solidFill>
                  <a:srgbClr val="FF0000"/>
                </a:solidFill>
                <a:latin typeface="Century Gothic" pitchFamily="34" charset="0"/>
              </a:rPr>
              <a:t>Purchases</a:t>
            </a: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”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Diferenciad en el paradigma UI,UX</a:t>
            </a:r>
          </a:p>
        </p:txBody>
      </p:sp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728">
            <a:off x="6420590" y="793522"/>
            <a:ext cx="1918484" cy="1518572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6372200" y="2464817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Jquery</a:t>
            </a:r>
            <a:r>
              <a:rPr lang="en-US" dirty="0" smtClean="0"/>
              <a:t> Mobile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JQTouch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iWebKit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iUI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err="1" smtClean="0"/>
              <a:t>Sencha</a:t>
            </a:r>
            <a:r>
              <a:rPr lang="en-US" dirty="0" smtClean="0"/>
              <a:t> Touch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M Project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228184" y="177304"/>
            <a:ext cx="280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Desarrollo Híbrido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771800" y="664617"/>
            <a:ext cx="604867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Se usa código nativo para obtener alto rendimiento e integración.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Inclusión de vistas Web HTML5.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A través de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frameworks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 como </a:t>
            </a:r>
            <a:r>
              <a:rPr lang="es-CO" sz="1600" dirty="0" err="1" smtClean="0">
                <a:solidFill>
                  <a:srgbClr val="003300"/>
                </a:solidFill>
                <a:latin typeface="Century Gothic" pitchFamily="34" charset="0"/>
              </a:rPr>
              <a:t>phonegap</a:t>
            </a: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.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b="1" dirty="0" smtClean="0">
                <a:solidFill>
                  <a:srgbClr val="008000"/>
                </a:solidFill>
                <a:latin typeface="Century Gothic" pitchFamily="34" charset="0"/>
              </a:rPr>
              <a:t>Ventajas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8000"/>
                </a:solidFill>
                <a:latin typeface="Century Gothic" pitchFamily="34" charset="0"/>
              </a:rPr>
              <a:t>Herramientas para desarrollo que funciona en varias plataformas.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8000"/>
                </a:solidFill>
                <a:latin typeface="Century Gothic" pitchFamily="34" charset="0"/>
              </a:rPr>
              <a:t>Un único lenguaje de programación base.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8000"/>
                </a:solidFill>
                <a:latin typeface="Century Gothic" pitchFamily="34" charset="0"/>
              </a:rPr>
              <a:t>Soporte a funcionalidades nativas.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b="1" dirty="0" smtClean="0">
                <a:solidFill>
                  <a:srgbClr val="FF0000"/>
                </a:solidFill>
                <a:latin typeface="Century Gothic" pitchFamily="34" charset="0"/>
              </a:rPr>
              <a:t>Desventajas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Acceso a hardware limitado.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Se requieren “</a:t>
            </a:r>
            <a:r>
              <a:rPr lang="es-CO" sz="1600" dirty="0" err="1" smtClean="0">
                <a:solidFill>
                  <a:srgbClr val="FF0000"/>
                </a:solidFill>
                <a:latin typeface="Century Gothic" pitchFamily="34" charset="0"/>
              </a:rPr>
              <a:t>wrappers</a:t>
            </a: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” para acceso nativo no soportado por las herramientas.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Bajo rendimiento en operaciones </a:t>
            </a:r>
            <a:b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</a:b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que requieran altos detalles gráficos.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FF0000"/>
                </a:solidFill>
                <a:latin typeface="Century Gothic" pitchFamily="34" charset="0"/>
              </a:rPr>
              <a:t>¿desventajas del desarrollo nativo?</a:t>
            </a:r>
          </a:p>
        </p:txBody>
      </p:sp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7" name="Picture 2" descr="http://d22zlbw5ff7yk5.cloudfront.net/images/stash-1-505103be80599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0" y="179338"/>
            <a:ext cx="2923748" cy="19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61330" y="2392809"/>
            <a:ext cx="13821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Application Craft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err="1" smtClean="0"/>
              <a:t>appMobi</a:t>
            </a:r>
            <a:endParaRPr lang="en-US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Codename One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Corona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J2ME Polish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Flash </a:t>
            </a:r>
            <a:r>
              <a:rPr lang="en-US" sz="1000" dirty="0" err="1" smtClean="0"/>
              <a:t>Buider</a:t>
            </a:r>
            <a:endParaRPr lang="en-US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err="1" smtClean="0"/>
              <a:t>Feedhenry</a:t>
            </a:r>
            <a:endParaRPr lang="en-US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Kirin/JS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err="1" smtClean="0"/>
              <a:t>Kony</a:t>
            </a:r>
            <a:r>
              <a:rPr lang="en-US" sz="1000" dirty="0" smtClean="0"/>
              <a:t> One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err="1" smtClean="0"/>
              <a:t>LiveCode</a:t>
            </a:r>
            <a:endParaRPr lang="en-US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err="1" smtClean="0"/>
              <a:t>MobiForms</a:t>
            </a:r>
            <a:endParaRPr lang="en-US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Mono for Android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smtClean="0"/>
              <a:t>Mono Touch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err="1" smtClean="0"/>
              <a:t>MoSync</a:t>
            </a:r>
            <a:endParaRPr lang="en-US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err="1" smtClean="0"/>
              <a:t>NeoMAD</a:t>
            </a:r>
            <a:endParaRPr lang="en-US" sz="10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 err="1" smtClean="0"/>
              <a:t>PhoneGap</a:t>
            </a:r>
            <a:r>
              <a:rPr lang="en-US" sz="1000" dirty="0" smtClean="0"/>
              <a:t>/Cordova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9137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228184" y="177304"/>
            <a:ext cx="280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¿Cómo elegir?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51520" y="808633"/>
            <a:ext cx="75608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4 Criterios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Experiencia de Usuario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Rendimiento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Costo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‘Time </a:t>
            </a:r>
            <a:r>
              <a:rPr lang="es-CO" sz="1600" dirty="0" err="1" smtClean="0">
                <a:latin typeface="Century Gothic" pitchFamily="34" charset="0"/>
              </a:rPr>
              <a:t>to</a:t>
            </a:r>
            <a:r>
              <a:rPr lang="es-CO" sz="1600" dirty="0" smtClean="0">
                <a:latin typeface="Century Gothic" pitchFamily="34" charset="0"/>
              </a:rPr>
              <a:t> </a:t>
            </a:r>
            <a:r>
              <a:rPr lang="es-CO" sz="1600" dirty="0" err="1" smtClean="0">
                <a:latin typeface="Century Gothic" pitchFamily="34" charset="0"/>
              </a:rPr>
              <a:t>Market</a:t>
            </a:r>
            <a:r>
              <a:rPr lang="es-CO" sz="1600" dirty="0" smtClean="0">
                <a:latin typeface="Century Gothic" pitchFamily="34" charset="0"/>
              </a:rPr>
              <a:t>’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Factores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Distribución</a:t>
            </a:r>
          </a:p>
          <a:p>
            <a:pPr marL="1657350" lvl="3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Store  -&gt; nativa/</a:t>
            </a:r>
            <a:r>
              <a:rPr lang="es-CO" sz="1600" dirty="0" err="1" smtClean="0">
                <a:latin typeface="Century Gothic" pitchFamily="34" charset="0"/>
              </a:rPr>
              <a:t>hybrid</a:t>
            </a:r>
            <a:endParaRPr lang="es-CO" sz="1600" dirty="0" smtClean="0">
              <a:latin typeface="Century Gothic" pitchFamily="34" charset="0"/>
            </a:endParaRPr>
          </a:p>
          <a:p>
            <a:pPr marL="1657350" lvl="3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Corporativo -&gt; ad-hoc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Heterogeneidad de Plataformas en el cliente</a:t>
            </a:r>
          </a:p>
          <a:p>
            <a:pPr marL="1657350" lvl="3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Rendimiento/Usabilidad -&gt; nativo (costos altos)</a:t>
            </a:r>
          </a:p>
          <a:p>
            <a:pPr marL="1657350" lvl="3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Contenido -&gt; </a:t>
            </a:r>
            <a:r>
              <a:rPr lang="es-CO" sz="1600" dirty="0" err="1" smtClean="0">
                <a:latin typeface="Century Gothic" pitchFamily="34" charset="0"/>
              </a:rPr>
              <a:t>frameworks</a:t>
            </a:r>
            <a:r>
              <a:rPr lang="es-CO" sz="1600" dirty="0" smtClean="0">
                <a:latin typeface="Century Gothic" pitchFamily="34" charset="0"/>
              </a:rPr>
              <a:t>/</a:t>
            </a:r>
            <a:r>
              <a:rPr lang="es-CO" sz="1600" dirty="0" err="1" smtClean="0">
                <a:latin typeface="Century Gothic" pitchFamily="34" charset="0"/>
              </a:rPr>
              <a:t>html</a:t>
            </a:r>
            <a:r>
              <a:rPr lang="es-CO" sz="1600" dirty="0" smtClean="0">
                <a:latin typeface="Century Gothic" pitchFamily="34" charset="0"/>
              </a:rPr>
              <a:t> (ganador!)</a:t>
            </a:r>
            <a:endParaRPr lang="es-CO" sz="16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915818" y="4081730"/>
            <a:ext cx="184731" cy="37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2569"/>
            <a:ext cx="6299451" cy="46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228184" y="177304"/>
            <a:ext cx="280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¿Cómo elegir?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763688" y="1012182"/>
            <a:ext cx="5544616" cy="35283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1834058" y="1084190"/>
            <a:ext cx="1368152" cy="10801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Experiencia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1834058" y="3397152"/>
            <a:ext cx="1513259" cy="10801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Rendimiento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898232" y="1054226"/>
            <a:ext cx="1368152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Costos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5868144" y="3415793"/>
            <a:ext cx="1368152" cy="108012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to market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2483768" y="1949103"/>
            <a:ext cx="2304255" cy="1800201"/>
          </a:xfrm>
          <a:prstGeom prst="ellipse">
            <a:avLst/>
          </a:prstGeom>
          <a:gradFill>
            <a:gsLst>
              <a:gs pos="0">
                <a:schemeClr val="dk1">
                  <a:tint val="50000"/>
                  <a:satMod val="300000"/>
                  <a:alpha val="55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dirty="0"/>
          </a:p>
        </p:txBody>
      </p:sp>
      <p:sp>
        <p:nvSpPr>
          <p:cNvPr id="15" name="14 Elipse"/>
          <p:cNvSpPr/>
          <p:nvPr/>
        </p:nvSpPr>
        <p:spPr>
          <a:xfrm>
            <a:off x="4344621" y="1949922"/>
            <a:ext cx="2344077" cy="1799383"/>
          </a:xfrm>
          <a:prstGeom prst="ellipse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31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055536" y="300368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HTML+JS</a:t>
            </a:r>
            <a:endParaRPr lang="es-ES" sz="12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792420" y="3258652"/>
            <a:ext cx="127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Frameworks Web</a:t>
            </a:r>
            <a:endParaRPr lang="es-ES" sz="1200" dirty="0"/>
          </a:p>
        </p:txBody>
      </p:sp>
      <p:sp>
        <p:nvSpPr>
          <p:cNvPr id="22" name="21 Flecha derecha"/>
          <p:cNvSpPr/>
          <p:nvPr/>
        </p:nvSpPr>
        <p:spPr>
          <a:xfrm>
            <a:off x="3393684" y="3944079"/>
            <a:ext cx="576064" cy="40602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ES" dirty="0"/>
          </a:p>
        </p:txBody>
      </p:sp>
      <p:sp>
        <p:nvSpPr>
          <p:cNvPr id="23" name="22 Flecha derecha"/>
          <p:cNvSpPr/>
          <p:nvPr/>
        </p:nvSpPr>
        <p:spPr>
          <a:xfrm>
            <a:off x="3241948" y="1421240"/>
            <a:ext cx="576064" cy="40602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ES" dirty="0"/>
          </a:p>
        </p:txBody>
      </p:sp>
      <p:sp>
        <p:nvSpPr>
          <p:cNvPr id="25" name="24 Flecha izquierda"/>
          <p:cNvSpPr/>
          <p:nvPr/>
        </p:nvSpPr>
        <p:spPr>
          <a:xfrm>
            <a:off x="5275392" y="1421240"/>
            <a:ext cx="576065" cy="40602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s-ES" dirty="0"/>
          </a:p>
        </p:txBody>
      </p:sp>
      <p:sp>
        <p:nvSpPr>
          <p:cNvPr id="26" name="25 Flecha izquierda"/>
          <p:cNvSpPr/>
          <p:nvPr/>
        </p:nvSpPr>
        <p:spPr>
          <a:xfrm>
            <a:off x="5238434" y="3944079"/>
            <a:ext cx="584448" cy="40602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347317" y="3064239"/>
            <a:ext cx="592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Nativo</a:t>
            </a:r>
            <a:endParaRPr lang="es-ES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792420" y="2231564"/>
            <a:ext cx="14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Orientado</a:t>
            </a:r>
            <a:r>
              <a:rPr lang="en-US" dirty="0"/>
              <a:t> al </a:t>
            </a:r>
            <a:r>
              <a:rPr lang="en-US" dirty="0" err="1" smtClean="0"/>
              <a:t>Contenido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917911" y="2127050"/>
            <a:ext cx="142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algn="ctr"/>
          </a:lstStyle>
          <a:p>
            <a:r>
              <a:rPr lang="en-US" dirty="0" err="1"/>
              <a:t>Orientado</a:t>
            </a:r>
            <a:r>
              <a:rPr lang="en-US" dirty="0"/>
              <a:t> al </a:t>
            </a:r>
            <a:r>
              <a:rPr lang="en-US" dirty="0" err="1"/>
              <a:t>Dispositivo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239889" y="27111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Híbrido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71725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547663" y="2019409"/>
            <a:ext cx="7344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s-CO" sz="14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s-CO" sz="1400" b="1" dirty="0" smtClean="0">
                <a:solidFill>
                  <a:srgbClr val="003300"/>
                </a:solidFill>
                <a:latin typeface="Century Gothic" pitchFamily="34" charset="0"/>
              </a:rPr>
              <a:t>Un </a:t>
            </a:r>
            <a:r>
              <a:rPr lang="es-CO" sz="1400" b="1" dirty="0" err="1" smtClean="0">
                <a:solidFill>
                  <a:srgbClr val="003300"/>
                </a:solidFill>
                <a:latin typeface="Century Gothic" pitchFamily="34" charset="0"/>
              </a:rPr>
              <a:t>TimeLine</a:t>
            </a:r>
            <a:endParaRPr lang="es-CO" sz="1400" b="1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endParaRPr lang="es-CO" sz="14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ES" sz="1400" b="1" dirty="0" smtClean="0"/>
              <a:t>1991</a:t>
            </a:r>
            <a:r>
              <a:rPr lang="es-ES" sz="1400" dirty="0"/>
              <a:t> </a:t>
            </a:r>
            <a:r>
              <a:rPr lang="es-ES" sz="1400" dirty="0" smtClean="0"/>
              <a:t>HTML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sz="1400" b="1" dirty="0" smtClean="0"/>
              <a:t>1994</a:t>
            </a:r>
            <a:r>
              <a:rPr lang="es-ES" sz="1400" dirty="0"/>
              <a:t> HTML </a:t>
            </a:r>
            <a:r>
              <a:rPr lang="es-ES" sz="1400" dirty="0" smtClean="0"/>
              <a:t>2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ES" sz="1400" b="1" dirty="0" smtClean="0"/>
              <a:t>1996</a:t>
            </a:r>
            <a:r>
              <a:rPr lang="es-ES" sz="1400" dirty="0"/>
              <a:t> CSS 1 + </a:t>
            </a:r>
            <a:r>
              <a:rPr lang="es-ES" sz="1400" dirty="0" smtClean="0"/>
              <a:t>JavaScript</a:t>
            </a:r>
          </a:p>
          <a:p>
            <a:pPr marL="1657350" lvl="3" indent="-285750">
              <a:buBlip>
                <a:blip r:embed="rId2"/>
              </a:buBlip>
            </a:pPr>
            <a:r>
              <a:rPr lang="es-ES" sz="1400" b="1" dirty="0" smtClean="0"/>
              <a:t>1997</a:t>
            </a:r>
            <a:r>
              <a:rPr lang="es-ES" sz="1400" dirty="0"/>
              <a:t> HTML </a:t>
            </a:r>
            <a:r>
              <a:rPr lang="es-ES" sz="1400" dirty="0" smtClean="0"/>
              <a:t>4</a:t>
            </a:r>
          </a:p>
          <a:p>
            <a:pPr marL="2114550" lvl="4" indent="-285750">
              <a:buBlip>
                <a:blip r:embed="rId2"/>
              </a:buBlip>
            </a:pPr>
            <a:r>
              <a:rPr lang="es-ES" sz="1400" b="1" dirty="0" smtClean="0"/>
              <a:t>1998</a:t>
            </a:r>
            <a:r>
              <a:rPr lang="es-ES" sz="1400" dirty="0"/>
              <a:t> CSS </a:t>
            </a:r>
            <a:r>
              <a:rPr lang="es-ES" sz="1400" dirty="0" smtClean="0"/>
              <a:t>2</a:t>
            </a:r>
          </a:p>
          <a:p>
            <a:pPr marL="2571750" lvl="5" indent="-285750">
              <a:buBlip>
                <a:blip r:embed="rId2"/>
              </a:buBlip>
            </a:pPr>
            <a:r>
              <a:rPr lang="es-ES" sz="1400" b="1" dirty="0" smtClean="0"/>
              <a:t>2000</a:t>
            </a:r>
            <a:r>
              <a:rPr lang="es-ES" sz="1400" dirty="0"/>
              <a:t> XHTML </a:t>
            </a:r>
            <a:r>
              <a:rPr lang="es-ES" sz="1400" dirty="0" smtClean="0"/>
              <a:t>1</a:t>
            </a:r>
          </a:p>
          <a:p>
            <a:pPr marL="3028950" lvl="6" indent="-285750">
              <a:buBlip>
                <a:blip r:embed="rId2"/>
              </a:buBlip>
            </a:pPr>
            <a:r>
              <a:rPr lang="es-ES" sz="1400" b="1" i="1" dirty="0" smtClean="0"/>
              <a:t>2002</a:t>
            </a:r>
            <a:r>
              <a:rPr lang="es-ES" sz="1400" dirty="0"/>
              <a:t> </a:t>
            </a:r>
            <a:r>
              <a:rPr lang="es-ES" sz="1400" dirty="0" err="1"/>
              <a:t>Tableless</a:t>
            </a:r>
            <a:r>
              <a:rPr lang="es-ES" sz="1400" dirty="0"/>
              <a:t> Web </a:t>
            </a:r>
            <a:r>
              <a:rPr lang="es-ES" sz="1400" dirty="0" err="1" smtClean="0"/>
              <a:t>Design</a:t>
            </a:r>
            <a:endParaRPr lang="es-ES" sz="1400" dirty="0" smtClean="0"/>
          </a:p>
          <a:p>
            <a:pPr marL="3486150" lvl="7" indent="-285750">
              <a:buBlip>
                <a:blip r:embed="rId2"/>
              </a:buBlip>
            </a:pPr>
            <a:r>
              <a:rPr lang="es-ES" sz="1400" b="1" i="1" dirty="0" smtClean="0"/>
              <a:t>2005</a:t>
            </a:r>
            <a:r>
              <a:rPr lang="es-ES" sz="1400" dirty="0"/>
              <a:t> </a:t>
            </a:r>
            <a:r>
              <a:rPr lang="es-ES" sz="1400" dirty="0" smtClean="0"/>
              <a:t>AJAX</a:t>
            </a:r>
          </a:p>
          <a:p>
            <a:pPr marL="3943350" lvl="8" indent="-285750">
              <a:buBlip>
                <a:blip r:embed="rId2"/>
              </a:buBlip>
            </a:pPr>
            <a:r>
              <a:rPr lang="es-ES" sz="1400" b="1" i="1" dirty="0" smtClean="0"/>
              <a:t>2009</a:t>
            </a:r>
            <a:r>
              <a:rPr lang="es-ES" sz="1400" dirty="0"/>
              <a:t> </a:t>
            </a:r>
            <a:r>
              <a:rPr lang="es-ES" sz="1400" dirty="0" smtClean="0"/>
              <a:t>HTML5</a:t>
            </a:r>
            <a:endParaRPr lang="es-ES" sz="1400" dirty="0"/>
          </a:p>
        </p:txBody>
      </p:sp>
      <p:sp>
        <p:nvSpPr>
          <p:cNvPr id="5" name="4 Rectángulo"/>
          <p:cNvSpPr/>
          <p:nvPr/>
        </p:nvSpPr>
        <p:spPr>
          <a:xfrm>
            <a:off x="6210921" y="111780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Tecnologías Web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23528" y="1126857"/>
            <a:ext cx="8643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1600" dirty="0">
                <a:latin typeface="Century Gothic" pitchFamily="34" charset="0"/>
              </a:rPr>
              <a:t>La gran </a:t>
            </a:r>
            <a:r>
              <a:rPr lang="en-US" sz="1600" dirty="0" err="1">
                <a:latin typeface="Century Gothic" pitchFamily="34" charset="0"/>
              </a:rPr>
              <a:t>ventaja</a:t>
            </a:r>
            <a:r>
              <a:rPr lang="en-US" sz="1600" dirty="0">
                <a:latin typeface="Century Gothic" pitchFamily="34" charset="0"/>
              </a:rPr>
              <a:t> de </a:t>
            </a:r>
            <a:r>
              <a:rPr lang="en-US" sz="1600" dirty="0" err="1">
                <a:latin typeface="Century Gothic" pitchFamily="34" charset="0"/>
              </a:rPr>
              <a:t>las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tecnologías</a:t>
            </a:r>
            <a:r>
              <a:rPr lang="en-US" sz="1600" dirty="0">
                <a:latin typeface="Century Gothic" pitchFamily="34" charset="0"/>
              </a:rPr>
              <a:t> Web, </a:t>
            </a:r>
            <a:r>
              <a:rPr lang="en-US" sz="1600" dirty="0" err="1">
                <a:latin typeface="Century Gothic" pitchFamily="34" charset="0"/>
              </a:rPr>
              <a:t>es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que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ofrecen</a:t>
            </a:r>
            <a:r>
              <a:rPr lang="en-US" sz="1600" dirty="0">
                <a:latin typeface="Century Gothic" pitchFamily="34" charset="0"/>
              </a:rPr>
              <a:t> la </a:t>
            </a:r>
            <a:r>
              <a:rPr lang="en-US" sz="1600" dirty="0" err="1">
                <a:latin typeface="Century Gothic" pitchFamily="34" charset="0"/>
              </a:rPr>
              <a:t>ruta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>
                <a:latin typeface="Century Gothic" pitchFamily="34" charset="0"/>
              </a:rPr>
              <a:t>más</a:t>
            </a:r>
            <a:r>
              <a:rPr lang="en-US" sz="1600" dirty="0">
                <a:latin typeface="Century Gothic" pitchFamily="34" charset="0"/>
              </a:rPr>
              <a:t> simple </a:t>
            </a:r>
            <a:r>
              <a:rPr lang="en-US" sz="1600" dirty="0" err="1">
                <a:latin typeface="Century Gothic" pitchFamily="34" charset="0"/>
              </a:rPr>
              <a:t>hacia</a:t>
            </a:r>
            <a:r>
              <a:rPr lang="en-US" sz="1600" dirty="0">
                <a:latin typeface="Century Gothic" pitchFamily="34" charset="0"/>
              </a:rPr>
              <a:t> el </a:t>
            </a:r>
            <a:r>
              <a:rPr lang="en-US" sz="1600" dirty="0" err="1">
                <a:latin typeface="Century Gothic" pitchFamily="34" charset="0"/>
              </a:rPr>
              <a:t>desarrollo</a:t>
            </a:r>
            <a:r>
              <a:rPr lang="en-US" sz="1600" dirty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móvil</a:t>
            </a:r>
            <a:r>
              <a:rPr lang="en-US" sz="1600" dirty="0" smtClean="0">
                <a:latin typeface="Century Gothic" pitchFamily="34" charset="0"/>
              </a:rPr>
              <a:t>. Para un </a:t>
            </a:r>
            <a:r>
              <a:rPr lang="en-US" sz="1600" dirty="0" err="1" smtClean="0">
                <a:latin typeface="Century Gothic" pitchFamily="34" charset="0"/>
              </a:rPr>
              <a:t>desarrollador</a:t>
            </a:r>
            <a:r>
              <a:rPr lang="en-US" sz="1600" dirty="0" smtClean="0">
                <a:latin typeface="Century Gothic" pitchFamily="34" charset="0"/>
              </a:rPr>
              <a:t> Web, </a:t>
            </a:r>
            <a:r>
              <a:rPr lang="en-US" sz="1600" dirty="0" err="1" smtClean="0">
                <a:latin typeface="Century Gothic" pitchFamily="34" charset="0"/>
              </a:rPr>
              <a:t>móvil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es</a:t>
            </a:r>
            <a:r>
              <a:rPr lang="en-US" sz="1600" dirty="0" smtClean="0">
                <a:latin typeface="Century Gothic" pitchFamily="34" charset="0"/>
              </a:rPr>
              <a:t> </a:t>
            </a:r>
            <a:r>
              <a:rPr lang="en-US" sz="1600" dirty="0" err="1" smtClean="0">
                <a:latin typeface="Century Gothic" pitchFamily="34" charset="0"/>
              </a:rPr>
              <a:t>simplemente</a:t>
            </a:r>
            <a:r>
              <a:rPr lang="en-US" sz="1600" dirty="0" smtClean="0">
                <a:latin typeface="Century Gothic" pitchFamily="34" charset="0"/>
              </a:rPr>
              <a:t> parte de la web.</a:t>
            </a:r>
            <a:endParaRPr lang="es-ES" sz="16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0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53723" y="1014779"/>
            <a:ext cx="87382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400" b="1" dirty="0"/>
              <a:t>HTML5 EVERYWHERE</a:t>
            </a:r>
            <a:r>
              <a:rPr lang="es-CO" sz="1400" dirty="0"/>
              <a:t>, un mensaje muy clarito en el </a:t>
            </a:r>
            <a:r>
              <a:rPr lang="es-CO" sz="1400" b="1" i="1" dirty="0"/>
              <a:t>Mobile </a:t>
            </a:r>
            <a:r>
              <a:rPr lang="es-CO" sz="1400" b="1" i="1" dirty="0" err="1"/>
              <a:t>World</a:t>
            </a:r>
            <a:r>
              <a:rPr lang="es-CO" sz="1400" b="1" i="1" dirty="0"/>
              <a:t> </a:t>
            </a:r>
            <a:r>
              <a:rPr lang="es-CO" sz="1400" b="1" i="1" dirty="0" err="1"/>
              <a:t>Congress</a:t>
            </a:r>
            <a:r>
              <a:rPr lang="es-CO" sz="1400" b="1" i="1" dirty="0"/>
              <a:t> 2013 </a:t>
            </a:r>
            <a:r>
              <a:rPr lang="es-CO" sz="1400" dirty="0"/>
              <a:t>en Barcelona, al que Ceiba asistió.</a:t>
            </a:r>
          </a:p>
          <a:p>
            <a:pPr marL="285750" indent="-285750">
              <a:buBlip>
                <a:blip r:embed="rId2"/>
              </a:buBlip>
            </a:pPr>
            <a:r>
              <a:rPr lang="es-CO" sz="1400" dirty="0"/>
              <a:t>HTML5, a pesar de ser </a:t>
            </a:r>
            <a:r>
              <a:rPr lang="es-CO" sz="1400" dirty="0" smtClean="0"/>
              <a:t>viejo (2009), </a:t>
            </a:r>
            <a:r>
              <a:rPr lang="es-CO" sz="1400" dirty="0"/>
              <a:t>es muy </a:t>
            </a:r>
            <a:r>
              <a:rPr lang="es-CO" sz="1400" dirty="0" smtClean="0"/>
              <a:t>poderoso</a:t>
            </a:r>
            <a:r>
              <a:rPr lang="es-CO" sz="1400" dirty="0"/>
              <a:t> </a:t>
            </a:r>
            <a:r>
              <a:rPr lang="es-CO" sz="1400" dirty="0" smtClean="0"/>
              <a:t>y apenas lo estamos empezando a usar.</a:t>
            </a:r>
          </a:p>
          <a:p>
            <a:pPr marL="285750" indent="-285750">
              <a:buBlip>
                <a:blip r:embed="rId2"/>
              </a:buBlip>
            </a:pPr>
            <a:r>
              <a:rPr lang="es-CO" sz="1400" dirty="0" smtClean="0"/>
              <a:t>HTML5 depende del soporte de los exploradores. Actualmente,  sólo el 60% de los usuarios de internet tienen exploradores que soportan más del 50% de las </a:t>
            </a:r>
            <a:r>
              <a:rPr lang="es-CO" sz="1400" dirty="0"/>
              <a:t>características actuales </a:t>
            </a:r>
            <a:r>
              <a:rPr lang="es-CO" sz="1050" dirty="0" smtClean="0"/>
              <a:t>http</a:t>
            </a:r>
            <a:r>
              <a:rPr lang="es-CO" sz="1050" dirty="0"/>
              <a:t>://</a:t>
            </a:r>
            <a:r>
              <a:rPr lang="es-CO" sz="1050" dirty="0" smtClean="0"/>
              <a:t>gs.statcounter.com.</a:t>
            </a:r>
          </a:p>
          <a:p>
            <a:pPr marL="285750" indent="-285750">
              <a:buBlip>
                <a:blip r:embed="rId2"/>
              </a:buBlip>
            </a:pPr>
            <a:endParaRPr lang="es-CO" sz="1400" dirty="0" smtClean="0"/>
          </a:p>
          <a:p>
            <a:pPr marL="285750" indent="-285750">
              <a:buBlip>
                <a:blip r:embed="rId2"/>
              </a:buBlip>
            </a:pPr>
            <a:r>
              <a:rPr lang="es-CO" sz="1400" dirty="0" smtClean="0"/>
              <a:t>Lo nuevo con HTML5 se resume en:</a:t>
            </a:r>
          </a:p>
          <a:p>
            <a:pPr marL="285750" indent="-285750">
              <a:buBlip>
                <a:blip r:embed="rId2"/>
              </a:buBlip>
            </a:pPr>
            <a:endParaRPr lang="es-CO" sz="1400" dirty="0"/>
          </a:p>
          <a:p>
            <a:pPr marL="742950" lvl="1" indent="-285750">
              <a:buBlip>
                <a:blip r:embed="rId2"/>
              </a:buBlip>
            </a:pPr>
            <a:r>
              <a:rPr lang="es-ES" sz="1400" dirty="0" smtClean="0"/>
              <a:t>Offline </a:t>
            </a:r>
            <a:r>
              <a:rPr lang="es-ES" sz="1400" dirty="0"/>
              <a:t>/ </a:t>
            </a:r>
            <a:r>
              <a:rPr lang="es-ES" sz="1400" dirty="0" smtClean="0"/>
              <a:t>Storage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sz="1400" dirty="0" err="1" smtClean="0"/>
              <a:t>Realtime</a:t>
            </a:r>
            <a:r>
              <a:rPr lang="es-ES" sz="1400" dirty="0" smtClean="0"/>
              <a:t> </a:t>
            </a:r>
            <a:r>
              <a:rPr lang="es-ES" sz="1400" dirty="0"/>
              <a:t>/ </a:t>
            </a:r>
            <a:r>
              <a:rPr lang="es-ES" sz="1400" dirty="0" err="1" smtClean="0"/>
              <a:t>Communication</a:t>
            </a:r>
            <a:endParaRPr lang="es-ES" sz="1400" dirty="0" smtClean="0"/>
          </a:p>
          <a:p>
            <a:pPr marL="742950" lvl="1" indent="-285750">
              <a:buBlip>
                <a:blip r:embed="rId2"/>
              </a:buBlip>
            </a:pPr>
            <a:r>
              <a:rPr lang="es-ES" sz="1400" dirty="0" smtClean="0"/>
              <a:t>File </a:t>
            </a:r>
            <a:r>
              <a:rPr lang="es-ES" sz="1400" dirty="0"/>
              <a:t>/ Hardware </a:t>
            </a:r>
            <a:r>
              <a:rPr lang="es-ES" sz="1400" dirty="0" smtClean="0"/>
              <a:t>Access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sz="1400" dirty="0" err="1" smtClean="0"/>
              <a:t>Semantics</a:t>
            </a:r>
            <a:r>
              <a:rPr lang="es-ES" sz="1400" dirty="0" smtClean="0"/>
              <a:t> </a:t>
            </a:r>
            <a:r>
              <a:rPr lang="es-ES" sz="1400" dirty="0"/>
              <a:t>&amp; </a:t>
            </a:r>
            <a:r>
              <a:rPr lang="es-ES" sz="1400" dirty="0" err="1" smtClean="0"/>
              <a:t>Markup</a:t>
            </a:r>
            <a:endParaRPr lang="es-ES" sz="1400" dirty="0" smtClean="0"/>
          </a:p>
          <a:p>
            <a:pPr marL="742950" lvl="1" indent="-285750">
              <a:buBlip>
                <a:blip r:embed="rId2"/>
              </a:buBlip>
            </a:pPr>
            <a:r>
              <a:rPr lang="es-ES" sz="1400" dirty="0" err="1" smtClean="0"/>
              <a:t>Graphics</a:t>
            </a:r>
            <a:r>
              <a:rPr lang="es-ES" sz="1400" dirty="0" smtClean="0"/>
              <a:t> </a:t>
            </a:r>
            <a:r>
              <a:rPr lang="es-ES" sz="1400" dirty="0"/>
              <a:t>/ </a:t>
            </a:r>
            <a:r>
              <a:rPr lang="es-ES" sz="1400" dirty="0" smtClean="0"/>
              <a:t>Multimedia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sz="1400" dirty="0" smtClean="0"/>
              <a:t>CSS3</a:t>
            </a:r>
          </a:p>
          <a:p>
            <a:pPr marL="742950" lvl="1" indent="-285750">
              <a:buBlip>
                <a:blip r:embed="rId2"/>
              </a:buBlip>
            </a:pPr>
            <a:r>
              <a:rPr lang="es-ES" sz="1400" dirty="0" err="1" smtClean="0"/>
              <a:t>Nuts</a:t>
            </a:r>
            <a:r>
              <a:rPr lang="es-ES" sz="1400" dirty="0" smtClean="0"/>
              <a:t> </a:t>
            </a:r>
            <a:r>
              <a:rPr lang="es-ES" sz="1400" dirty="0"/>
              <a:t>&amp; </a:t>
            </a:r>
            <a:r>
              <a:rPr lang="es-ES" sz="1400" dirty="0" err="1"/>
              <a:t>Bolts</a:t>
            </a:r>
            <a:endParaRPr lang="es-ES" sz="1400" dirty="0"/>
          </a:p>
        </p:txBody>
      </p:sp>
      <p:sp>
        <p:nvSpPr>
          <p:cNvPr id="5" name="4 Rectángulo"/>
          <p:cNvSpPr/>
          <p:nvPr/>
        </p:nvSpPr>
        <p:spPr>
          <a:xfrm>
            <a:off x="6029783" y="111780"/>
            <a:ext cx="2937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HTML5 </a:t>
            </a:r>
            <a:r>
              <a:rPr lang="es-CO" sz="2400" dirty="0" err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Everywhere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491880" y="2320801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sz="2400" b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DEMO HTML5</a:t>
            </a:r>
            <a:endParaRPr lang="es-CO" sz="24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120207" y="3184897"/>
            <a:ext cx="289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slides.html5rocks.com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19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03648" y="177304"/>
            <a:ext cx="7628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¿Quiere hacer una aplicación móvil? </a:t>
            </a:r>
            <a:b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</a:br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Recomendaciones…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547663" y="1657047"/>
            <a:ext cx="56166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Capture la Idea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 smtClean="0"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Diseñe la experiencia de Usuario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Trabaje en el diseño Visual</a:t>
            </a:r>
          </a:p>
          <a:p>
            <a:pPr marL="285750" indent="-285750">
              <a:buBlip>
                <a:blip r:embed="rId2"/>
              </a:buBlip>
            </a:pPr>
            <a:endParaRPr lang="es-CO" sz="1600" dirty="0">
              <a:latin typeface="Century Gothic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Pruebe los prototipos con usuarios reales</a:t>
            </a:r>
          </a:p>
        </p:txBody>
      </p:sp>
    </p:spTree>
    <p:extLst>
      <p:ext uri="{BB962C8B-B14F-4D97-AF65-F5344CB8AC3E}">
        <p14:creationId xmlns:p14="http://schemas.microsoft.com/office/powerpoint/2010/main" val="34608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012160" y="177304"/>
            <a:ext cx="3019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Capture la Idea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504" y="808633"/>
            <a:ext cx="87849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Diseño Conceptual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Escribir un </a:t>
            </a:r>
            <a:r>
              <a:rPr lang="es-CO" sz="1600" b="1" dirty="0" smtClean="0">
                <a:latin typeface="Century Gothic" pitchFamily="34" charset="0"/>
              </a:rPr>
              <a:t>resumen</a:t>
            </a:r>
            <a:r>
              <a:rPr lang="es-CO" sz="1600" dirty="0" smtClean="0">
                <a:latin typeface="Century Gothic" pitchFamily="34" charset="0"/>
              </a:rPr>
              <a:t> del concepto en pocas líneas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Definir su </a:t>
            </a:r>
            <a:r>
              <a:rPr lang="es-CO" sz="1600" b="1" dirty="0" smtClean="0">
                <a:latin typeface="Century Gothic" pitchFamily="34" charset="0"/>
              </a:rPr>
              <a:t>contenido</a:t>
            </a:r>
            <a:r>
              <a:rPr lang="es-CO" sz="1600" dirty="0" smtClean="0">
                <a:latin typeface="Century Gothic" pitchFamily="34" charset="0"/>
              </a:rPr>
              <a:t> central (fotos, </a:t>
            </a:r>
            <a:r>
              <a:rPr lang="es-CO" sz="1600" dirty="0" err="1" smtClean="0">
                <a:latin typeface="Century Gothic" pitchFamily="34" charset="0"/>
              </a:rPr>
              <a:t>readers</a:t>
            </a:r>
            <a:r>
              <a:rPr lang="es-CO" sz="1600" dirty="0" smtClean="0">
                <a:latin typeface="Century Gothic" pitchFamily="34" charset="0"/>
              </a:rPr>
              <a:t>, </a:t>
            </a:r>
            <a:r>
              <a:rPr lang="es-CO" sz="1600" dirty="0" err="1" smtClean="0">
                <a:latin typeface="Century Gothic" pitchFamily="34" charset="0"/>
              </a:rPr>
              <a:t>feeds</a:t>
            </a:r>
            <a:r>
              <a:rPr lang="es-CO" sz="1600" dirty="0" smtClean="0">
                <a:latin typeface="Century Gothic" pitchFamily="34" charset="0"/>
              </a:rPr>
              <a:t>,…)  ¿</a:t>
            </a:r>
            <a:r>
              <a:rPr lang="es-CO" sz="1600" dirty="0">
                <a:latin typeface="Century Gothic" pitchFamily="34" charset="0"/>
              </a:rPr>
              <a:t>C</a:t>
            </a:r>
            <a:r>
              <a:rPr lang="es-CO" sz="1600" dirty="0" smtClean="0">
                <a:latin typeface="Century Gothic" pitchFamily="34" charset="0"/>
              </a:rPr>
              <a:t>uál es el verdadero </a:t>
            </a:r>
            <a:r>
              <a:rPr lang="es-CO" sz="1600" b="1" dirty="0" smtClean="0">
                <a:latin typeface="Century Gothic" pitchFamily="34" charset="0"/>
              </a:rPr>
              <a:t>valor</a:t>
            </a:r>
            <a:r>
              <a:rPr lang="es-CO" sz="1600" dirty="0" smtClean="0">
                <a:latin typeface="Century Gothic" pitchFamily="34" charset="0"/>
              </a:rPr>
              <a:t> de su aplicación?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Describa la </a:t>
            </a:r>
            <a:r>
              <a:rPr lang="es-CO" sz="1600" b="1" dirty="0" smtClean="0">
                <a:latin typeface="Century Gothic" pitchFamily="34" charset="0"/>
              </a:rPr>
              <a:t>funcionalidad</a:t>
            </a:r>
            <a:r>
              <a:rPr lang="es-CO" sz="1600" dirty="0" smtClean="0">
                <a:latin typeface="Century Gothic" pitchFamily="34" charset="0"/>
              </a:rPr>
              <a:t>. ¿Qué podrá hacer un usuario con ella en términos de verbos? </a:t>
            </a:r>
            <a:r>
              <a:rPr lang="es-CO" sz="1600" dirty="0" err="1" smtClean="0">
                <a:latin typeface="Century Gothic" pitchFamily="34" charset="0"/>
              </a:rPr>
              <a:t>Browse</a:t>
            </a:r>
            <a:r>
              <a:rPr lang="es-CO" sz="1600" dirty="0" smtClean="0">
                <a:latin typeface="Century Gothic" pitchFamily="34" charset="0"/>
              </a:rPr>
              <a:t>, compras, ventas, compartir,….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Defina su </a:t>
            </a:r>
            <a:r>
              <a:rPr lang="es-CO" sz="1600" b="1" dirty="0" err="1" smtClean="0">
                <a:latin typeface="Century Gothic" pitchFamily="34" charset="0"/>
              </a:rPr>
              <a:t>audiancia</a:t>
            </a:r>
            <a:r>
              <a:rPr lang="es-CO" sz="1600" dirty="0" smtClean="0">
                <a:latin typeface="Century Gothic" pitchFamily="34" charset="0"/>
              </a:rPr>
              <a:t>. Cree perfiles genéricos de los grupos de usuarios para entender las diferentes motivaciones de uso.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Piense en el </a:t>
            </a:r>
            <a:r>
              <a:rPr lang="es-CO" sz="1600" b="1" dirty="0" smtClean="0">
                <a:latin typeface="Century Gothic" pitchFamily="34" charset="0"/>
              </a:rPr>
              <a:t>contexto</a:t>
            </a:r>
            <a:r>
              <a:rPr lang="es-CO" sz="1600" dirty="0" smtClean="0">
                <a:latin typeface="Century Gothic" pitchFamily="34" charset="0"/>
              </a:rPr>
              <a:t> de uso de la aplicación y cómo éste afecta la interfaz y los usuarios. ¿Cómo debe responder la IU en cada situación?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¿Es un producto stand-</a:t>
            </a:r>
            <a:r>
              <a:rPr lang="es-CO" sz="1600" dirty="0" err="1" smtClean="0">
                <a:latin typeface="Century Gothic" pitchFamily="34" charset="0"/>
              </a:rPr>
              <a:t>alone</a:t>
            </a:r>
            <a:r>
              <a:rPr lang="es-CO" sz="1600" dirty="0" smtClean="0">
                <a:latin typeface="Century Gothic" pitchFamily="34" charset="0"/>
              </a:rPr>
              <a:t>?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¿Hay dependencia de otros servicios?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¿Qué pasa si no hay </a:t>
            </a:r>
            <a:r>
              <a:rPr lang="es-CO" sz="1600" dirty="0" err="1" smtClean="0">
                <a:latin typeface="Century Gothic" pitchFamily="34" charset="0"/>
              </a:rPr>
              <a:t>conección</a:t>
            </a:r>
            <a:r>
              <a:rPr lang="es-CO" sz="1600" dirty="0" smtClean="0">
                <a:latin typeface="Century Gothic" pitchFamily="34" charset="0"/>
              </a:rPr>
              <a:t> de internet?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b="1" dirty="0" smtClean="0">
                <a:latin typeface="Century Gothic" pitchFamily="34" charset="0"/>
              </a:rPr>
              <a:t>Investigue</a:t>
            </a:r>
            <a:r>
              <a:rPr lang="es-CO" sz="1600" dirty="0" smtClean="0">
                <a:latin typeface="Century Gothic" pitchFamily="34" charset="0"/>
              </a:rPr>
              <a:t>. Descargue y conozca aplicaciones similares.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Manténgase </a:t>
            </a:r>
            <a:r>
              <a:rPr lang="es-CO" sz="1600" b="1" dirty="0" smtClean="0">
                <a:latin typeface="Century Gothic" pitchFamily="34" charset="0"/>
              </a:rPr>
              <a:t>enfocado</a:t>
            </a:r>
            <a:r>
              <a:rPr lang="es-CO" sz="1600" dirty="0" smtClean="0">
                <a:latin typeface="Century Gothic" pitchFamily="34" charset="0"/>
              </a:rPr>
              <a:t>.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3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63888" y="177304"/>
            <a:ext cx="5467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Diseñe la experiencia de usuario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504" y="808633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La experiencia de usuario (UX) es cómo el usuario percibe su aplicación durante y después de haberla usado. Piense en: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>
                <a:latin typeface="Century Gothic" pitchFamily="34" charset="0"/>
              </a:rPr>
              <a:t>E</a:t>
            </a:r>
            <a:r>
              <a:rPr lang="es-CO" sz="1600" dirty="0" smtClean="0">
                <a:latin typeface="Century Gothic" pitchFamily="34" charset="0"/>
              </a:rPr>
              <a:t>l </a:t>
            </a:r>
            <a:r>
              <a:rPr lang="es-CO" sz="1600" b="1" dirty="0" smtClean="0">
                <a:latin typeface="Century Gothic" pitchFamily="34" charset="0"/>
              </a:rPr>
              <a:t>flujo de uso, </a:t>
            </a:r>
            <a:r>
              <a:rPr lang="es-CO" sz="1600" dirty="0" smtClean="0">
                <a:latin typeface="Century Gothic" pitchFamily="34" charset="0"/>
              </a:rPr>
              <a:t>las </a:t>
            </a:r>
            <a:r>
              <a:rPr lang="es-CO" sz="1600" b="1" dirty="0" smtClean="0">
                <a:latin typeface="Century Gothic" pitchFamily="34" charset="0"/>
              </a:rPr>
              <a:t>funcionalidades, </a:t>
            </a:r>
            <a:r>
              <a:rPr lang="es-CO" sz="1600" dirty="0" smtClean="0">
                <a:latin typeface="Century Gothic" pitchFamily="34" charset="0"/>
              </a:rPr>
              <a:t>las </a:t>
            </a:r>
            <a:r>
              <a:rPr lang="es-CO" sz="1600" b="1" dirty="0" smtClean="0">
                <a:latin typeface="Century Gothic" pitchFamily="34" charset="0"/>
              </a:rPr>
              <a:t>interacciones, </a:t>
            </a:r>
            <a:r>
              <a:rPr lang="es-CO" sz="1600" dirty="0" smtClean="0">
                <a:latin typeface="Century Gothic" pitchFamily="34" charset="0"/>
              </a:rPr>
              <a:t>el </a:t>
            </a:r>
            <a:r>
              <a:rPr lang="es-CO" sz="1600" b="1" dirty="0" smtClean="0">
                <a:latin typeface="Century Gothic" pitchFamily="34" charset="0"/>
              </a:rPr>
              <a:t>diseño visual</a:t>
            </a:r>
            <a:endParaRPr lang="es-CO" sz="1600" dirty="0" smtClean="0">
              <a:latin typeface="Century Gothic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7504" y="1744737"/>
            <a:ext cx="8784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Blip>
                <a:blip r:embed="rId2"/>
              </a:buBlip>
            </a:pPr>
            <a:r>
              <a:rPr lang="es-CO" sz="1600" b="1" dirty="0" smtClean="0">
                <a:latin typeface="Century Gothic" pitchFamily="34" charset="0"/>
              </a:rPr>
              <a:t>Flujo de uso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>
                <a:latin typeface="Century Gothic" pitchFamily="34" charset="0"/>
              </a:rPr>
              <a:t>Dibuje los escenarios ideales donde el usuario comienza en un punto A y termina en un punto B. Dibuje diagramas de flujo, o use prototipos para “mapear” diferentes flujos.</a:t>
            </a:r>
          </a:p>
          <a:p>
            <a:pPr marL="742950" lvl="1" indent="-285750">
              <a:buBlip>
                <a:blip r:embed="rId2"/>
              </a:buBlip>
            </a:pPr>
            <a:r>
              <a:rPr lang="es-CO" sz="1600" b="1" dirty="0" err="1" smtClean="0">
                <a:latin typeface="Century Gothic" pitchFamily="34" charset="0"/>
              </a:rPr>
              <a:t>Wireframes</a:t>
            </a:r>
            <a:r>
              <a:rPr lang="es-CO" sz="1600" b="1" dirty="0" smtClean="0">
                <a:latin typeface="Century Gothic" pitchFamily="34" charset="0"/>
              </a:rPr>
              <a:t> o </a:t>
            </a:r>
            <a:r>
              <a:rPr lang="es-CO" sz="1600" b="1" dirty="0" err="1" smtClean="0">
                <a:latin typeface="Century Gothic" pitchFamily="34" charset="0"/>
              </a:rPr>
              <a:t>Mockups</a:t>
            </a:r>
            <a:endParaRPr lang="es-CO" sz="1600" b="1" dirty="0" smtClean="0">
              <a:latin typeface="Century Gothic" pitchFamily="34" charset="0"/>
            </a:endParaRP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Dibuje en papel (o use una herramienta de prototipos - </a:t>
            </a:r>
            <a:r>
              <a:rPr lang="es-CO" sz="1600" dirty="0" err="1" smtClean="0">
                <a:latin typeface="Century Gothic" pitchFamily="34" charset="0"/>
              </a:rPr>
              <a:t>mockflow</a:t>
            </a:r>
            <a:r>
              <a:rPr lang="es-CO" sz="1600" dirty="0">
                <a:latin typeface="Century Gothic" pitchFamily="34" charset="0"/>
              </a:rPr>
              <a:t>, </a:t>
            </a:r>
            <a:r>
              <a:rPr lang="es-CO" sz="1600" dirty="0" err="1" smtClean="0">
                <a:latin typeface="Century Gothic" pitchFamily="34" charset="0"/>
              </a:rPr>
              <a:t>pencil</a:t>
            </a:r>
            <a:r>
              <a:rPr lang="es-CO" sz="1600" dirty="0" smtClean="0">
                <a:latin typeface="Century Gothic" pitchFamily="34" charset="0"/>
              </a:rPr>
              <a:t> </a:t>
            </a:r>
            <a:r>
              <a:rPr lang="es-CO" sz="1600" dirty="0" err="1" smtClean="0">
                <a:latin typeface="Century Gothic" pitchFamily="34" charset="0"/>
              </a:rPr>
              <a:t>project</a:t>
            </a:r>
            <a:r>
              <a:rPr lang="es-CO" sz="1600" dirty="0" smtClean="0">
                <a:latin typeface="Century Gothic" pitchFamily="34" charset="0"/>
              </a:rPr>
              <a:t>, </a:t>
            </a:r>
            <a:r>
              <a:rPr lang="es-CO" sz="1600" dirty="0" err="1" smtClean="0">
                <a:latin typeface="Century Gothic" pitchFamily="34" charset="0"/>
              </a:rPr>
              <a:t>axure</a:t>
            </a:r>
            <a:r>
              <a:rPr lang="es-CO" sz="1600" dirty="0">
                <a:latin typeface="Century Gothic" pitchFamily="34" charset="0"/>
              </a:rPr>
              <a:t>, </a:t>
            </a:r>
            <a:r>
              <a:rPr lang="es-CO" sz="1600" dirty="0" err="1" smtClean="0">
                <a:latin typeface="Century Gothic" pitchFamily="34" charset="0"/>
              </a:rPr>
              <a:t>balsamiq</a:t>
            </a:r>
            <a:r>
              <a:rPr lang="es-CO" sz="1600" dirty="0">
                <a:latin typeface="Century Gothic" pitchFamily="34" charset="0"/>
              </a:rPr>
              <a:t>, </a:t>
            </a:r>
            <a:r>
              <a:rPr lang="es-CO" sz="1600" dirty="0" err="1" smtClean="0">
                <a:latin typeface="Century Gothic" pitchFamily="34" charset="0"/>
              </a:rPr>
              <a:t>mockingbird</a:t>
            </a:r>
            <a:r>
              <a:rPr lang="es-CO" sz="1600" dirty="0" smtClean="0">
                <a:latin typeface="Century Gothic" pitchFamily="34" charset="0"/>
              </a:rPr>
              <a:t>, </a:t>
            </a:r>
            <a:r>
              <a:rPr lang="es-CO" sz="1600" dirty="0" err="1" smtClean="0">
                <a:latin typeface="Century Gothic" pitchFamily="34" charset="0"/>
              </a:rPr>
              <a:t>flowella</a:t>
            </a:r>
            <a:r>
              <a:rPr lang="es-CO" sz="1600" dirty="0" smtClean="0">
                <a:latin typeface="Century Gothic" pitchFamily="34" charset="0"/>
              </a:rPr>
              <a:t>) versiones de su interface que expresen funcionalidades, y el marco general de la interfaz. 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Tenga en cuenta los distintos estados. 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Tenga en cuenta las “UI </a:t>
            </a:r>
            <a:r>
              <a:rPr lang="es-CO" sz="1600" dirty="0" err="1" smtClean="0">
                <a:latin typeface="Century Gothic" pitchFamily="34" charset="0"/>
              </a:rPr>
              <a:t>guidelines</a:t>
            </a:r>
            <a:r>
              <a:rPr lang="es-CO" sz="1600" dirty="0" smtClean="0">
                <a:latin typeface="Century Gothic" pitchFamily="34" charset="0"/>
              </a:rPr>
              <a:t>” de las diferentes plataformas.</a:t>
            </a:r>
          </a:p>
        </p:txBody>
      </p:sp>
    </p:spTree>
    <p:extLst>
      <p:ext uri="{BB962C8B-B14F-4D97-AF65-F5344CB8AC3E}">
        <p14:creationId xmlns:p14="http://schemas.microsoft.com/office/powerpoint/2010/main" val="30094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63888" y="177304"/>
            <a:ext cx="5467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Trabaje en el </a:t>
            </a:r>
            <a:r>
              <a:rPr lang="es-CO" sz="2400" dirty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D</a:t>
            </a:r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iseño Visual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504" y="971808"/>
            <a:ext cx="878497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No es colorear la aplicación.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Una interfaz atractiva mejorará la experiencia de usuario y sobresaltará la aplicación entre las masas.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Revise las “</a:t>
            </a:r>
            <a:r>
              <a:rPr lang="es-CO" sz="1600" dirty="0" err="1" smtClean="0">
                <a:latin typeface="Century Gothic" pitchFamily="34" charset="0"/>
              </a:rPr>
              <a:t>guidelines</a:t>
            </a:r>
            <a:r>
              <a:rPr lang="es-CO" sz="1600" dirty="0" smtClean="0">
                <a:latin typeface="Century Gothic" pitchFamily="34" charset="0"/>
              </a:rPr>
              <a:t>” de plataforma.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Las marcas de compañías no deben ser intrusivas.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Entienda para qué sirven los </a:t>
            </a:r>
            <a:r>
              <a:rPr lang="es-CO" sz="1600" dirty="0" err="1" smtClean="0">
                <a:latin typeface="Century Gothic" pitchFamily="34" charset="0"/>
              </a:rPr>
              <a:t>splash</a:t>
            </a:r>
            <a:r>
              <a:rPr lang="es-CO" sz="1600" dirty="0" smtClean="0">
                <a:latin typeface="Century Gothic" pitchFamily="34" charset="0"/>
              </a:rPr>
              <a:t> </a:t>
            </a:r>
            <a:r>
              <a:rPr lang="es-CO" sz="1600" dirty="0" err="1" smtClean="0">
                <a:latin typeface="Century Gothic" pitchFamily="34" charset="0"/>
              </a:rPr>
              <a:t>screens</a:t>
            </a:r>
            <a:r>
              <a:rPr lang="es-CO" sz="1600" dirty="0" smtClean="0">
                <a:latin typeface="Century Gothic" pitchFamily="34" charset="0"/>
              </a:rPr>
              <a:t>. Siga </a:t>
            </a:r>
            <a:r>
              <a:rPr lang="es-CO" sz="1600" dirty="0" err="1" smtClean="0">
                <a:latin typeface="Century Gothic" pitchFamily="34" charset="0"/>
              </a:rPr>
              <a:t>guidelines</a:t>
            </a:r>
            <a:r>
              <a:rPr lang="es-CO" sz="1600" dirty="0">
                <a:latin typeface="Century Gothic" pitchFamily="34" charset="0"/>
              </a:rPr>
              <a:t>.</a:t>
            </a:r>
            <a:endParaRPr lang="es-CO" sz="1600" dirty="0" smtClean="0"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Su aplicación será identificada y juzgada por el icono de lanzamiento. Asegúrese que luzca muy bien.</a:t>
            </a:r>
          </a:p>
        </p:txBody>
      </p:sp>
    </p:spTree>
    <p:extLst>
      <p:ext uri="{BB962C8B-B14F-4D97-AF65-F5344CB8AC3E}">
        <p14:creationId xmlns:p14="http://schemas.microsoft.com/office/powerpoint/2010/main" val="5321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563888" y="177304"/>
            <a:ext cx="5467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Pruebe los prototipos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7504" y="971808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Use usuarios reales sobre prototipos y no sobre el producto final.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latin typeface="Century Gothic" pitchFamily="34" charset="0"/>
              </a:rPr>
              <a:t>Corra sesiones de prueba sobre otras aplicaciones similares en el mercado. Se sorprenderá de todo lo que un usuario le puede decir, y que usted nunca imaginó.</a:t>
            </a:r>
          </a:p>
        </p:txBody>
      </p:sp>
    </p:spTree>
    <p:extLst>
      <p:ext uri="{BB962C8B-B14F-4D97-AF65-F5344CB8AC3E}">
        <p14:creationId xmlns:p14="http://schemas.microsoft.com/office/powerpoint/2010/main" val="1097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18" y="634890"/>
            <a:ext cx="3303881" cy="1693883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590313" y="843196"/>
            <a:ext cx="439248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Jorge Johnson</a:t>
            </a:r>
            <a:endParaRPr lang="es-CO" sz="11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s-CO" sz="1100" b="1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Arquitecto</a:t>
            </a:r>
            <a:endParaRPr lang="es-CO" sz="1100" b="1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(57 4) 444 5 111 Ext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109    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Cel.  318 716 0750</a:t>
            </a:r>
          </a:p>
          <a:p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cesar.torres@ceiba.com.co</a:t>
            </a:r>
          </a:p>
          <a:p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Sede: Cl 8 B  65 - 191 Of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409</a:t>
            </a:r>
          </a:p>
          <a:p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Centro 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Empresarial </a:t>
            </a:r>
            <a:r>
              <a:rPr lang="es-CO" sz="1100" dirty="0" err="1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Puertoseco</a:t>
            </a:r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Medellín, Colombia </a:t>
            </a:r>
            <a:r>
              <a:rPr lang="es-CO" sz="11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hlinkClick r:id="rId4"/>
              </a:rPr>
              <a:t>www.ceiba.co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t="9471" r="2514" b="12898"/>
          <a:stretch/>
        </p:blipFill>
        <p:spPr bwMode="auto">
          <a:xfrm>
            <a:off x="5978246" y="2454207"/>
            <a:ext cx="1954325" cy="353697"/>
          </a:xfrm>
          <a:prstGeom prst="roundRect">
            <a:avLst>
              <a:gd name="adj" fmla="val 16667"/>
            </a:avLst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03539"/>
            <a:ext cx="6475279" cy="97873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483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97" y="2736755"/>
            <a:ext cx="1353261" cy="1715350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915818" y="4081730"/>
            <a:ext cx="184731" cy="37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/>
          </a:p>
        </p:txBody>
      </p:sp>
      <p:sp>
        <p:nvSpPr>
          <p:cNvPr id="4" name="3 Rectángulo"/>
          <p:cNvSpPr/>
          <p:nvPr/>
        </p:nvSpPr>
        <p:spPr>
          <a:xfrm>
            <a:off x="179512" y="1384697"/>
            <a:ext cx="6480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Un móvil…</a:t>
            </a: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3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3"/>
              </a:buBlip>
            </a:pP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3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3"/>
              </a:buBlip>
            </a:pP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3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3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3"/>
              </a:buBlip>
            </a:pP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¿Qué quieres hacer con tu control remoto?</a:t>
            </a:r>
          </a:p>
        </p:txBody>
      </p:sp>
      <p:pic>
        <p:nvPicPr>
          <p:cNvPr id="5" name="Picture 6" descr="http://img.androidsis.com/wp-content/uploads/iphone-vs-nexus-on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2353">
            <a:off x="1820266" y="868962"/>
            <a:ext cx="1327611" cy="125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1465262"/>
            <a:ext cx="43148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524328" y="177304"/>
            <a:ext cx="150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MOBILE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51520" y="880641"/>
            <a:ext cx="62646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Motivación:</a:t>
            </a:r>
          </a:p>
          <a:p>
            <a:pPr marL="742950" lvl="1" indent="-285750">
              <a:buBlip>
                <a:blip r:embed="rId2"/>
              </a:buBlip>
            </a:pPr>
            <a:endParaRPr lang="es-CO" sz="1600" dirty="0" smtClean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endParaRPr lang="es-CO" sz="1600" dirty="0">
              <a:solidFill>
                <a:srgbClr val="003300"/>
              </a:solidFill>
              <a:latin typeface="Century Gothic" pitchFamily="34" charset="0"/>
            </a:endParaRPr>
          </a:p>
          <a:p>
            <a:pPr marL="742950" lvl="1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De pronto un dispositivo llego y lo cambió todo.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3G, Acelerómetro, GPS.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Diseño centrado en el usuario.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Interfaces enriquecidas</a:t>
            </a:r>
          </a:p>
          <a:p>
            <a:pPr marL="1200150" lvl="2" indent="-285750">
              <a:buBlip>
                <a:blip r:embed="rId2"/>
              </a:buBlip>
            </a:pPr>
            <a:r>
              <a:rPr lang="es-CO" sz="1600" dirty="0" smtClean="0">
                <a:solidFill>
                  <a:srgbClr val="003300"/>
                </a:solidFill>
                <a:latin typeface="Century Gothic" pitchFamily="34" charset="0"/>
              </a:rPr>
              <a:t>Navegación Web desde el móvil todo el tiempo.</a:t>
            </a:r>
          </a:p>
        </p:txBody>
      </p:sp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AutoShape 2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2" name="Picture 6" descr="http://img.androidsis.com/wp-content/uploads/iphone-vs-nexus-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2353">
            <a:off x="6586137" y="1413737"/>
            <a:ext cx="2372273" cy="22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1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AutoShape 2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1850506803"/>
              </p:ext>
            </p:extLst>
          </p:nvPr>
        </p:nvGraphicFramePr>
        <p:xfrm>
          <a:off x="155575" y="5282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9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Algunos números interesantes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915816" y="4583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CO" dirty="0">
                <a:solidFill>
                  <a:srgbClr val="003300"/>
                </a:solidFill>
                <a:latin typeface="Century Gothic" pitchFamily="34" charset="0"/>
              </a:rPr>
              <a:t>http://</a:t>
            </a:r>
            <a:r>
              <a:rPr lang="es-CO" dirty="0" smtClean="0">
                <a:solidFill>
                  <a:srgbClr val="003300"/>
                </a:solidFill>
                <a:latin typeface="Century Gothic" pitchFamily="34" charset="0"/>
              </a:rPr>
              <a:t>blog.nielsen.com</a:t>
            </a:r>
            <a:endParaRPr lang="es-CO" dirty="0">
              <a:solidFill>
                <a:srgbClr val="0033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AutoShape 2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Algunos números interesantes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379269617"/>
              </p:ext>
            </p:extLst>
          </p:nvPr>
        </p:nvGraphicFramePr>
        <p:xfrm>
          <a:off x="3473" y="88553"/>
          <a:ext cx="3901405" cy="4464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5 Gráfico"/>
          <p:cNvGraphicFramePr/>
          <p:nvPr>
            <p:extLst>
              <p:ext uri="{D42A27DB-BD31-4B8C-83A1-F6EECF244321}">
                <p14:modId xmlns:p14="http://schemas.microsoft.com/office/powerpoint/2010/main" val="2299485223"/>
              </p:ext>
            </p:extLst>
          </p:nvPr>
        </p:nvGraphicFramePr>
        <p:xfrm>
          <a:off x="4716016" y="1744737"/>
          <a:ext cx="4315712" cy="304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6 Flecha derecha"/>
          <p:cNvSpPr/>
          <p:nvPr/>
        </p:nvSpPr>
        <p:spPr>
          <a:xfrm rot="1185044">
            <a:off x="3749134" y="3138666"/>
            <a:ext cx="1080120" cy="432048"/>
          </a:xfrm>
          <a:prstGeom prst="rightArrow">
            <a:avLst/>
          </a:prstGeom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09592" y="4481041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s-CO" dirty="0">
                <a:solidFill>
                  <a:srgbClr val="003300"/>
                </a:solidFill>
                <a:latin typeface="Century Gothic" pitchFamily="34" charset="0"/>
              </a:rPr>
              <a:t>http://www.gartner.com</a:t>
            </a:r>
          </a:p>
        </p:txBody>
      </p:sp>
    </p:spTree>
    <p:extLst>
      <p:ext uri="{BB962C8B-B14F-4D97-AF65-F5344CB8AC3E}">
        <p14:creationId xmlns:p14="http://schemas.microsoft.com/office/powerpoint/2010/main" val="224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AutoShape 2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Algunos números interesantes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12" name="11 Gráfico"/>
          <p:cNvGraphicFramePr/>
          <p:nvPr>
            <p:extLst>
              <p:ext uri="{D42A27DB-BD31-4B8C-83A1-F6EECF244321}">
                <p14:modId xmlns:p14="http://schemas.microsoft.com/office/powerpoint/2010/main" val="2366502426"/>
              </p:ext>
            </p:extLst>
          </p:nvPr>
        </p:nvGraphicFramePr>
        <p:xfrm>
          <a:off x="155575" y="36331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12 Rectángulo"/>
          <p:cNvSpPr/>
          <p:nvPr/>
        </p:nvSpPr>
        <p:spPr>
          <a:xfrm>
            <a:off x="2843808" y="4697065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s-CO" dirty="0">
                <a:solidFill>
                  <a:srgbClr val="003300"/>
                </a:solidFill>
                <a:latin typeface="Century Gothic" pitchFamily="34" charset="0"/>
              </a:rPr>
              <a:t>http://www.research2guidance.com/</a:t>
            </a:r>
          </a:p>
        </p:txBody>
      </p:sp>
    </p:spTree>
    <p:extLst>
      <p:ext uri="{BB962C8B-B14F-4D97-AF65-F5344CB8AC3E}">
        <p14:creationId xmlns:p14="http://schemas.microsoft.com/office/powerpoint/2010/main" val="11934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AutoShape 2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Algunos números interesantes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" y="596725"/>
            <a:ext cx="7555433" cy="4107593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3473" y="4704318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dirty="0">
                <a:solidFill>
                  <a:srgbClr val="003300"/>
                </a:solidFill>
                <a:latin typeface="Century Gothic" pitchFamily="34" charset="0"/>
              </a:rPr>
              <a:t>http://gs.statcounter.com</a:t>
            </a:r>
          </a:p>
        </p:txBody>
      </p:sp>
    </p:spTree>
    <p:extLst>
      <p:ext uri="{BB962C8B-B14F-4D97-AF65-F5344CB8AC3E}">
        <p14:creationId xmlns:p14="http://schemas.microsoft.com/office/powerpoint/2010/main" val="37414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4" descr="data:image/jpeg;base64,/9j/4AAQSkZJRgABAQAAAQABAAD/2wCEAAkGBxITEBUUExQSFRUXFhoXGBgYFhgVGhkaFxIYGBgYGBgYICggGholGxUVITEiJSkrLi8uFyAzODMsNyotLisBCgoKDg0OGxAQGzQmICUtNy0sNCw1LzAsLTA3NzcsLCwsLiwsLC4sLCw0MCw3LDAsLywsLCwsLCwsLCwsLCwsLP/AABEIAOEA4QMBIgACEQEDEQH/xAAcAAEAAwEBAQEBAAAAAAAAAAAABAUGBwMCAQj/xABNEAACAQIEAgYECQgGCQUAAAABAgADEQQSITEFQQYTIlFhcTKBkbEHCCM1cnShs8EUM0JSgpLD0TRDU8Lh8BYkYmNzk6Ky8RVEhNLT/8QAGQEBAAMBAQAAAAAAAAAAAAAAAAECAwQF/8QAKxEAAgIBAgUDAwUBAAAAAAAAAAECEQMSQQQTITFRInGBYdHwMqGxwfHh/9oADAMBAAIRAxEAPwDuMREAREQBEQTAE+WcDcgeuUPHcfUV6KKSTVqZQoOUBVUs7sw10AsLEasstVwi27QBP2QCXEhfkCD0QV+iSvty2vPoU6g2e/0gPwtAJcSOKzj0k/dN/sP859DErzNvPT/CAe0SFxbiSUKLVW1AGgB9InQAeZnHuOdO8c+JSijqC4JCL2UTXss5HaqWAckEgHLtrJSIs7bmF7XF+6fs4M3AKbMXqPWqVDqzmq6knvAQgDyAk/Cvi6P5jHYlRyWoRXT92oNPbBJ2qJy7CdNuJU/zlPC4gd6lqD+w5l90usJ8JVD/ANxQxVA8zk65B+1SJP2RQNvEqeGdJsFiPzOIouf1Q4DetTZh7JbSAIiIAiIgCIiAIiIAiIgCIiAIiIAkXidXLSJHh75KkHjLEUiRvccr84BVYSlnr06jX7OZR+1Yn/sE0EouFuxZbknt/wBxpeySBET8e9jbe2nnygk/ZU0+LUa/XLTbMaLmlUBUizAagX3HiO4z441xtsNSpu2HxFXMbOKC9aU7N7lb3I5aXlEnTjhhLgOtCq5BcVabUGYgWBYuBc2AG8Aw/T7GsjhQSASSQDpp4euZToxUz8RYk3tSb+H/APZvbLv4TkDVae9u1z+jM/0NUDGvYAfJN76UtsV3N7E+M0ZpUsfcEz4zSn4v0g6ioFNJ2UqGzAgbkiwvuRbv5iAQOnGOp/kPWKFLVCopsV1FzmJFxcdlT7ZjOE9OOI4e3VYqsoHLMWX903H2Sw6ZcQGJFFKCMFXMStgvaa1rAHXQHb9aY2AdW4T8OmPp2FanRrjmSOrY+tOz/wBM6b0H+FjB4+oKLBsPXb0Ucgq57kfS58CATyvP5cn1TcqQVJBBuCDYgjYg8jAP7hiZj4N+kBx3DKFd/wA4VKVPF0OUn12DftTTyAIiIAiIgCIiAIiIAiIgCQeM/mT6pOkPi6k0mA35QCp4ODdbm5FRhfb0esH4SPV49iBVqBURkR2GzCwU/rXtf1SXwumyhM1sxqMTa9rsKjWF+Qvb1SCuFps9UsNeuqC9yD6Z7jJIJKdKQLdZRdb7FSGH22kyj0iwzf1mX6QK/aRb7ZT1eCodmcWFhqGEh1eBv+i6nzuv84Fo2lDEI/oMrfRYH3SJxfC03Qh0Rx3MoI9hmMPCXB7SE6aFbE37++YzF8RxSPVZMbiqALXRauZltYaBaoKLrcaDl64B+fCBSvXpLtcsPLaZjoof9cb/AIR99KMTxqvXcNVZXZNQcoXfe+XTkOQn50c0xjf8M++lLbEbnRV4VUKBxsbciN+Q79Z4VsFUU2KmbDh2BptQp3BF6aE2Yi5yA3te28+q/BAxJDtfxAb3WlSbMKwI3BE+S19DNfV4JU5FGHrB/l9sr8bwwpTdmpMSFJGQBtQDYdnxtAs4R0g4s35VV6shVDkKAALZezcd2ov65RGbvH9EsOEZhVZWB9BgQx7dv0tfRsx9Y5SirdHD+i4PmLfaLyRZQxLGrwSsv6IPkR/5kOrhnX0lYeYIgk/on4uVQnhdYHlint66NE++/tnVZyf4uHzZX+tt9xRnWJUCIiAIiIAiIgCIiAIiIAkbiHoesSTIvEj8mdz5QCuwlQFkt/aEHlYim2hBlHia5XriP7ep96Za8JptcMwKl6xbKdwOqKqDbnZQfXKdtXqgC56+r94Yabi68GeS9Lo0dTDp1fZ0Nrhte69z3iVOHqvUVSliTr2iQLeY17pFfGuEyE1FW1rFeXdprPfhNRAwDWykFe1axvyN++Z425P9LXQyxZG5/pr3PPFYyqqX6stdezkZHzciQLhiB4SDSXrFN9OyDbz5eqS6+EbPhE6psqlWaqgV7FKjFKfpdhO1dmANxp4ipD/nXGY5dgozE5nIAAGp35TS3GEpLrSOnJJSaT6GB6VYJUq9kLre+Vbbd9t95S8Eb/W2P+7P8OTq3WU2frDn1Yr6V9Sd+47eGkrOE3GJa++Q7bammbDwkY568akRKOmVHceGVexhlOzLTB/cEvOKhUpF17JW3fqLge3WZnhwzUKVlLWpISBv6C6iS8XjmqDK7PbexW3u/GZZW4t+lvxRyZMji36W/FE16lTKWXJlUXbM2S3O97W2B3kLieMqKMppVL3F7ZXsCd2ym4HiRynuiq9CtT7JZqZyBrekFbLa/MMRPDiFI/lVZzSdFWhVCuFuKhdKeZmqXNrdWgVLDYnuA3a6ndGdRqkMNhFqqc1rXtYgEbc7+cq+KdFMMBdqVO190BpnXn2bT8YOcNUyM4ZyaYIUtlOS+Y5fRA0uTpqJ5cPauuBRapBKmxa5OhOliRrMXxLXErDXf7XftsUWO8WuyurdAEZQ9MV1B2tZx7LZpSdJuB1KWBxCnqWsr1MzU2SoNLkA3Pdse+SulvHcYa+Hw9CvVogUOsU0zY1KgYjKx/VCrex07WontxrpA2M4N1z2zthqyvbS5QshI8CVJt4zqKdi2+Lh82V/rbfcUZ1ico+Lh82V/rbfcUZ1eZGgiIgCIiAIiIAiIgCIiAJHx3oesSRI3EGApkmwA3vAINLdPp/w3mUxFYK2IJFwK9XQC5Pyh0Al9wZs3aHotXJTldeqIuPAkE+u/OZmtQFStXpm9jiK3O21Rj+EvDuZzdK2e2HxdM5clT0qZqLYnVR6Vh+sOa7iSkbMAVbNcXB3vcb6bymxeGekUcH80hSmCoYJfdlXm/ibyw6JMyogQgZaZ3F9t/KXacVbRRTjLsyBxBflT2VBtbQunO+2t+632zwqVnpjMjsDaxygEkd1mFt7bzSY18Sawsruj2OgQoo0zBsxuLi+w5yhWomZwwB3AHrtyloNNfF+3v4Yl3MBxrEF6naINr65Mh1a5vy3MpcMbYlvo/8A5zTcfFNahOlrHn7d5ksObVzy7O3cOxYey0xUoyjceqNdLi6Z2TDYxEwtFqhsvV09bXtdFGY9wF9TJ4xCjOOttkZQ2ugz+gdf0TfQ7ct5U8MwQr4ekCDYUqZ8+wuh7xPHjFN164sbtWAUtlBIRf0EGyqeZtzmumT7GPMinTZo2Unax8CCfdaUNQXZrAAE/os1txa6ag7d/Pwml4JiXAYqV3QEH/bJUWPgTIeJOILVVqKzKoqNnIQrbKSmVr5rjn5Sqkrd7fnTyW2KunjatLMFqMqsNQEVxfa5DDuuNNdp51se9TQ9Vra5VKiHsgAXVmy30AuBfs72k3hjUmBDAE33vawt4T64jh6ardTY3HiCD3aXlm8fM0X6qut68lalo1V07GU4rwnrxZ6ZqBSbFfSFxt6xy12kbjCZcBXQLkVKDqFOhHYM9X4qXq1QmFqVBSOVqihdD45rZRe/PlPDiuOSrgcTYOpFJwVqAhh2Dbfl3WNtJKUW20HJ9EzTfFw+bK/1tvuKM6vOUfFw+bK/1tvuKM6vOc6BERAEREAREQBERAEREASPjvQ9YkiR8d6HrEAgp6Sf8T+G8wr4vq8TWcC5XE1tO/5RgR7DN0vpU/p/w3nNuKYrJWxJOwxFX70zTH36meTqqLzFcQzjtUW56q6vsNdNJCwWOWkSxBVSCt7FsubYkDf1Sip8RpHW9vID3z0xtdGCjtNfYAFib6AAczvpNYtSVWYPHy3dGzwvSChYA1qVwNbnJy7msZkWpGq5KnUEuu9/S7j6pBr4y5y1GJJOzhUa+gAvYNy75+16dhfqlNuRNuXeLkGTigoNy72MsnJKPYpukN+t1AGnIk+8TK1jbEN5fgku8WxLnQjwLl+Z79pQY02rny/BJzxxQxR0QVJHQpSk7k7Z2Do3xA06VEhQ16SKQTb9BbdrlLDiGLVwS1GoPEFWXXbW490y+DxoTDUc3OmgH/LE9qOPpfrW9QHum+tRfcweHWrovsHxFaYKscmbKQxVmF0JOth3kEctJZ4zj1BqNQLVpklGFgwvcqQBbfc90x2KrjrBYuWXUZVLEW1J56C41taRvypajAEh2/ZDHzC2vIliUmupMclLsXXCMM5frFsSpykXNrEc/adfCfvG1qZs5siCwtuNe+431lWFIJIpC9t85QjxBW59s/atdjYXcC98r1TUUd1gbay7xY3mWZx9ajpT+n8GNzUdKl6bujNUukC0hi6ZuzPU7FtBYVGZie70iNuciYfGl8LjSxH5mwHgEewHtPtllxHo/QqOXNUo7amysVJsdsoNr2HdzMi4nhq4fB4kLWV81JibeCsAOWvP1zLHjcHJLs22/eq/o29FJ7/9v+zefFw+bK/1tvuKM6vOUfFw+bK/1tvuKM6vMTpEREAREQBERAEREAREQBI+O9D1iSJG4gex6xAIKbp9P+G8wHD0V+KVUdQwOIxFwRcG3WHY+U3tI9pPp/w2nLMfjXpY6vUQgMuJrEX1/rGBBHcQSPXLKLkpRW6ZlkdU/qdEq9F8E++HpfsjKf8AptMOKa0uKpSpghEqsqqDqB+T1DYMTe+ptrLFOnFZVJIwj2UGyu1NvRuRZr68pkqmOr1cScRSRTVDmplu1rFShUWII7LWBBvfWZcLhyQ1avAyZItqvJ1riADYeoCDbqn0JzD0Dobk3Pj9s5PwfCDE1qNMs4XI1R7GxYKEAUHS12dR32JtrLWt03xvVsjcP3QoCKzADMpA0amb7995lqXFKuDrYeuql1S6VFUgMabqAbeIKg+YHK86YxajITknKJ6dIcLSSp8npe4IudLHYhiSDMbxI/LHy/BJreOcbo4mpmpZtBc3RkOvfcb6cr+cx/Fj8qf88klNi+52X4OsNSqoFqIjgUKWjAEfo9811bohgX3w6D6BZP8AtInM+i/F6mHWk1MprSRSGBZbWU3IBB0tfSamv07rIhJp4aodhkqnQnQEoQT42v65z8Rw+WWTVHf6lceWKjTIPQmsTjW9I/JNopyn8/S53HZ7/C+803Tq35DUY3uGpWJ1/r0F1ve2l/bOc8JxmIo1OuoUhVsuR0LMpOZ1YWKa7ptYggkGT+MdLsViKDUXwTUsxTt9cWUBaiuTlNMHZe/nOucXrK45Llknolw1MRiKrVTUNKiiHKCRmZzUJPZIYhVp7DcsNwCD7dLeFLhno1KLZqVW6lcxYK4Qt2STexCsbEm1vEWo+jPShsBjmaqjNh61NFdkBco1NnysVG62qMCPEHlY+vTTpjh8ZXoUcMjCmhNWpU6s0wW6pkVVzBWNusbUjmLc5LvmfJCrlfBdYMYU01zoM1hc3O5+yUnTiilPD1hTJsaT3DWuCB4W75bcL4eTQVkAIYAnxZTzvyuNR57Si6dU3FB8ylj1VTtbcuffPSy44LHqR5+LOpT0mn+Lh82V/rbfcUZ1eco+Lh82V/rbfcUZ1eeMeuIiIAiIgCIiAIiIAiIgCROJn5M+Y98lyHxb82fMe+AV+GPaT6f8NpyXixBxuKBv/SK2g3PyjaTq+EPaT6f8NpyTiZvxLEDXXE1tvpttLRbSk14ZSUVJxT8onDgbsgYIRmtoWN7EEjZDf0TpfmO+VWCwZrVBTUqBbNc6C1gRprrqNJf4tjSfOxqJT0GQmpbPbtdmiTYZToRsZnOFV8uLp6ggsga+gynLc+Enhc05zcW/zoXycLH00qtouj0UxKC4qixGgSo63HdqAD7pRphnc/JI7OvauSBYg7687zd47itQYds6gsFZms9zmVHYBuS2bIu25ImL4DjW643N8ysxGthlRnANtbXGttZ3Rg+zMeJ4dYadmfxFOort1i5T5AX77235TOcYPyh/zyWbPpLWDVNCjWuCV0F9L8h/kzE8ZPyh8/wWck1TLRN9wRQ1GkLM11pqAumrJpyOmn2y4xnBHVcxWwtc6s1tL6jIveNb8+cquiAzCioDHSnoLXPyL33IGwJ9UusbVNMOHd7OCKYY1msltNrqDcgEHS0582ecJ0n+V7GmHh4ThbX5ZXcM4Y9csFKJl/WJGp5DKCeRkzGdH8TRRmaoxUC5VajWtY3OVrX0J5SL0XxTriHyDMcrEa27Qva3qzHzAmk6WcVP5O1gugCghswuzshubndQWt3Ad89Km+pTFwmrEpGWwGDqtd6FJ2toTpz5WO8+MXhKyWNWmtL9EdjIDueQsTvLjoVjSC4LLprdvRF9ybdwXyuwkvptxAGmoXK2ZuWqnLYg8rHUjT8ZfRucVxruZaliVUEdskm90dqR2tbs6ESDx6pnoVmPXt8m1jUqGoVGU6XO4veaXA4unRooidurXYFgD6CiltpcaPsNDqd5S9NmXqnyhvzTXJ0uQNTa21ybc7TzocWpZXjca71/nwdGTBo0tOzafFw+bK/1tvuKM6vOUfFw+bK/1tvuKM6vKnQIiIAiIgCIiAIiIAiIgCQuL/mj5j3ybIPGfzR8x74BWYI9pPp/w2nHeNVQvEsSSzqBiapzKASD1jW0OhHh3TsGAPbT6f8ADacd4sgfiuJVhdfyiubai+XOwGhBtcDYjzE0x11szyXSryfuJ4p1qlauJp1AbA58Mym17+lSsZBXFFK2ZSj66tYqpuB5EAfhL9ujdPK1lw+ddWprUqF10Jtq5GYWNxuLHumUxqZajLfQWI77MoYfYZpi0J3EpOWRU2+xq8b0iqGkystGog0JTEA3A9ElbXI0+yUnB8SVcutN2sM3YtcdoDYnUXa1v8ZUgjkPWZ81KnMZiRzva3rm+qXkpmySzJKb6fngkcWxau91psngRb8TtbblMpxk9s+f4LLSk5zNc325375U8YPaPn+Czlm2+5rjSSSRtuj2L6umrCo1JxTTKwQVBsL3B+yWNfiAq2z4jDsVNwWoPTa9soJK9kmx56aeqVvRXCCqigrnOWmiqSwF2Rjc5SDoKZ5878poMR0dphMy9SwvlJpVGbKdNwzNcajXaTNY2/UiIPIl6WU3Cce1Krp1difSdigFrkNmGo/xEtOOceqVKVqlJLHQFKy1ACwOpVQDewO/d5TLs3eZ+BvV4zp1PyVhxGSEdKfT4NL0ax4oh2NGq6bMVUOLWBIYXBFrA3H2T16V8QSoqqtOqmQ2ClCqi+pOYk3vYbE6eEy6Vd8ubUWJuQCO423HhPp8Q5FmqOw7sxI08z4mTzJdtjj5EL1bl5w3i1Kn1NNkCOtXM9Rr3yhLKmuw5+seM8fhA4lSrIeqYOBSe5B01tbbS+kgHi9bbrHNu+x2v3jxMicZx71KDhsminZEU+j3qAbTnyw15Fkeyr+fudmPJpxvGuzd/wAfY6b8XD5sr/W2+4ozq85R8XD5sr/W2+4ozq85zoEREAREQBERAEREAREQBIHGz8ifMe+T5XcfPyJ8x74BV8NPbT6f8Npx3GtbjlftBf8AWK/aNyBo+tl1PqnX+Entr9P+G04P0zqheK4o9rTFOeySp0qnYjY+MvApI0NDE1S4w90aqjrUL3CggXIqmqRquW4177TO8cNsTUGhtkFwdPzSbeE904/T267HqLk9s0q+m4W1S+vdc27zM++IZiWclmY3OtySdyTLQVMpN2iX1g8WP2T8q1DbX2CRus79B3CfD1NNBNbM6P3DHtN6vxlbxc9o+f4LJuDbVvV+Mg8W3Pn+CzGRvE2nQ4M1OoqVFpuUQqWLAaJUW11By+kNTpNBw/FPXqLkFNRSzJUuVpBdh1ZFu25YXAHMX5TAcIxYpsjE1QAtiaTZX1XSxuOdjY90vK3HwVbJXxQbL2Q6UXJax16wDMvmLHXSJRtkRlSK9qnaa3edT5z8FQcrt4naQVf1+HKfZqd59Qm1mNEs1L7n+U/c8h9ZGf1xZGkmdb3SPjn+Sff0T7p59Zf/ADYTyxb9hteR22hvoSl1Oz/Fw+bK/wBbb7ijOrzlHxcPmyv9bb7ijOrzlOoREQBERAEREAREQBERAErOkR+QPmPfLOVXSX+jnzX3wCo4Ke2v0v7jThnSrCVK3GcTRpAF3xNUC5sNGYkk8gACfVO4cCPyi/S/uNOL8Wd14/iWXcYit9ucQ5aYuXhGeV6YN+D5PwfY7/cHyq/zAlDQ4XiHrnDpTY1gSCl1uMu+pOW3je2o7517ilWtUtWoUW6o0gxyC4UooFQN3MDy5jXvmL6Mip/6u1RlbLU7N/pNTH4SOGzPLk0M5I5rbXyU3+iWPXU4WobXv2kbl/ssSfVKumj1rLSoMzKlj1YqOSQ5JqMNbGxC8hoNAZ/RvEuFolJ2Trcyi+rCxN9LXGvtFpxzoY70sRi+sVqYcixYFR+cqbE7+kNu6digp1pZs243ZkKGHdGYOjodPSUr394lfxXc+f4LNf0sqE1tdhcbjcAX2/zuOUx/E9z5/gswkbIuej3CK2Kbq6IW6pmYscoA0G/eTy85dV+geOVSclN7C/ZqKTp3A2vPP4NsYaVfOVzJ8nmHeqtc6c9J0HjL4hGqVBSfqc90ddUKuSUyt3WIH2bzly8S4SaWxx5c+hteDlHCuF4jElhh6bPlALWKi19rliByOnhJWM6O4yjTZ6mHqKoGr9lsuu/ZJ089Jr/gjw7dfVp1FdRUIN9vRSod5uunHDxTwNY0xWYmm65Wynek97Cw5i3jy5T0VGNK31Zq2+v0OHrhqlcu1DDVCob+rWrVCAjRb6nkTqb6zwxOFq09alKqlzYGpTdAT3DMBczovwX1WTDmmwKMarEAjKxJQbBrX9G0/fhIxrtgnzjRqiFBdToKu+h7r+ojvk8r039LGtXX1o5nqRezEd9jaeNep2T5TsvAukFSlwvDJhgjVOqpqFc5VBK3Zm1F9bnfWY74WsUKhwr9nOaLByBa5BQgeQLPbznmY+Ohkyctd+v7Ho5eAyY8fMfY3nxcPmut9bb7ijOrzlHxcPmut9bb7ijOrzcwEREAREQBERAEREAREQBKrpN/Rz9JffLWVPSf+jn6S++AUXAG+WUeJ/7DOOcbxHVcaxVSwa2Jq6E2uLsDrrbRjOv8AP8ArCeR9xkXi3wX4WviKlc1sSjVHLkL1JALG5tnpk2v4yHFSi09yk4qUXF7mXpcRqKrWpOFK3fJWUqQAb5rb2sdD4yv6O8TRMWaj0wykMCoIuAdipNtRYd3qmuHwT0Rtiq/rp4c+6mJ9L8FyjVcU9/GjTPutMsHDwwu4HNh4PHifpX7tn3iOM0wl8mKysBo5R1N9R+mdwO6Zehj6ZYhlc9xFjZr6CxP+dJpm+DmqB2cYg88MD7qglfjvg9xCKSMXQP/AMV1+0V52c2XRm3JjTRzPpNVUuLZufpC3dMlxLn9L8Fms6TcNqUagFSoKhN7EBhta/pM3fMnxLn5/wB1ZVu+peKroavoPijTYDKGDgAgtlsS3ZNzp/nfSbuvxSotEqaVTqwbgdYDTzXsDppvznFqPF6yiwK2At6CHQeqSafSSuP7L/lr7wJx5eEx5Jan3+Tly8Djyzc5d/dnXehHE6dI1A9N3zZcrU2VXVgSLC5GhzHnymh4vxen1bKVxGt7Cplaxta9852udpwij0txC7Cl+5JI6c4m1slA/st+DTtjkklSOiWJN2db4Vj6JDZlqXGxUA6W153H+M8ulvE6RoAL1nWA6ZkK2BNydfK1hOVp07xA2SiPo9ap9oeK/Teq47dNG82qH7SxludLTpKPh46tRscFi0IXOaqKAVYqDqWUgEMBdSLm1u+VfwjYqi60loksKaakgjcgAXbUmw185Q0Om1ZAQi5Ad8rsORANjz1MhcR6QGtfOnaN7tmvqedrTyocBCGdZk3v026/6etxHHTzY1jaW3nb5O4fFw+a631t/uKM6vOUfFw+a631t/uKM6vO44RERAEREAREQBERAEREASs6RAGgbmwuNbX5yzkDjeGNSgyjfQ+xgfdAM3wVUGJSzkmx0y20tve81kxNGkcPjcOzejUz0/2soZR7Ff2TbSUQIiJIPljK/irdgyxIkDi1PsHykA4J8I5PWpYX9Lnb9Wc+4hfW+mvnyWdR6Y4A1agtuCft/wDE550jwLU2II3UMPHkfZl+2W2I3KGIiQWE9cPTLGwtfXU7AAXJ9gPsnlL3o7hVqAiwLC9xscrKRf7T9kAqcRSK2uQwIuCDcHW08JqOM8Pp0qNyoBtlUE3Nybm3lvMvAEREA/oz4uHzXW+tv9xRnV5zH4vOEZOEMx2q4io6+QRKfvptOnSoEREAREQBERAEREAREQBBiIBmelmHU0stUNkDK4dDZkZGDKdNtrdxBI5zzwfS3C2sayG3O9j+0Dz8Zqp+WgFB/pVg/wC3p/vL/OP9KsF/b0v31/nL+0Wk2Cg/0pwf9vS/fX+cjcQ6SYRlNq9L99f5zUWi0WDhHHOI0utJV1PkQfxmX41iaNXKKt7KTZksTYjX8DY9wn9P2i0J0RR/FmJwS5jkdSPZ9nKef5Ce9fbP7XAn7Fg/if8AIT3r7Z90cM6kMr5SNiDY/ZP7ViLJP4txNKrUN3qZj4teeP5A3ePbP7YiLIP4n/IG7xNP0S+DnGY6oAqmnTv2qrghVHMgGxc+A9o3n9YxFkkLgvC6eFw9LD0hanSQIvfpzPiTcnxMmxEgCIiAIiIAiIgCIiAIiIAiIgCIiAIiIAiIgCIiAIiIAiIgCIiAIiIAiIgCIiAIiIAiI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AutoShape 2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AutoShape 4" descr="data:image/jpeg;base64,/9j/4AAQSkZJRgABAQAAAQABAAD/2wCEAAkGBhQSEBQUEhQWFRUVGB0UFhQXGBUVFxUUFxwXFxgVHBcXHCYfFxojHhYYHy8gIycpLSwsFR4xNTAqOCYrLCkBCQoKDgwOGg8PGi0kHyEsNCwsLCopLC0pLCksKSkuKSwsKSwsLykpKSwsLCwsLCopLCkqKSkvLCkpKSwpLCkpLP/AABEIANoA5wMBIgACEQEDEQH/xAAcAAABBAMBAAAAAAAAAAAAAAAGAAQFBwECAwj/xABXEAACAAMDBgcJCgsHAwQDAAABAgADEQQSIQUGMUFRYQcTInGRofAUMjNCUlNidIEjY3KCkrGys8HRFRckVHOTorTC0tQWNDVDw+HxCGSjJYPT4kRFlP/EABoBAQEBAQEBAQAAAAAAAAAAAAABAgMEBQb/xAAwEQACAgEDAwMACAcAAAAAAAAAAQIRAwQSMSFBURNhcSIyQoGRodHwBRQVI8Hh8f/aAAwDAQACEQMRAD8AvGFCjlarUktGeYwRFBZmYgKqjEkk6BAHWFAlac/EuGYl1ZQN3jZpWWpIwpWYyKD6N4uKGqCIWbwqyB/+TLPwFnuOlLKw6CYAseFFafjXk+f/APHav6KF+NWV54/q7V/QwBZcKK1/GpK88f1Vq/oYz+NKX54/qrV/QwBZMKK2/GjL8836q1f0ML8aMvzrfqrV/QwBZMKKzHCXL88/6u1/0MZ/GWnnX/V2z+hi0Cy4UV1J4SlAAE6Qx2TnmSSdwM+RKUnnYQQZMz3lvMSTPlvZ5szwYmAcXNro4uahaW5OoBqmIAlhQoUAKFEdlLOGRIIWbMAY4hBV5hG0S0BYjfSIq2Z1zSB3PZWb0p7izLTaKhnPMVELLTYTQoBpuclu1vYJW4tNmnqZIbTc4rT42ULKvwLOx+nMMS0NrLChQBJniyqAbbIYgYt3O1TvNJoHQIz/AG3/AO8k/wD8zf8AzQsu1h5CgDGe5/PJHtsz/ZPjqmebnRabIeeVOX/VMLG1hvCgRlZ3zNtkfmnTJfzy2h3LzrfxrOW3ypsmZ1MUMLRKYRwohJGeFnLBXZpLHALOVpVTsDMLhPMxiaBikMwoUKAFFdcJttVwyTqmy2Ze6J8sErx8wEcVIJGos0vD30HxRFimKb4V7Z+RWkg+EtiITul8YKdNlXoioFbZRyvMtEzjJxBYC6oAokpBolyl0S0GgAe2pxjRXiPlzIcI8bo53Y+Vo7I0M0eOytADtWjqrQ3lLeBF8IaYEgsK4YUG6vRGFsr/AJwn6lv5ohR6DG4MMZkiYFJE9WIFQvENyiNVb2uHUpjQVFDQVGmh1iuuAO4MbqY4gxuDAh3Vod5KtiyqSXobLOYJNlnvJZchVtCDxCrFbwWgK1PfKDDANHO3LekzBtRh+yYhS88z8oO8lpc0kzZDGU5JqzAAFWJ1tQ3SdbI0cc9svPZ5SS5NOPntxcskA3ABeebQ4G6NFcLzLWorHDNOZW0TW87JlTD8I33J9vG9UQufeUBLtxmPitlsLzgNrTZlwDnJlKPbGWdED9ty2LKGWVi5xmTSbzu2tmc4k7yYDso56Xib09fY176FYBMs5Ym2iYzTGJxqFHejmH26Yj6RKK5BlOzrl+cY8yn+KkMZucMompNoO4FVHRUwN0hUhRLJ5suyfInHnm0+yNfw7K83M/XH+WIOkKkUhOjLsrzc0c03/wCsdVy/K/7gczqfngdpCpABbKzolYC9MFABUqNWslW0+yJCy51KDyZ4HPfXrIA64AqQqRKLZcWTs73ZaMwmIcDiHWm8iogvzDzp4u0pZiSZM4HiQTXipigtcBPiMA1BqKinfR5xkzmRgykqRoIJB6RB/m9l5mlyJ5pxki0Si2oEXgQ1BordcEejvhVFuz0/ChCFFMmDFIcLT/kDn/v+bQ1vX7Iu8xRnC29cnuf++PVMyiPsirkjKplTIdS5kZydZA5QF7PKW6CzzmIONdChqto1Cm+Hc6zylScyz5BMtnVFpQzFQ8lx7tUBtlCakUqKsNuSMKLOaPDhHiAGXW8iX0N/NGwzifyJfQ380TcWmEatHZWgbs+cbFlBWWoJALXWNATiaXxoghnzpa8aRabO1y9cAU1cKCVOM0DFhdoKnGtKUiWWhwrR2VoY2y2S5cl3W02d5iqCJao3KY8WGWvGaiZuNMQikd9hADO+b5Erof8AmhYoMFMdAYDRnlN8iV0P/NGRnpN8iV0P/PCxQZgxie3Ib4J+YxH5JyosyaUm2izyFEtXDsjMCzUqlFmaRXtpLyZOUrOCTEmqpKiZLDKrC4DoYnb2NYWKLpzQ76Xvs0vqSV98BfC5NpNtvqdlXptbGDTNHvpfq6fQkQDcLprNt26y2QdNqYxlmkBXBrk2U9gtsx7OJzy5kgKRJWe6K5YPdVlYUoBU0NBjQ0pBZZcgyHkM3cySyGmUabZLOjTCiSSJQ9zKGpdyCK1KkVIF6KpzUsM2c5lyVZ3alFWtTQMx1jQATjs20gqXMvKA/wAibo8sbP0vbpqAbWvItmliWBYpc0VYGalh4zjFWZMUP7mt1LyqCD3tBWhqIcWrNlBaxLl5KkNL9xYt3MtCky5xjXiQFoeNwNCLowNYBP7E2+uNnmfKXd77u7YCMjMq3fm7/KG/33m/5qYAtnJmZtieZOV8lykUNWUxkgX0BKHVgareocaTBhHCVmfZJk+dLXJcmWJXJBeSLsy8CZc1Hu0YVoCulaGo0RWAzKtv5u/yl3e+9ubCOgzLtv5u/SNp997c+hOpexEqCB7BIZZ0tcnSFmLLLX2ky6S3SbLlspHFkYh3ONe9FK4mHeTc3pJs5PcMmc4ZA7LZVN28JjEKiICQCFWtKjSQK4C4zPttPATMNHKGGFPO9uatd/7H2wnGQ552G3fN7dFMzjui0nXwUO5WaMk2dXXJVnZzxtVeRxZqgJl8k0peIK6tKnAYwjmrK41wMj2e4OMuHie+uyyycokaWCjQPC08RiQZMzLXoFmY+0E6DqE2vbnMdf7EWz81fq3e+duaghFbUldgJMu5qy1sdsMzJdmk8XZZsxZ8tBhNWXLK3dYoxnGvoLvios2W9wnD05Z6HA/jMEmcuQ51nkPx0ppd5GulgcaVrjfOi8NO0a8YGs1/AzvhJ9ZLjQPXYjMYEZgDBii+Fz/Dn9eP1mUovQxRfC//AIdM9eP1mUYqBT1sFTLHoL85i0rHwJSnAU2qazgcoS5Sla66cqtK6z/tFW2jTK+AvzmPTmZmUV4p0qA4cs1cKqSApro3f8xiVuSVnjzZtuSGO6u/yoq/KnAtKlo920zBMVSyrMlKoJAJANGqAaUrQ+2AbM3NpLZOZJk3ikVbxal4nEAAAkDXWuwRf2feU0MoIrKZgJPJIa6t0ggkbTTD0axXH/T3Y0mWy0iYiuBIBAZQwBvrjjEV21Z00ueMssoy6qNce5kcEFk/P+qV/PApnvmcli4syp/HK5KmoAKsADqJBBB9hBi4cuFpNuJMkhO6pEmVLFmlGyzLPN4tHLTblROvs1BeBBC4UrEL/wBQuT5UuzWTi5aJWa9bqqteSNgipS8n0JTxNUou/kgc0uBZbVZJU6baWQzVvhUlqwVCcKszCp1mgwrEtN/6f5IFe7Jn6pMD8uJvMy1lMlWccYFMyUFl1qCGA2a6EjGnziHmbXdKSZgnXSWqFCs0wXuULxLKKE4avFrrj5+fV5MWo9JRvrFJd5Xy18f4PLiTyYJZbqr8dK/Uo/J2Zbzcqfg++ofjWlGZQlQJd4s4Gk8lSQMNQwg9yvwO5OsrKtpyqJTNiFZEvEaK0D1A3nDCIbN6YVznJbSJ86vPcmxJ25buUbabXeHHTGdZyqzssoeBVFGBFAooaYC7Ucqn1dv0qMLJcFKuUNc9eB6XY8nm2We18ei3SeSoDI7BAyOjENiw9lccMYHNU/kcz4bfQWCgrMl5t2xHqEecHkqfFltNkGg3Xg2jXeOuBXNY/kkz4bfQWMm+x6HzR76X6un0JEAvC14bKHq1k/eWg5zQ79PV0+hIgG4Wh7tlD1ayfvLRGaQB8Cq1ymg2rMH/AIZsejnsxBPJJxOylMKGuk9tmPlfMXLTWSfx6KGZcLrVoQ6sh0MNTb/tFkDhvtfmpXS2yvlbu2sC22RqgXcTTCtTzbNRFexdJYqgVinBw12vzUvpbd6W/toGw4arX5qX0nf6W7tpgC4+4IXcMU8OGi1eal9J3elv7aI3HDJavNy+vaR5W7tpAFvdwxpOsJummn2V30rhWlaV1xUo4Y7V5uXt17K+V2+fccL9q82nXtp5W/tqAs7iaAg1qCCA2m7Vca6DjXforGbdbWWZJC6DqqBfwPJ9mnHbXVFYNwtWlhQy0IPPvPl7u1KnmOEyf5pOlt3pb+2iAHvDqQZUulO9nbPIk7iegj26IqLNfwM7nT6yXBfnpnLMtchr6hbiPSlcbwANeX6A1HXzwIZrD3Cfzp9ZLgD10IzGBGYAwYorhgP/AKdM9eP1mUYvUxRPC8a5NmU/Pj1TcpAwBTtqbwfwB9sWSMuWmigpZJhIFWFoABJNMVJFDiDuvc4FbWkVufAH2xYFk4FJ7op41akAkBVoK46WmCunYOYRie37Rxy6bHnS9SN0dMoZbtYksRJsyVRiGE9GIADElVvcoi6cNuG6B7g1zpnWK2XpAlnjEKOs0sFKjl6V5Qaq4UBrWlDWJrKPAzPlS3fjASqlqFVANMaVWYadH2mBnM3NJsoTmliYstUW+7sC1BUKAFGkknaNBxhjSfSBMeDFpotxSSLJfPSY9qS0mw2HjiQb5tRpfUXVdkvXWdVbB7pIGANcIEeFDPi021pUuekmWssF1SU/GYvheZqnGi97hSuOmJr8Rw/Pl/UH/wCSBXPfMJsniW3GrOSYSoYKUKstCQVJOFDgQdR0a+7xTiraNRzQk6TCjMXhNny7MJPFWV+IARGmzGkuyteIljU1LpxwFAK7Yf23hAnLJDPY7M3FIQStrcNQkAqRLYGYDySVxFIis1eA6dbLLKtDWiXKE4XkS4zm5qJIIArppjpHNHT8SyVoMoS66ADInDEmgxrhz7MY4b4t+6Oqw31UQEk5zTVtvdgu8aZjTSKcklq3lujQtGIoDgIsibnhaGpWRY3GFL08aSAaDjKbRiMDpBIoYruRmpNOUDYiUWaJjSmJJuKUreatKkAKToqYPpfATe0WwHmkMf8AUjrTrd2ObnBS2318ENntnnaZln4mZLkosw4mXME0niyrXcDRRW7z0oNBiNzZP5JM+G30Fh/ndwWtYrO05bQk0IRfW4ZbAMQoI5TXsSKjDTriNzbP5LM+G30Fg01yIzjJfRZ6LzP79PV0+hIgH4WvC5Q9Wsn7y0HGZ/fp6un0JEBHC14XKHqtk/eWjLOiKWyLobnH2+ie23QZNebtQ+99voxeRtDc67N+1h22aQe5O4O501UYTZQV5SzbxEyih1qENMLwBFRXWNWnMpKKtlqwbUdvaPe+3W24G7tj732/ZDzLGRWszSw7I3GLfUrUYXruN4jGoOiv2K2ski+wUEY8x26hM7dZtqrIZA7dHofb7fGjqo3dW8+9fZ7PFMraM1HRL5JpSvg2/n3dtEQ6sN3Su0++fb7fGGYZIzVxdmpRceUdVGHs+z9H2616qMdHVvHvfb6UpkfNSZaLO09WRZasJbVvEhiBqQmox/2oKHOW82XsqSndkZZ1ShW8MFK1qHII0jfp5xsyRq9sNx967dS7jt1e9/b7fGPORLvsqrQliFAqmJbADwlNY/4xYsHBnbaeBxoT38qlRq8Lrpp1VGB0COSXIBDKngJvwG+Zvex9ns72IjNXwE/nT6yVE3nDY2krPlTAFdFZWWqmhoTqmHUa6/naIXNTwE/nT6yVFB64EZjAjMAIxRXDF/h0z17/AFMoxepiiuGL/D5nr3+plGAKcm6ZfwV+cx6KS2zEcqAKALTSDQqCPnjznPNLnwR9sW3knhAtRlrMNiWcJoUB2mqUlhAUJVShMpag1Br3uykc5p3aLyqCu32uY6zFIFOKmE6a0Et8eatOmKk4Mlbjpt1gvuYvEmhu3hoGs7tcFecWflrEpnFiEhbjS2ZJi8WwmHi7zoFBc41XQMQcaRX2aWcRsk4kJxgcXCtbp0gghqGhqOuO+llsyKUv3yeXWY5T08oQVvx+BcImEFXBJu6RXv3F0qQDjdxOrRLxxakBfCnODSZJAIJmNUEkhTTVXTXTupTGJaZnBaAxHcLGlcRPlkG7icbmnZATnvnK9oZZTSeJ4oklSwdrxprAApTZtj6mo1GGWNqLbZ8HRabVwzxlPGlHv1Xj5su3M2eiZNyfVWIeSoZ6gLLoKgsToB0fNjEsma8oMPdHMvAiVyLum+Beu3itVBpWKqzG4TpnESbILJxzSF5LCcsoXAaAkMpFQGpWuqtAcYnMo8Lc6TL4yZk6ai1Aq09KVINBhKqNBj8/gxejKbgq3Pr79P8Av5n6rJtyKO7sA1ta7nHaLuq0zqdEyLdyJlWW0oB5glldTGld42/7RQIznc5Qa2Mql3mNNZMQvLvXlGsCjEVizrPnPapbcmwNyqGvHy7tARSpCgaSOnnj1ZtPg1Ok9CcnGnar4rw0fLyS1OHWLPhgpLbT4835OXCZlHjLNPu4rRBexxo6Y9MAeb5/JX+E30FiZz3zpmtI4uZZjK40980xZhYIVbAKB6OOyIPIR/JX+G30Fjvl9NKEMbtRil19hoYZYxnLMqlKTl+NeD0jmf36erp9CRATwt+Et/qtk/emg1zO79fV0+rkQFcLXhMoeq2T96aPOz6KKVyJXlUrpXRX7Ae23QbpzWyvZlSWrz5KjueWCruoKzOLAehrg2BwOIodVRFJ5IpRq00jTd3+V29lYmrIbOVAmrMDV5To6UpV6ckthgUBw/yxTvqxicdypOvgBJnlaEY2YSnVwsm6bhLXTfJum6CAaEYbx7YjJdpMuaj0rdN4BhMoSL1AaLWhPt068BHG5eN2t3Cgcy2auFcQdtevfG8u5eF8VWhrdMsGtDQ98tQOfWDiMGqhFR2pdC27sNLTwjWibKMqbLs5RlZbyJaFZQwwIvAg0B16QdI0wMJX0v8Aybfgbe1aCOdyzGgpPXEAtflaCcWKhmN4agKYihxrHKTS6K3a88s7ddccNfPqqYxjwwxdIKiuTlyFeQs5Vk2fiXlu3unG3qErS5doVK46K1B1a4xl7L6z0lS0lNLEtnY4FVN8y9CquHee0tXXQjUgSaIXSbUUvATJd16Bb2lwwqa6KU5I0nBOkq5yRNEzaZkm5eJXSLxJUcsDWdeu702q7NerPZsvoSmTp9ydKdr1FmIxoJhNFa8aC5icDht31u2PlzhAs0wKJT2jAknkTFGqni40rXTv2RVBK4YAiqlgGlqSgNWUMDhVcK7xurvdkV7yfjQeFk1FCtSOWasaHTgCxAGGGMkFki4vucmrHmdVsM3umZVyHDGrBwTgdIK0GI0fbhEDmn4C0fE+slQ5tlBJm0wF03QzS2YC7jipNcQxw1HUIb5p+AtHxPrZUbitqSKj1uIzGBGYoEYorhi/w+Z69/HlGL1MUVww/wCHzPXv48oQBTNpHefBH2wd2PghnsoraZKEirKb9FOwtS7ho2c8A0/SnwR85i2si5XS0ovHuZNGQ1VDNvMZiACl5aDfjpiSdNI7Y8W6MpeAcyhwTT0lsy2iTMKgkIL/ACqCtA1LtcBTGmjGBDIeRmtMwqrKtBeLNWgGA0DEnGLJytloWeTSUxmXmmGrC5T3V1GFTXADZDDgOyLJtNptKz5YcLJBAJYUN9RXkkRznk2xb8Gp4tqi39pWQhzEf85l9D88Q2X83ms10l1cPUVWuBGog8+mPTf4vrD+br8qb/PFZcOubdnstnsxkSghaawJBc1AUHxmMccefdJI5y210QC5G4P50+Wjh1UzMUSju5B0YKNdK0FcIkLXwYWlQBMm3dS30mgGlcASNRJwGjHCLJ4EpqzrI+hZku7IBwYhOLV1N1gdJLHSKmSvsLssGb3HO7rlyVRUdzMWY1SyK8y+EMs3aEFhyycBU4kR6zmeXFyO/dDSCVVlLB2J5KiWCzsSASQFUnAEmmAJwifnZkPLClmnqGYKtbOwq7d6vf1qaYDThDCy2rjbbNmMKX5c9yBqvSJpIHNWD3LEi0GXIDCV4RAl1zUuSSKkqAReNCbzU64jdFSsB8t5nTJEsuS/JFSJktpZu3lUlTUhqF1qKg8oGhFSNMit+TP8JvoLBln1YJ8uQ3HiWKymu3Gvf5tmrUFFpqxoa444QE5Kb8mb4TfQWEJKStEnFroz0tmd4Rf0Ev6uzwF8LXhMoeq2P95aDTM7wi/oE+rkQGcLXhMoerWP95aKyopPI3jUrpXRe27u3tpEkpO/9vYd/P174i8keNXaNNN+0Ht0GyMhZlWadKls7OtUls7l5SIrTVDAYyGOs0GJNyuAGG4Qc+DEpKPIHgnf+36O/m6twjdSfS/8npb9v266xJZ05GlWacqSmvKQTWstgSHZaqwlrUELXRrO+GGTbHxrhaVF1na6EJCIruxpc2L82GgRmScW0+xqP0qruKppr/b2DfTR1bo6AtXxtPvm0766fbXfBTbcxFVAEFoM5TcmhkkhBMc+4rLYL7pewNQdBvEqcID1I3fsb/Q2dW7A5TT4Ok8cofWHAY016PT8nn2V69VY6gtXxtPvm0b+bq9GJDNjIK2pmViVoOS11bgNO+drtQKgCi1aprQ3SBrnDkqVZ5wSVMEygAeolKVmYFloAaihruqRU0YnpsdWcdyuhkC3pf8Ak9Lfz9e8xtePpft+jv2eylNVI4Spd4hVAJYhQORiTgBimvAdG4CybDwSS3WarT3WdLIUni5JlFiqvgO/K8oCpKk6aVJjNGitspMeJmVr3p08Z6W07duvfDPNLwFo+J9bKh5lyyGUJ8tgt6XeQ0uUqt4YUQYYbsNgwhpml4C0fE+tkxAethGYwIzACMUVww/4fM9e/jyhF6mKK4YP8Pm+vfx5QgCoZdiea8pJa3nKCiilTS8Tp3AwS5Kl2mS6Vs00gumF0YEsFWjE0BJNAThWBW0MQZdK1uDRp1weyOCPKToC02WteVdebNqDgcbqEVwGgnREas6Y8soJpdyKyvZrXMbGzTgBoFzDHeuHPTqjGYOd7ZItcwzpLMHTi5id464hgReGnDQdsP8AKnBZlGRKaaZiOEBYhJk0tdGJoGUb9cDebGa1oylPaXJoWC33eYxCquAqTQkkkgAAE9BjLgmmn3E8sp1fYvR+Fll//W2rRXAymwpWuGnCKw4VOEgZS4qUshpKyWYtfILlzRSKAUAFOk6qQ+HAplKmFokfrp+vT/l68IFc8cxLTk8obQUYTSaPLYuCwoSpvAEHEHEY104GMxwQg7SMNs2zLy7apE+/YiQ90B0IRpcxFKqAyuwBxKga6nA4xPZ6Z65TtVnK2lGkyCQrhJZQOSWZQzO7MRUMQK05OjCGmbXBPbrTIS0SnlSlmA3b8x1ZkOFaIhoDjpOI1UiUncCWUSKNPs5GwzZx+eXTVHbazO5AJkW0HupSqX716XcDBSVdGlmjHAEKxNThhU4QdPa5zcWDLtJusGT3KXQEGoavG0pjWujGsAcvI05bX3PS7PWYZZFQLrqTU3hopQmo2Vgrs/Bzb5leLmh6YEobU9NxKyiK01b4y0u5pX2O2eeXLRMkHjpU6lLl95ay1QMyMRyWa8xMtQASKC9gdQtk5vydvhN9FYe5fzTtMiUXmTFmKrUZQ0wshJpUrMVSMaDbiIjbI1LOfhN9FYY4xiqiqQnJvrI9P5mn3QfoJf1dngM4WvCZQ9Wsf7y0GWZvhB+gl/V2eA3hZ8JlD1Wx/vTRWRFI5IPfc69sGHbpBvZ870FlSQagKUYkS5bMGWUsogOZwN0hK6K4adoPkrQ3s7d6e23QZmVlDkKjSZDhVuqWltXvaVJAqa4k79FKVXcMjg7iZlFS6MdZVyis0pcLEKpUlgFJJctoWYcMR2pR/mXl5LHbEnzAxVVcG7QmrI6jvpoGk7dvOYGbMvMCERKLdIlqVBN4m8Rd047hhhQUB2lPdZWoDdIajAkGlcDRAfuNMMLokpOTcn3KlSpFwrwy2QUNyf8AJk7j57DTqipFJ39e0++duflDc27TSRZwdTCW9QNtdZx0mvPrjhLWlBsoOjDzfbZ4pyUcyraQFF9gqsHFxgrKaY0JfCops0R0tds42aXOBIC+LXBq1N1xU479A9nJbXyUBkyGuIEq0tiWpjeOGnT7SfiqfMDCgkyUxBvIjBqBgaAlTTRTmJrWuNtko2VztPS1a4414zt0li6fwlzGuNxcszUUDj2JvF7tGYojqpFXcgGoF7RiRAYy1BG0U16wR5vt1K4W1aL0mztoJrLbGl06NGONfhmlNME6KcsqWhnSazEksGZia4k3iT35Gk7Pvjjml4C0fE+tkxralpJceidAoPG0cgUGrSP4Y2zR8BafifWyYgPWwjMYEZgBGKK4Xx/6fN9e/jyhF6mKL4Xf7hM9e/jyhFRGU9NHLk/BX5zF9zc5CJry1KhwzsxcMVRFmMoCgaWwFbw0FQPGJoO2NQyzsRT1mLOn50Ja5CubNPSawvLNkSJTDSQ4JWYl4VBpeANQTUwZQntmcbEuhXRSjAciYjUDVGgNjWgwxYUwvRXnA7bjLtjLqmKqMa0oL64xLnOyTZrK/wCS2hphUq06dZ0W8zYL7o0x+KUck0UVNMDoIDMyc4ZdknM01WZXW7yKFlIIINCQCMKUqNPsjWNpS6m8dblZ6HkZwNxZZpbLg5xKqFCXR3tceUbvODvMVTw0ZULiSl2gDXzU6GeWhK01UJI06oIW4Q0U8qy2pmABv8RKc0IqCSJhBNNZqcIrzP8Azpl2plWXLmKUZjMM0BWvnC7dDGlKGpJrU9PVyhTO0tm10WXwdZfbuGSp5NxUl39IVLs1r5GnTLC/G3wR2zOcNLYoWcBXOKlSpUXhi3lG6ujEsdkVdmnnbxNmlDue0NRSlZctZqTFUiuBPNUEaR0S9pz2DoALJaQrgNSXJWjVAZSSHJOBqAThXRHtTwOnu8f7Py2TLq1JpY3y/v8AHcr6024tlZ5h5Jee1T5N8kE13A19kek58sSZcmXJs5mKrLdVSvIoWuzDiDt347ax5ZtVoM21MwQgzJhpLGLVY0CU1nGnPFqZv8Ldts8oSplmmTwmCzAGqaYCrLeV9BxGmmNdMfJy1Kbrg/R4b9NN8+CR4eZarZpUwUvzSJbHDloBfDYbCtPjndFMympI+O30Vghz9zptNtYTLRLdAMEUoyIlcTQt3zG7p9HUBQDSn3D47fRWGNUMqXZnqbM3wg/QS/q7PAbwteEyh6tY/wB6aDLM3wo/QS/q7PAbwteEyh6rZP3pophFH5M1+zZ947bNIfKN3zbPh9vnjrAcD7PtiwuDvNqVarxmAu14oqCuJAU4AMMTeJqTQCWx1VXllyrFHc038cmoq3QJKp2fNu9Pt9HcSj5J6Bv9Pt1knz8zUbJ9oRbt1Jq3loSy1BoyhjjhySQSaX9JFI55vMxlTLsmTOF7lCZgwF0zMCeTdpIbSdOog47i7VmWD4kN5J6Bu9Lt1RuJDeSegbT6fbb40G82U5YIbJIqyM7m9U3kco+gG6w41aEigBvFroqsdbcqLLd0NmlgcZxgUlTdVgCE5HJNFNAdXPUnQBniGp3p6Bs+F26jtcNdGvdtHp9voz8nOKWKg2WSQRjhzlRiNAa6dtFpjQUarl9FLfk0oqbnJN6nuYAPPepUg4VJJDQBEdtW/wBPt1suMG7q3en26hJSs5FUMO55JDbqU5EuWQMMAbhYjbMatcSYO0TqsSAACSQo0AE1AG4aPZAHW1zAZb0I707N/pn7ftjrmj/d7T8T62TEW7YN8FvmMSmaPgLT8T62TAHrYRmMCMwAjFGcLf8AcZnr38WUIvMxRnC1/cZnr38WUIq5I+CqZmQ501UaXLLLcAqKaRWuk74cSsmZQVQqicFGhQ5AGnQA1BpPTBtmjZ62OWfhfZB/Z7LIMlpiyJZSXRWYgE1OjTidIqd/RJyUX1OGTPHHW791yUXPydlB0uOJzL5JaoNSDjjjiAcYZjNa1eZb9n74vafMszKRxSCowKqFIO0EQwyRZ5avWaoYUwU6LxI0jXr6YuL+69sTmtZicHO+i5KlXJ+UNHu9Mf8AMOvA+NrEZGbUx5qtNlz2DAma3ubPxlDoLNQgm7icaEx6E/s6KV7iTol/zQOZescu8AksS2UlXUYDCmoYV3iO7wNJu068MsdXFyUWmr4tUVDZ7Db5coLK7oXE1UOAgWmF2jYHlPXnB0xzWwZRAAHHgClAJhoLtLtBewpQU5ounJaSAiqZKu+ssoYljqFdWqgjvOmWZTQyJNaA4KpABA1jfUf8Exr+Vn09+Dh/U8NySv6PPsUGM2rXW9xT1rWtRWumta6Yf9y5SrWs+uOPGHxqg+NvPTFr2HJ0trSoI9zLHCp70XiBXTqAgvOTbIBUyJWNfEXVT748GbNDFLbLk+rhxyzRUocM852rJVvmC7ME5xWtGe8KitDQtp5R6TDK25PmSZSrNUqSzEA0xFAK4cxj0PnFkqziSxly1RlIoVF2oJAIIGnAxTfCVLutJHon5zGsWSM1cSZIODSZfmZvhR+gl/V2eA7hb8JlD1WyfvTQZZm+E/8AYl/VWeA3hc7+3+q2T96aNsyiiLIcDzj5jBdmraZUuU8xp5lvxiIZYZFvySyBiA4YMaM5qVYLxVTQlaimT0qDhXEbebVzw7EobOpthO3d1c8RpNUwSWW7ejzao0xyCwZ3cOHo7BWSgF1SoXtieEi1qAQUDaaGpBFRTV2xhrxW76W7fv6+aNhL3fT3jbu7GsUD7uxceQN2JwwA06Tr6Y27vWp5A01ArorTCoxpgemGNzd9LYDt7c0ZCjtf202+z/eAHM61A0ot32k10bfb0xwadGAmGj6Wyu3tzVjPEjZ9PaN+/r5oA4vNjk0yHYkDyep9+/d1c8LuZfJ6n3b9/XspADC9p+C3zGJrNHwFp+J9bJhhaJACMQtMDqbeNZ7c8P8ANHwFp+J9bJgD1sIzGBGYARijOFn+4zPXv4soReZijOFj+4zPX/4soRVyR8GmYNnrk+Wd7/ZD/J1q4sMrqWlzAA6VocMVZTqYauciGXB9bgtglilaMxrWmmm6J1Zco43VHo8bMXZ5OA06MNBjOSDk+h8zWaSedxlCVNX+dDHKEqRyOI43RyzMu4ncF9tdWiJEZDaaaJS8vKpWhNMKDfjHOkpSDcU44Umu4w10OH/EdvwmNhB0ghypB3MtCPYY1gcsUtxjD/D9sJxm/rVwqqgktOcd03ns81amuJopOrClCR9g2CBq1oJk6Y4AF9i2uuJ1kx07oBWt841JBtM6vtFcSY5plBR4vtLlj0tUx6vUgotRjTfudFps7yxlOdpdar2a5XyNZSFHJ0qCeRQcu9gQWpUDDEjHZQmodThVJhAAaqsOSmLOoGAC0UKBTDTgTjC7rVjopr8KyA0+DQV37oTzVG/cLRNPV20R3WqgquPVHkn/AA3NJySydG74+a/AxYLB3g16OqCGz2ZxKADgG82BKA1IS6Tf0rgagQPnKK0pdFNFL3+0bpbAfGYaqG0Th7dOAj89rdLlzZvVg0ulV998n6PTZvRxLG+tfpRIZYsdWmGtRew2adUU/wAL0q7Ms++WT+20WcbeAcatTWZruPZfrSKx4X7Tfm2fClJZGmvjMdkddHp54YSU3bbb6e4zZvVafhUXjmd4QfoE+qs0BvC539v9Vsn700GWZ3hB+gT6qzQHcLi1mW/1SyfvTR6mckUVk8YH2aafaDDqg3fs7D6PN1bqMLNabtd9No0cxjr3fu632Ebd/bGoDsU3fs7vR5+veTkU3fs7/Q5urVQQ0/CG7rfdv3dqCiGUd3W+/fv7YmAHb0odGg+TsHo7e1cYPHnLjyk0nxrL+a0817OrTjFbnKG7rbcNu7sMIkjnnafOv8pvJ4v6HJ5t+MASGcTAzzip5CYjij/lprRANPt244iOFK6v2dvwefr31a2nLrzGvTCWagW8S1aBboGB1AU7GvP8J7ut9tdu7thQB9hu/Z2H0Obq3AZw3fs7vR7Y66mGH4U3db79+/tjVfhM7Ot92/d2GEAO7QRcbRoPk79ij7OjCJDNL+72n4n1smIKZlKoIppFNL79p39jjE7miv5PaT+j65sn7j0QB62EZjAjMAIxRvCyPyGZ69/FlCLyikuFyV+QzvRty19vdZ/1B0xVyR8FPCewFAxHtMZ7pbym6THOFHc4GxtD+U3SY1Nofym6TGIwRAGGtL+U3SY5NbG8puk/fHVJBY0Gv/mHMrJypLLOl83goF4qAKEk4Yk4DtoxL2NxI7upvKbpMam0v5TdJh1lSyhWUoCAyK9K1oSMQDrFR164ZsIwdOhnuhvKPSYXdDeUekxzhRkp07obaekxhppOkkxpCgD1nmd4UfoJf1dn+6IrPWwiZaberaHsMkb8J1oxG8EAjeBEpmcPyhx5NmkV52W7/pHojlnGn5fMU/5thw38VON765Ykix5PM2VMhzJbMbpZR4ygkAb/ACeY9emONltqrLKNKV6tW9VgwFKUBB1aRhrNQcKWDlCTdc6sYYTZKt3yq3wlVj0sCYWKACFBu+R5B0yl9hcfRYDqjkc3LOfEYfBen0laFiiAyhlYTZUtaNeXvmJrU0pEZBj/AGWs586P/cQ/6UcXzas4rVpmGmhBug6CxCcn20hYoHsn2kI1TUYEBlALKdTCuFdXtwoaGNbfaA8xmAoGNaUA9tBgCdOFBjgAMIKRmlJ8qZ8pP5I6y80pGyYed1+xBFJQEw+k21eKZGU97RSp0NevAlTgfGFRQ4jZQmKZtWcf5Vedpn2MIeyckyV72VLHxFbrYExLLRX2T8mPOaiKTvAJp0aItGwZsiy5InscXmTZI5lVyQOerEnoxoCe9ikVIGrZq6II84bP+QyZQ0zrTIljnaYoiNmki2xCjMKNGBRV3CTkppotlmAq9oRbXZxTv5sniw8sbWpKpz2hdsWjELnRm2tslKpJSZLbjJU1SQ0uYMKgjHEGnQaGggDyRCi485+DYTXLz0aTOJ5U+QEMqaxOMx5Lsiq50ky35WJKAmkC0zgnm15FplEelKtaH9mS46GMdVJHJwYCxiDj8U1o8/Z/k23+mhfintHn5Hybb/SxdyJtYFSJtxgw1GtNo2dEFlitUp1qkwKTpUkKcNoOnScRthx+Ka0efkfJtv8ASxg8Eto8/I+Tbf6aI2mVJogcvTpeNGDucMDepqxIwwGqB1lg/wDxR2jz8j5Nt/poweCG0fnFn+Tbf6aFovUr0rGsWEeB60fnFn+Rbf6aNfxNWj84s/yLb/TRl0bRX0S2a2QWtlrkyF8dgGbUksYu52BVBPsgzs3A5Tw1rXmlSZhPTaOKXrg9zb4NAEMmSjyZMwXZ898Z05NPF1KgKh8hAUNAWdwDLbBQwzCmCebVa18HOm8XJOppEm8oYbjMebTcBDLhKRpb2O1LhxbvIY6gtoUAXtqlpaqR75gQaEGdhsSSZSSpahUlqERRoVVFAOiOOWcky7TImSJoqkxbppgRsYHUwNCDqIBgChstUaYaCh1ocSObyhvHtA0RDlYn87c2bRZSRaULy1wW1IpMtl1FwPBPtDYbCYG1RiKpMDjViHHXWkSjVnSkZjkeNGlV6D9hEaie/kDr+2JQsdSmAIroqK81ceqJzN7LCy7LcLKrLXjMQKTDi7NjjU411gjVAz3UfI6/9o0mMGILSlYjQTQkbsV6opB3Z2BvFRRC7FBoFwmooNQJvEbiIdIIYrbD5HX/ALR0W3PqQdZ+aAH6CO0uXEctqmHxVHsP3xuJ8ymLU5gF6xj1xC2EmTwqkFyAN+vmGk+yJOyWo23K1hkqCJdnZrUwwr7mpCs1NBvsoA1VOs4B2TXebMuWaW1om6KIL9N7ucEG9iBFwcHmZJsMt5k8h7TOpxhGKoq1uylJ0gVJJ1k7AItCwwEKFCimRQoUKAOcyzq3fKp5wD88NhkWR5mV+rT7oewoAZ/gaR5mV8hPuhfgaR5mV8hPuh5CgBn+B5HmZXyE+6F+B5HmZXyE+6HkKAGf4HkeZlfIT7oX4HkeZlfIT7oeQoAZ/geR5mV8hPuhfgaR5mV8hPuh5CgBmuRpANRJlA7biV+aHSSgNAA5gBG0KAFChQoAxSIHKOYVgnkmbZJBY6XCBHPx0o3XE/CgALm8EGTz3qTU+DaJ+HsZyIZPwL2XxbRa1+PKb6UoxYMKAK3fgVl6rZaPasg/NLEcjwJr+ezf1cn7os2FAFajgUTXbZ/sSQP4DHdOBWz+NarW3M0hfmkxYcKAAaTwOWEd+bRM+FPmD6u7EhZuC/JqGvcktz76XnfWs0FMKAONlsSSlCy0VFGhUUKo9gFI7QoUAKFCh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4427984" y="177304"/>
            <a:ext cx="4603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Algunos números interesantes</a:t>
            </a:r>
            <a:endParaRPr lang="es-CO" sz="2400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473" y="4704318"/>
            <a:ext cx="3368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solidFill>
                  <a:srgbClr val="003300"/>
                </a:solidFill>
                <a:latin typeface="Century Gothic" pitchFamily="34" charset="0"/>
              </a:rPr>
              <a:t>http://gs.statcounter.com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17539"/>
            <a:ext cx="7560840" cy="40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</TotalTime>
  <Words>1107</Words>
  <Application>Microsoft Office PowerPoint</Application>
  <PresentationFormat>Personalizado</PresentationFormat>
  <Paragraphs>233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Orozco Moscoso</dc:creator>
  <cp:lastModifiedBy>Jorge Humberto Johnson Aristizábal</cp:lastModifiedBy>
  <cp:revision>136</cp:revision>
  <dcterms:created xsi:type="dcterms:W3CDTF">2012-05-16T19:22:00Z</dcterms:created>
  <dcterms:modified xsi:type="dcterms:W3CDTF">2013-04-03T20:52:36Z</dcterms:modified>
</cp:coreProperties>
</file>