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Economica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a43ee08e4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a43ee08e4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a43ee08e4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a43ee08e4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a43ee08e4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a43ee08e4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a43ee08e40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a43ee08e40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a43ee08e4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a43ee08e4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a43ee08e40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a43ee08e40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a43ee08e40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a43ee08e40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a43ee08e40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a43ee08e40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a43ee08e40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a43ee08e40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a43ee08e4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a43ee08e4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a43ee08e4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a43ee08e4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a43ee08e4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a43ee08e4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a43ee08e40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a43ee08e40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a43ee08e4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a43ee08e4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a43ee08e4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a43ee08e4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43ee08e4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43ee08e4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a43ee08e4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a43ee08e4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jp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3270675" y="352850"/>
            <a:ext cx="5469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Open Sans"/>
                <a:ea typeface="Open Sans"/>
                <a:cs typeface="Open Sans"/>
                <a:sym typeface="Open Sans"/>
              </a:rPr>
              <a:t>MACHINE LEARNING</a:t>
            </a:r>
            <a:endParaRPr b="1" sz="4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6690375" y="4408750"/>
            <a:ext cx="204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Cristina Cejas Sánchez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4">
            <a:alphaModFix/>
          </a:blip>
          <a:srcRect b="34614" l="42895" r="38788" t="54525"/>
          <a:stretch/>
        </p:blipFill>
        <p:spPr>
          <a:xfrm>
            <a:off x="6726125" y="1524425"/>
            <a:ext cx="1674852" cy="55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/>
          <p:nvPr/>
        </p:nvSpPr>
        <p:spPr>
          <a:xfrm>
            <a:off x="0" y="0"/>
            <a:ext cx="9144000" cy="1343700"/>
          </a:xfrm>
          <a:prstGeom prst="rect">
            <a:avLst/>
          </a:prstGeom>
          <a:solidFill>
            <a:srgbClr val="E7F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" name="Google Shape;161;p22"/>
          <p:cNvCxnSpPr/>
          <p:nvPr/>
        </p:nvCxnSpPr>
        <p:spPr>
          <a:xfrm>
            <a:off x="1601400" y="1316250"/>
            <a:ext cx="6093600" cy="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Variables estudiadas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5100300" y="2571750"/>
            <a:ext cx="335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Open Sans"/>
                <a:ea typeface="Open Sans"/>
                <a:cs typeface="Open Sans"/>
                <a:sym typeface="Open Sans"/>
              </a:rPr>
              <a:t>Antigüedad </a:t>
            </a: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del cliente en la empresa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4" name="Google Shape;164;p22"/>
          <p:cNvPicPr preferRelativeResize="0"/>
          <p:nvPr/>
        </p:nvPicPr>
        <p:blipFill rotWithShape="1">
          <a:blip r:embed="rId3">
            <a:alphaModFix/>
          </a:blip>
          <a:srcRect b="18206" l="6819" r="55770" t="32718"/>
          <a:stretch/>
        </p:blipFill>
        <p:spPr>
          <a:xfrm>
            <a:off x="311700" y="1512576"/>
            <a:ext cx="4476376" cy="330314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/>
          <p:nvPr/>
        </p:nvSpPr>
        <p:spPr>
          <a:xfrm>
            <a:off x="11550" y="4968950"/>
            <a:ext cx="9144000" cy="17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/>
          <p:nvPr/>
        </p:nvSpPr>
        <p:spPr>
          <a:xfrm>
            <a:off x="0" y="-4200"/>
            <a:ext cx="3067200" cy="5029200"/>
          </a:xfrm>
          <a:prstGeom prst="rect">
            <a:avLst/>
          </a:prstGeom>
          <a:solidFill>
            <a:srgbClr val="E7F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 rotWithShape="1">
          <a:blip r:embed="rId3">
            <a:alphaModFix/>
          </a:blip>
          <a:srcRect b="6667" l="6753" r="50178" t="29102"/>
          <a:stretch/>
        </p:blipFill>
        <p:spPr>
          <a:xfrm>
            <a:off x="3294800" y="118525"/>
            <a:ext cx="5849200" cy="490644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3"/>
          <p:cNvSpPr txBox="1"/>
          <p:nvPr/>
        </p:nvSpPr>
        <p:spPr>
          <a:xfrm>
            <a:off x="336200" y="1786800"/>
            <a:ext cx="2958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Montserrat"/>
                <a:ea typeface="Montserrat"/>
                <a:cs typeface="Montserrat"/>
                <a:sym typeface="Montserrat"/>
              </a:rPr>
              <a:t>¿Cómo se relacionan entre ellas?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3"/>
          <p:cNvSpPr/>
          <p:nvPr/>
        </p:nvSpPr>
        <p:spPr>
          <a:xfrm>
            <a:off x="11550" y="4968950"/>
            <a:ext cx="9144000" cy="17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/>
          <p:nvPr/>
        </p:nvSpPr>
        <p:spPr>
          <a:xfrm>
            <a:off x="0" y="0"/>
            <a:ext cx="9144000" cy="1343700"/>
          </a:xfrm>
          <a:prstGeom prst="rect">
            <a:avLst/>
          </a:prstGeom>
          <a:solidFill>
            <a:srgbClr val="E7F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" name="Google Shape;179;p24"/>
          <p:cNvCxnSpPr/>
          <p:nvPr/>
        </p:nvCxnSpPr>
        <p:spPr>
          <a:xfrm>
            <a:off x="1601400" y="1316250"/>
            <a:ext cx="6093600" cy="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Preprocesado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149275" y="1614975"/>
            <a:ext cx="78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608225" y="2015175"/>
            <a:ext cx="4508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Balancear el número de muestras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Escalar los datos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3" name="Google Shape;183;p24"/>
          <p:cNvPicPr preferRelativeResize="0"/>
          <p:nvPr/>
        </p:nvPicPr>
        <p:blipFill rotWithShape="1">
          <a:blip r:embed="rId3">
            <a:alphaModFix/>
          </a:blip>
          <a:srcRect b="21203" l="51000" r="12687" t="25454"/>
          <a:stretch/>
        </p:blipFill>
        <p:spPr>
          <a:xfrm>
            <a:off x="5265650" y="1745825"/>
            <a:ext cx="3487800" cy="288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4"/>
          <p:cNvSpPr/>
          <p:nvPr/>
        </p:nvSpPr>
        <p:spPr>
          <a:xfrm>
            <a:off x="11550" y="4968950"/>
            <a:ext cx="9144000" cy="17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/>
          <p:nvPr/>
        </p:nvSpPr>
        <p:spPr>
          <a:xfrm>
            <a:off x="0" y="0"/>
            <a:ext cx="9144000" cy="1343700"/>
          </a:xfrm>
          <a:prstGeom prst="rect">
            <a:avLst/>
          </a:prstGeom>
          <a:solidFill>
            <a:srgbClr val="E7F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0" name="Google Shape;190;p25"/>
          <p:cNvCxnSpPr/>
          <p:nvPr/>
        </p:nvCxnSpPr>
        <p:spPr>
          <a:xfrm>
            <a:off x="1601400" y="1316250"/>
            <a:ext cx="6093600" cy="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Modelos utilizados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149275" y="1614975"/>
            <a:ext cx="78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608225" y="1730175"/>
            <a:ext cx="45081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Logistic Regression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Decision Tree Classifier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K Neighbors Classifier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Support Vector Classifier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Random Forest Classifier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Ada Boost Classifier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Gradient Boosting Classifier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Keras Sequential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4" name="Google Shape;19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1075" y="1614977"/>
            <a:ext cx="3174026" cy="317402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5"/>
          <p:cNvSpPr/>
          <p:nvPr/>
        </p:nvSpPr>
        <p:spPr>
          <a:xfrm>
            <a:off x="11550" y="4968950"/>
            <a:ext cx="9144000" cy="17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/>
          <p:nvPr/>
        </p:nvSpPr>
        <p:spPr>
          <a:xfrm>
            <a:off x="0" y="0"/>
            <a:ext cx="9144000" cy="1343700"/>
          </a:xfrm>
          <a:prstGeom prst="rect">
            <a:avLst/>
          </a:prstGeom>
          <a:solidFill>
            <a:srgbClr val="E7F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" name="Google Shape;201;p26"/>
          <p:cNvCxnSpPr/>
          <p:nvPr/>
        </p:nvCxnSpPr>
        <p:spPr>
          <a:xfrm>
            <a:off x="1601400" y="1316250"/>
            <a:ext cx="6093600" cy="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Métricas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26"/>
          <p:cNvSpPr/>
          <p:nvPr/>
        </p:nvSpPr>
        <p:spPr>
          <a:xfrm>
            <a:off x="11550" y="4968950"/>
            <a:ext cx="9144000" cy="17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90733"/>
            <a:ext cx="6093600" cy="357493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6"/>
          <p:cNvSpPr/>
          <p:nvPr/>
        </p:nvSpPr>
        <p:spPr>
          <a:xfrm>
            <a:off x="3774750" y="1212900"/>
            <a:ext cx="896100" cy="39306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6"/>
          <p:cNvSpPr txBox="1"/>
          <p:nvPr/>
        </p:nvSpPr>
        <p:spPr>
          <a:xfrm>
            <a:off x="6728725" y="1648350"/>
            <a:ext cx="22800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Open Sans"/>
                <a:ea typeface="Open Sans"/>
                <a:cs typeface="Open Sans"/>
                <a:sym typeface="Open Sans"/>
              </a:rPr>
              <a:t>Kernel </a:t>
            </a: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→ Sigmoid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 → 1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Open Sans"/>
                <a:ea typeface="Open Sans"/>
                <a:cs typeface="Open Sans"/>
                <a:sym typeface="Open Sans"/>
              </a:rPr>
              <a:t>Coef0</a:t>
            </a: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 → 10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07" name="Google Shape;207;p26"/>
          <p:cNvCxnSpPr/>
          <p:nvPr/>
        </p:nvCxnSpPr>
        <p:spPr>
          <a:xfrm flipH="1">
            <a:off x="4670850" y="2028800"/>
            <a:ext cx="1943100" cy="69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/>
          <p:nvPr/>
        </p:nvSpPr>
        <p:spPr>
          <a:xfrm>
            <a:off x="0" y="0"/>
            <a:ext cx="9144000" cy="1343700"/>
          </a:xfrm>
          <a:prstGeom prst="rect">
            <a:avLst/>
          </a:prstGeom>
          <a:solidFill>
            <a:srgbClr val="E7F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3" name="Google Shape;213;p27"/>
          <p:cNvCxnSpPr/>
          <p:nvPr/>
        </p:nvCxnSpPr>
        <p:spPr>
          <a:xfrm>
            <a:off x="1601400" y="1316250"/>
            <a:ext cx="6093600" cy="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Métricas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5" name="Google Shape;2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625" y="1343700"/>
            <a:ext cx="6970734" cy="36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7"/>
          <p:cNvSpPr/>
          <p:nvPr/>
        </p:nvSpPr>
        <p:spPr>
          <a:xfrm>
            <a:off x="11550" y="4968950"/>
            <a:ext cx="9144000" cy="17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7"/>
          <p:cNvSpPr txBox="1"/>
          <p:nvPr/>
        </p:nvSpPr>
        <p:spPr>
          <a:xfrm>
            <a:off x="447850" y="1628550"/>
            <a:ext cx="22392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max_depth</a:t>
            </a:r>
            <a:r>
              <a:rPr lang="es"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→ 3 </a:t>
            </a:r>
            <a:r>
              <a:rPr b="1" lang="es"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min_samples_leaf</a:t>
            </a:r>
            <a:r>
              <a:rPr lang="es"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→ 11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/>
          <p:nvPr/>
        </p:nvSpPr>
        <p:spPr>
          <a:xfrm>
            <a:off x="0" y="0"/>
            <a:ext cx="9144000" cy="1343700"/>
          </a:xfrm>
          <a:prstGeom prst="rect">
            <a:avLst/>
          </a:prstGeom>
          <a:solidFill>
            <a:srgbClr val="E7F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3" name="Google Shape;223;p28"/>
          <p:cNvCxnSpPr/>
          <p:nvPr/>
        </p:nvCxnSpPr>
        <p:spPr>
          <a:xfrm>
            <a:off x="1601400" y="1316250"/>
            <a:ext cx="6093600" cy="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Conclusiones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4572000" y="2340900"/>
            <a:ext cx="369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Variables más importantes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6" name="Google Shape;2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25" y="1910425"/>
            <a:ext cx="3133725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8"/>
          <p:cNvSpPr/>
          <p:nvPr/>
        </p:nvSpPr>
        <p:spPr>
          <a:xfrm>
            <a:off x="68400" y="2187725"/>
            <a:ext cx="4503600" cy="919200"/>
          </a:xfrm>
          <a:prstGeom prst="flowChartConnector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8"/>
          <p:cNvSpPr/>
          <p:nvPr/>
        </p:nvSpPr>
        <p:spPr>
          <a:xfrm>
            <a:off x="155700" y="3572475"/>
            <a:ext cx="4329000" cy="405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8"/>
          <p:cNvSpPr txBox="1"/>
          <p:nvPr/>
        </p:nvSpPr>
        <p:spPr>
          <a:xfrm>
            <a:off x="5108575" y="3544575"/>
            <a:ext cx="303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No influye en la decisión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" name="Google Shape;230;p28"/>
          <p:cNvSpPr/>
          <p:nvPr/>
        </p:nvSpPr>
        <p:spPr>
          <a:xfrm>
            <a:off x="11550" y="4968950"/>
            <a:ext cx="9144000" cy="17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/>
          <p:nvPr/>
        </p:nvSpPr>
        <p:spPr>
          <a:xfrm>
            <a:off x="11550" y="4968950"/>
            <a:ext cx="9144000" cy="17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9"/>
          <p:cNvSpPr/>
          <p:nvPr/>
        </p:nvSpPr>
        <p:spPr>
          <a:xfrm>
            <a:off x="0" y="0"/>
            <a:ext cx="5610000" cy="5143500"/>
          </a:xfrm>
          <a:prstGeom prst="rect">
            <a:avLst/>
          </a:prstGeom>
          <a:solidFill>
            <a:srgbClr val="E7F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9"/>
          <p:cNvSpPr txBox="1"/>
          <p:nvPr>
            <p:ph type="title"/>
          </p:nvPr>
        </p:nvSpPr>
        <p:spPr>
          <a:xfrm>
            <a:off x="674850" y="2109600"/>
            <a:ext cx="42603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¡GRACIAS!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8" name="Google Shape;2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0100" y="1064016"/>
            <a:ext cx="3533901" cy="3774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0" y="0"/>
            <a:ext cx="9144000" cy="1343700"/>
          </a:xfrm>
          <a:prstGeom prst="rect">
            <a:avLst/>
          </a:prstGeom>
          <a:solidFill>
            <a:srgbClr val="E7F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¿Qué es CheKin?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547075"/>
            <a:ext cx="8520600" cy="15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073992"/>
                </a:solidFill>
                <a:latin typeface="Montserrat"/>
                <a:ea typeface="Montserrat"/>
                <a:cs typeface="Montserrat"/>
                <a:sym typeface="Montserrat"/>
              </a:rPr>
              <a:t>Software que permite</a:t>
            </a:r>
            <a:r>
              <a:rPr b="1" lang="es">
                <a:solidFill>
                  <a:srgbClr val="073992"/>
                </a:solidFill>
                <a:latin typeface="Montserrat"/>
                <a:ea typeface="Montserrat"/>
                <a:cs typeface="Montserrat"/>
                <a:sym typeface="Montserrat"/>
              </a:rPr>
              <a:t> automatizar </a:t>
            </a:r>
            <a:r>
              <a:rPr lang="es">
                <a:solidFill>
                  <a:srgbClr val="073992"/>
                </a:solidFill>
                <a:latin typeface="Montserrat"/>
                <a:ea typeface="Montserrat"/>
                <a:cs typeface="Montserrat"/>
                <a:sym typeface="Montserrat"/>
              </a:rPr>
              <a:t>todo el proceso de registro de huéspedes, desde la confirmación de la reserva hasta el check-out.</a:t>
            </a:r>
            <a:endParaRPr>
              <a:solidFill>
                <a:srgbClr val="07399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 flipH="1" rot="10800000">
            <a:off x="1601400" y="1316250"/>
            <a:ext cx="6093600" cy="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39007" l="72108" r="16246" t="39201"/>
          <a:stretch/>
        </p:blipFill>
        <p:spPr>
          <a:xfrm>
            <a:off x="6761325" y="2641910"/>
            <a:ext cx="1690876" cy="1780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b="39902" l="52653" r="34582" t="39517"/>
          <a:stretch/>
        </p:blipFill>
        <p:spPr>
          <a:xfrm>
            <a:off x="715666" y="2843162"/>
            <a:ext cx="1690892" cy="15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 rotWithShape="1">
          <a:blip r:embed="rId4">
            <a:alphaModFix/>
          </a:blip>
          <a:srcRect b="38211" l="32424" r="53838" t="38049"/>
          <a:stretch/>
        </p:blipFill>
        <p:spPr>
          <a:xfrm>
            <a:off x="3656786" y="2571750"/>
            <a:ext cx="1953104" cy="18985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312150" y="4451375"/>
            <a:ext cx="22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Hoteles y Villas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3487750" y="4451375"/>
            <a:ext cx="24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Apartamentos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0" y="4743300"/>
            <a:ext cx="430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6284750" y="4451375"/>
            <a:ext cx="24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        Campings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11550" y="4968950"/>
            <a:ext cx="9144000" cy="17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0" y="0"/>
            <a:ext cx="9144000" cy="1343700"/>
          </a:xfrm>
          <a:prstGeom prst="rect">
            <a:avLst/>
          </a:prstGeom>
          <a:solidFill>
            <a:srgbClr val="E7F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3933900" y="2169775"/>
            <a:ext cx="3761100" cy="14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rgbClr val="073992"/>
                </a:solidFill>
                <a:latin typeface="Montserrat"/>
                <a:ea typeface="Montserrat"/>
                <a:cs typeface="Montserrat"/>
                <a:sym typeface="Montserrat"/>
              </a:rPr>
              <a:t>El objetivo es construir un modelo que prediga qué clientes se van a </a:t>
            </a:r>
            <a:r>
              <a:rPr b="1" lang="es" sz="1600">
                <a:solidFill>
                  <a:srgbClr val="073992"/>
                </a:solidFill>
                <a:latin typeface="Montserrat"/>
                <a:ea typeface="Montserrat"/>
                <a:cs typeface="Montserrat"/>
                <a:sym typeface="Montserrat"/>
              </a:rPr>
              <a:t>dar de baja </a:t>
            </a:r>
            <a:r>
              <a:rPr lang="es" sz="1600">
                <a:solidFill>
                  <a:srgbClr val="073992"/>
                </a:solidFill>
                <a:latin typeface="Montserrat"/>
                <a:ea typeface="Montserrat"/>
                <a:cs typeface="Montserrat"/>
                <a:sym typeface="Montserrat"/>
              </a:rPr>
              <a:t>de los servicios de la empresa.</a:t>
            </a:r>
            <a:endParaRPr sz="1600">
              <a:solidFill>
                <a:srgbClr val="07399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8" name="Google Shape;88;p15"/>
          <p:cNvCxnSpPr/>
          <p:nvPr/>
        </p:nvCxnSpPr>
        <p:spPr>
          <a:xfrm>
            <a:off x="1601400" y="1316250"/>
            <a:ext cx="6093600" cy="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¿Qué vamos a predecir?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161" y="2001024"/>
            <a:ext cx="2724879" cy="17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/>
          <p:nvPr/>
        </p:nvSpPr>
        <p:spPr>
          <a:xfrm>
            <a:off x="11550" y="4968950"/>
            <a:ext cx="9144000" cy="17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0" y="0"/>
            <a:ext cx="9144000" cy="1343700"/>
          </a:xfrm>
          <a:prstGeom prst="rect">
            <a:avLst/>
          </a:prstGeom>
          <a:solidFill>
            <a:srgbClr val="E7F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" name="Google Shape;97;p16"/>
          <p:cNvCxnSpPr/>
          <p:nvPr/>
        </p:nvCxnSpPr>
        <p:spPr>
          <a:xfrm>
            <a:off x="1601400" y="1316250"/>
            <a:ext cx="6093600" cy="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Variables estudiadas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149275" y="1614975"/>
            <a:ext cx="78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5111950" y="2152825"/>
            <a:ext cx="3354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Open Sans"/>
                <a:ea typeface="Open Sans"/>
                <a:cs typeface="Open Sans"/>
                <a:sym typeface="Open Sans"/>
              </a:rPr>
              <a:t>Estado </a:t>
            </a: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del cliente: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-"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0 → Activo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-"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1 → Baja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1" name="Google Shape;101;p16"/>
          <p:cNvPicPr preferRelativeResize="0"/>
          <p:nvPr/>
        </p:nvPicPr>
        <p:blipFill rotWithShape="1">
          <a:blip r:embed="rId3">
            <a:alphaModFix/>
          </a:blip>
          <a:srcRect b="6131" l="6820" r="62037" t="37670"/>
          <a:stretch/>
        </p:blipFill>
        <p:spPr>
          <a:xfrm>
            <a:off x="440912" y="1512582"/>
            <a:ext cx="3354600" cy="340521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/>
          <p:nvPr/>
        </p:nvSpPr>
        <p:spPr>
          <a:xfrm>
            <a:off x="11550" y="4968950"/>
            <a:ext cx="9144000" cy="17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>
            <a:off x="0" y="0"/>
            <a:ext cx="9144000" cy="1343700"/>
          </a:xfrm>
          <a:prstGeom prst="rect">
            <a:avLst/>
          </a:prstGeom>
          <a:solidFill>
            <a:srgbClr val="E7F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17"/>
          <p:cNvCxnSpPr/>
          <p:nvPr/>
        </p:nvCxnSpPr>
        <p:spPr>
          <a:xfrm>
            <a:off x="1601400" y="1316250"/>
            <a:ext cx="6093600" cy="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Variables estudiadas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12475" l="6499" r="55932" t="38350"/>
          <a:stretch/>
        </p:blipFill>
        <p:spPr>
          <a:xfrm>
            <a:off x="243425" y="1512575"/>
            <a:ext cx="4507348" cy="331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149275" y="1614975"/>
            <a:ext cx="78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5100300" y="2571750"/>
            <a:ext cx="335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Número total de </a:t>
            </a:r>
            <a:r>
              <a:rPr b="1" lang="es" sz="1800">
                <a:latin typeface="Open Sans"/>
                <a:ea typeface="Open Sans"/>
                <a:cs typeface="Open Sans"/>
                <a:sym typeface="Open Sans"/>
              </a:rPr>
              <a:t>registros </a:t>
            </a: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realizados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11550" y="4968950"/>
            <a:ext cx="9144000" cy="17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1343700"/>
          </a:xfrm>
          <a:prstGeom prst="rect">
            <a:avLst/>
          </a:prstGeom>
          <a:solidFill>
            <a:srgbClr val="E7F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" name="Google Shape;119;p18"/>
          <p:cNvCxnSpPr/>
          <p:nvPr/>
        </p:nvCxnSpPr>
        <p:spPr>
          <a:xfrm>
            <a:off x="1601400" y="1316250"/>
            <a:ext cx="6093600" cy="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Variables estudiadas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149275" y="1614975"/>
            <a:ext cx="78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5100300" y="2571750"/>
            <a:ext cx="335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Número de </a:t>
            </a:r>
            <a:r>
              <a:rPr b="1" lang="es" sz="1800">
                <a:latin typeface="Open Sans"/>
                <a:ea typeface="Open Sans"/>
                <a:cs typeface="Open Sans"/>
                <a:sym typeface="Open Sans"/>
              </a:rPr>
              <a:t>propiedades </a:t>
            </a: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que posee el cliente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b="12210" l="6819" r="55770" t="39179"/>
          <a:stretch/>
        </p:blipFill>
        <p:spPr>
          <a:xfrm>
            <a:off x="217425" y="1614975"/>
            <a:ext cx="4559324" cy="333237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/>
          <p:nvPr/>
        </p:nvSpPr>
        <p:spPr>
          <a:xfrm>
            <a:off x="11550" y="4968950"/>
            <a:ext cx="9144000" cy="17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/>
          <p:nvPr/>
        </p:nvSpPr>
        <p:spPr>
          <a:xfrm>
            <a:off x="0" y="0"/>
            <a:ext cx="9144000" cy="1343700"/>
          </a:xfrm>
          <a:prstGeom prst="rect">
            <a:avLst/>
          </a:prstGeom>
          <a:solidFill>
            <a:srgbClr val="E7F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" name="Google Shape;130;p19"/>
          <p:cNvCxnSpPr/>
          <p:nvPr/>
        </p:nvCxnSpPr>
        <p:spPr>
          <a:xfrm>
            <a:off x="1601400" y="1316250"/>
            <a:ext cx="6093600" cy="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Variables estudiadas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149275" y="1614975"/>
            <a:ext cx="78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5100300" y="2571750"/>
            <a:ext cx="335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Cantidad de </a:t>
            </a:r>
            <a:r>
              <a:rPr b="1" lang="es" sz="1800">
                <a:latin typeface="Open Sans"/>
                <a:ea typeface="Open Sans"/>
                <a:cs typeface="Open Sans"/>
                <a:sym typeface="Open Sans"/>
              </a:rPr>
              <a:t>incidencias </a:t>
            </a: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puestas a soporte por cliente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 rotWithShape="1">
          <a:blip r:embed="rId3">
            <a:alphaModFix/>
          </a:blip>
          <a:srcRect b="19257" l="6819" r="56495" t="34303"/>
          <a:stretch/>
        </p:blipFill>
        <p:spPr>
          <a:xfrm>
            <a:off x="294775" y="1616175"/>
            <a:ext cx="4577300" cy="325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/>
          <p:nvPr/>
        </p:nvSpPr>
        <p:spPr>
          <a:xfrm>
            <a:off x="11550" y="4968950"/>
            <a:ext cx="9144000" cy="17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/>
          <p:nvPr/>
        </p:nvSpPr>
        <p:spPr>
          <a:xfrm>
            <a:off x="0" y="0"/>
            <a:ext cx="9144000" cy="1343700"/>
          </a:xfrm>
          <a:prstGeom prst="rect">
            <a:avLst/>
          </a:prstGeom>
          <a:solidFill>
            <a:srgbClr val="E7F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" name="Google Shape;141;p20"/>
          <p:cNvCxnSpPr/>
          <p:nvPr/>
        </p:nvCxnSpPr>
        <p:spPr>
          <a:xfrm>
            <a:off x="1601400" y="1316250"/>
            <a:ext cx="6093600" cy="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Variables estudiadas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5100300" y="2571750"/>
            <a:ext cx="335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Open Sans"/>
                <a:ea typeface="Open Sans"/>
                <a:cs typeface="Open Sans"/>
                <a:sym typeface="Open Sans"/>
              </a:rPr>
              <a:t>Tiempo </a:t>
            </a: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pasado desde el </a:t>
            </a:r>
            <a:r>
              <a:rPr b="1" lang="es" sz="1800">
                <a:latin typeface="Open Sans"/>
                <a:ea typeface="Open Sans"/>
                <a:cs typeface="Open Sans"/>
                <a:sym typeface="Open Sans"/>
              </a:rPr>
              <a:t>último check-in</a:t>
            </a: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 registrado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 rotWithShape="1">
          <a:blip r:embed="rId3">
            <a:alphaModFix/>
          </a:blip>
          <a:srcRect b="20579" l="6819" r="56495" t="32456"/>
          <a:stretch/>
        </p:blipFill>
        <p:spPr>
          <a:xfrm>
            <a:off x="138000" y="1511164"/>
            <a:ext cx="4434000" cy="319294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/>
          <p:nvPr/>
        </p:nvSpPr>
        <p:spPr>
          <a:xfrm>
            <a:off x="11550" y="4968950"/>
            <a:ext cx="9144000" cy="17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/>
          <p:nvPr/>
        </p:nvSpPr>
        <p:spPr>
          <a:xfrm>
            <a:off x="0" y="0"/>
            <a:ext cx="9144000" cy="1343700"/>
          </a:xfrm>
          <a:prstGeom prst="rect">
            <a:avLst/>
          </a:prstGeom>
          <a:solidFill>
            <a:srgbClr val="E7F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" name="Google Shape;151;p21"/>
          <p:cNvCxnSpPr/>
          <p:nvPr/>
        </p:nvCxnSpPr>
        <p:spPr>
          <a:xfrm>
            <a:off x="1601400" y="1316250"/>
            <a:ext cx="6093600" cy="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Variables estudiadas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3" name="Google Shape;153;p21"/>
          <p:cNvPicPr preferRelativeResize="0"/>
          <p:nvPr/>
        </p:nvPicPr>
        <p:blipFill rotWithShape="1">
          <a:blip r:embed="rId3">
            <a:alphaModFix/>
          </a:blip>
          <a:srcRect b="10003" l="6499" r="55932" t="40618"/>
          <a:stretch/>
        </p:blipFill>
        <p:spPr>
          <a:xfrm>
            <a:off x="311700" y="1587825"/>
            <a:ext cx="4559948" cy="337124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/>
        </p:nvSpPr>
        <p:spPr>
          <a:xfrm>
            <a:off x="5100300" y="2571750"/>
            <a:ext cx="3354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Open Sans"/>
                <a:ea typeface="Open Sans"/>
                <a:cs typeface="Open Sans"/>
                <a:sym typeface="Open Sans"/>
              </a:rPr>
              <a:t>Ingreso total</a:t>
            </a: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 del cliente a lo largo de su tiempo de vida en la empresa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11550" y="4968950"/>
            <a:ext cx="9144000" cy="17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