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7" r:id="rId41"/>
    <p:sldId id="298" r:id="rId42"/>
    <p:sldId id="299" r:id="rId43"/>
    <p:sldId id="300" r:id="rId44"/>
    <p:sldId id="301" r:id="rId45"/>
    <p:sldId id="302" r:id="rId46"/>
    <p:sldId id="303" r:id="rId47"/>
    <p:sldId id="304" r:id="rId48"/>
    <p:sldId id="30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50DC28-9C57-416E-85C2-34C0E9EE2315}"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2B5A7-317F-4F88-976F-7A098B67A118}" type="slidenum">
              <a:rPr lang="en-US" smtClean="0"/>
              <a:t>‹#›</a:t>
            </a:fld>
            <a:endParaRPr lang="en-US"/>
          </a:p>
        </p:txBody>
      </p:sp>
    </p:spTree>
    <p:extLst>
      <p:ext uri="{BB962C8B-B14F-4D97-AF65-F5344CB8AC3E}">
        <p14:creationId xmlns:p14="http://schemas.microsoft.com/office/powerpoint/2010/main" val="1468758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50DC28-9C57-416E-85C2-34C0E9EE2315}"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2B5A7-317F-4F88-976F-7A098B67A118}" type="slidenum">
              <a:rPr lang="en-US" smtClean="0"/>
              <a:t>‹#›</a:t>
            </a:fld>
            <a:endParaRPr lang="en-US"/>
          </a:p>
        </p:txBody>
      </p:sp>
    </p:spTree>
    <p:extLst>
      <p:ext uri="{BB962C8B-B14F-4D97-AF65-F5344CB8AC3E}">
        <p14:creationId xmlns:p14="http://schemas.microsoft.com/office/powerpoint/2010/main" val="1137627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50DC28-9C57-416E-85C2-34C0E9EE2315}"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2B5A7-317F-4F88-976F-7A098B67A118}" type="slidenum">
              <a:rPr lang="en-US" smtClean="0"/>
              <a:t>‹#›</a:t>
            </a:fld>
            <a:endParaRPr lang="en-US"/>
          </a:p>
        </p:txBody>
      </p:sp>
    </p:spTree>
    <p:extLst>
      <p:ext uri="{BB962C8B-B14F-4D97-AF65-F5344CB8AC3E}">
        <p14:creationId xmlns:p14="http://schemas.microsoft.com/office/powerpoint/2010/main" val="1415789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50DC28-9C57-416E-85C2-34C0E9EE2315}"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2B5A7-317F-4F88-976F-7A098B67A118}" type="slidenum">
              <a:rPr lang="en-US" smtClean="0"/>
              <a:t>‹#›</a:t>
            </a:fld>
            <a:endParaRPr lang="en-US"/>
          </a:p>
        </p:txBody>
      </p:sp>
    </p:spTree>
    <p:extLst>
      <p:ext uri="{BB962C8B-B14F-4D97-AF65-F5344CB8AC3E}">
        <p14:creationId xmlns:p14="http://schemas.microsoft.com/office/powerpoint/2010/main" val="2228668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50DC28-9C57-416E-85C2-34C0E9EE2315}"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2B5A7-317F-4F88-976F-7A098B67A118}" type="slidenum">
              <a:rPr lang="en-US" smtClean="0"/>
              <a:t>‹#›</a:t>
            </a:fld>
            <a:endParaRPr lang="en-US"/>
          </a:p>
        </p:txBody>
      </p:sp>
    </p:spTree>
    <p:extLst>
      <p:ext uri="{BB962C8B-B14F-4D97-AF65-F5344CB8AC3E}">
        <p14:creationId xmlns:p14="http://schemas.microsoft.com/office/powerpoint/2010/main" val="2170512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50DC28-9C57-416E-85C2-34C0E9EE2315}"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32B5A7-317F-4F88-976F-7A098B67A118}" type="slidenum">
              <a:rPr lang="en-US" smtClean="0"/>
              <a:t>‹#›</a:t>
            </a:fld>
            <a:endParaRPr lang="en-US"/>
          </a:p>
        </p:txBody>
      </p:sp>
    </p:spTree>
    <p:extLst>
      <p:ext uri="{BB962C8B-B14F-4D97-AF65-F5344CB8AC3E}">
        <p14:creationId xmlns:p14="http://schemas.microsoft.com/office/powerpoint/2010/main" val="2821797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50DC28-9C57-416E-85C2-34C0E9EE2315}" type="datetimeFigureOut">
              <a:rPr lang="en-US" smtClean="0"/>
              <a:t>6/2/2017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32B5A7-317F-4F88-976F-7A098B67A118}" type="slidenum">
              <a:rPr lang="en-US" smtClean="0"/>
              <a:t>‹#›</a:t>
            </a:fld>
            <a:endParaRPr lang="en-US"/>
          </a:p>
        </p:txBody>
      </p:sp>
    </p:spTree>
    <p:extLst>
      <p:ext uri="{BB962C8B-B14F-4D97-AF65-F5344CB8AC3E}">
        <p14:creationId xmlns:p14="http://schemas.microsoft.com/office/powerpoint/2010/main" val="4129215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50DC28-9C57-416E-85C2-34C0E9EE2315}" type="datetimeFigureOut">
              <a:rPr lang="en-US" smtClean="0"/>
              <a:t>6/2/2017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32B5A7-317F-4F88-976F-7A098B67A118}" type="slidenum">
              <a:rPr lang="en-US" smtClean="0"/>
              <a:t>‹#›</a:t>
            </a:fld>
            <a:endParaRPr lang="en-US"/>
          </a:p>
        </p:txBody>
      </p:sp>
    </p:spTree>
    <p:extLst>
      <p:ext uri="{BB962C8B-B14F-4D97-AF65-F5344CB8AC3E}">
        <p14:creationId xmlns:p14="http://schemas.microsoft.com/office/powerpoint/2010/main" val="3788455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0DC28-9C57-416E-85C2-34C0E9EE2315}" type="datetimeFigureOut">
              <a:rPr lang="en-US" smtClean="0"/>
              <a:t>6/2/2017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32B5A7-317F-4F88-976F-7A098B67A118}" type="slidenum">
              <a:rPr lang="en-US" smtClean="0"/>
              <a:t>‹#›</a:t>
            </a:fld>
            <a:endParaRPr lang="en-US"/>
          </a:p>
        </p:txBody>
      </p:sp>
    </p:spTree>
    <p:extLst>
      <p:ext uri="{BB962C8B-B14F-4D97-AF65-F5344CB8AC3E}">
        <p14:creationId xmlns:p14="http://schemas.microsoft.com/office/powerpoint/2010/main" val="342644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50DC28-9C57-416E-85C2-34C0E9EE2315}"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32B5A7-317F-4F88-976F-7A098B67A118}" type="slidenum">
              <a:rPr lang="en-US" smtClean="0"/>
              <a:t>‹#›</a:t>
            </a:fld>
            <a:endParaRPr lang="en-US"/>
          </a:p>
        </p:txBody>
      </p:sp>
    </p:spTree>
    <p:extLst>
      <p:ext uri="{BB962C8B-B14F-4D97-AF65-F5344CB8AC3E}">
        <p14:creationId xmlns:p14="http://schemas.microsoft.com/office/powerpoint/2010/main" val="523921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50DC28-9C57-416E-85C2-34C0E9EE2315}"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32B5A7-317F-4F88-976F-7A098B67A118}" type="slidenum">
              <a:rPr lang="en-US" smtClean="0"/>
              <a:t>‹#›</a:t>
            </a:fld>
            <a:endParaRPr lang="en-US"/>
          </a:p>
        </p:txBody>
      </p:sp>
    </p:spTree>
    <p:extLst>
      <p:ext uri="{BB962C8B-B14F-4D97-AF65-F5344CB8AC3E}">
        <p14:creationId xmlns:p14="http://schemas.microsoft.com/office/powerpoint/2010/main" val="3309423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50DC28-9C57-416E-85C2-34C0E9EE2315}" type="datetimeFigureOut">
              <a:rPr lang="en-US" smtClean="0"/>
              <a:t>6/2/2017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2B5A7-317F-4F88-976F-7A098B67A118}" type="slidenum">
              <a:rPr lang="en-US" smtClean="0"/>
              <a:t>‹#›</a:t>
            </a:fld>
            <a:endParaRPr lang="en-US"/>
          </a:p>
        </p:txBody>
      </p:sp>
    </p:spTree>
    <p:extLst>
      <p:ext uri="{BB962C8B-B14F-4D97-AF65-F5344CB8AC3E}">
        <p14:creationId xmlns:p14="http://schemas.microsoft.com/office/powerpoint/2010/main" val="3024352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Core </a:t>
            </a:r>
            <a:r>
              <a:rPr lang="en-US" dirty="0" err="1" smtClean="0"/>
              <a:t>Javascript</a:t>
            </a:r>
            <a:endParaRPr lang="en-US" dirty="0"/>
          </a:p>
        </p:txBody>
      </p:sp>
    </p:spTree>
    <p:extLst>
      <p:ext uri="{BB962C8B-B14F-4D97-AF65-F5344CB8AC3E}">
        <p14:creationId xmlns:p14="http://schemas.microsoft.com/office/powerpoint/2010/main" val="1841566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835"/>
          </a:xfrm>
        </p:spPr>
        <p:txBody>
          <a:bodyPr>
            <a:normAutofit fontScale="90000"/>
          </a:bodyPr>
          <a:lstStyle/>
          <a:p>
            <a:r>
              <a:rPr lang="en-US" dirty="0" smtClean="0"/>
              <a:t>misconceptions about this keyword</a:t>
            </a:r>
            <a:endParaRPr lang="en-US" dirty="0"/>
          </a:p>
        </p:txBody>
      </p:sp>
      <p:sp>
        <p:nvSpPr>
          <p:cNvPr id="3" name="Content Placeholder 2"/>
          <p:cNvSpPr>
            <a:spLocks noGrp="1"/>
          </p:cNvSpPr>
          <p:nvPr>
            <p:ph idx="1"/>
          </p:nvPr>
        </p:nvSpPr>
        <p:spPr>
          <a:xfrm>
            <a:off x="838200" y="960120"/>
            <a:ext cx="10515600" cy="5897880"/>
          </a:xfrm>
        </p:spPr>
        <p:txBody>
          <a:bodyPr>
            <a:normAutofit fontScale="77500" lnSpcReduction="20000"/>
          </a:bodyPr>
          <a:lstStyle/>
          <a:p>
            <a:pPr marL="514350" indent="-514350">
              <a:buAutoNum type="arabicParenR"/>
            </a:pPr>
            <a:r>
              <a:rPr lang="en-US" dirty="0" smtClean="0"/>
              <a:t>it refers to the function itself.</a:t>
            </a:r>
          </a:p>
          <a:p>
            <a:pPr marL="0" indent="0">
              <a:buNone/>
            </a:pPr>
            <a:r>
              <a:rPr lang="en-US" sz="1600" dirty="0" smtClean="0"/>
              <a:t>The first common temptation is to assume this refers to the function itself.</a:t>
            </a:r>
          </a:p>
          <a:p>
            <a:pPr marL="0" indent="0">
              <a:buNone/>
            </a:pPr>
            <a:endParaRPr lang="en-US" sz="1600" dirty="0" smtClean="0"/>
          </a:p>
          <a:p>
            <a:pPr marL="0" indent="0">
              <a:buNone/>
            </a:pPr>
            <a:r>
              <a:rPr lang="en-US" sz="1600" dirty="0" smtClean="0"/>
              <a:t>Consider the following code, where we attempt to track how many times a function (foo) was called:</a:t>
            </a:r>
            <a:endParaRPr lang="en-US" sz="1600" dirty="0"/>
          </a:p>
          <a:p>
            <a:pPr marL="0" indent="0">
              <a:buNone/>
            </a:pPr>
            <a:r>
              <a:rPr lang="en-US" sz="1600" dirty="0" smtClean="0"/>
              <a:t>function foo(</a:t>
            </a:r>
            <a:r>
              <a:rPr lang="en-US" sz="1600" dirty="0" err="1" smtClean="0"/>
              <a:t>num</a:t>
            </a:r>
            <a:r>
              <a:rPr lang="en-US" sz="1600" dirty="0" smtClean="0"/>
              <a:t>) {</a:t>
            </a:r>
          </a:p>
          <a:p>
            <a:pPr marL="0" indent="0">
              <a:buNone/>
            </a:pPr>
            <a:r>
              <a:rPr lang="en-US" sz="1600" dirty="0" smtClean="0"/>
              <a:t>  console.log( "foo: " + </a:t>
            </a:r>
            <a:r>
              <a:rPr lang="en-US" sz="1600" dirty="0" err="1" smtClean="0"/>
              <a:t>num</a:t>
            </a:r>
            <a:r>
              <a:rPr lang="en-US" sz="1600" dirty="0" smtClean="0"/>
              <a:t> );</a:t>
            </a:r>
          </a:p>
          <a:p>
            <a:pPr marL="0" indent="0">
              <a:buNone/>
            </a:pPr>
            <a:r>
              <a:rPr lang="en-US" sz="1600" dirty="0" smtClean="0"/>
              <a:t>  // keep track of how many times `foo` is called</a:t>
            </a:r>
          </a:p>
          <a:p>
            <a:pPr marL="0" indent="0">
              <a:buNone/>
            </a:pPr>
            <a:r>
              <a:rPr lang="en-US" sz="1600" dirty="0" smtClean="0"/>
              <a:t>  </a:t>
            </a:r>
            <a:r>
              <a:rPr lang="en-US" sz="1600" dirty="0" err="1" smtClean="0"/>
              <a:t>this.count</a:t>
            </a:r>
            <a:r>
              <a:rPr lang="en-US" sz="1600" dirty="0" smtClean="0"/>
              <a:t>++;</a:t>
            </a:r>
          </a:p>
          <a:p>
            <a:pPr marL="0" indent="0">
              <a:buNone/>
            </a:pPr>
            <a:r>
              <a:rPr lang="en-US" sz="1600" dirty="0" smtClean="0"/>
              <a:t>}</a:t>
            </a:r>
          </a:p>
          <a:p>
            <a:pPr marL="0" indent="0">
              <a:buNone/>
            </a:pPr>
            <a:r>
              <a:rPr lang="en-US" sz="1600" dirty="0" err="1" smtClean="0"/>
              <a:t>foo.count</a:t>
            </a:r>
            <a:r>
              <a:rPr lang="en-US" sz="1600" dirty="0" smtClean="0"/>
              <a:t> = 0;</a:t>
            </a:r>
          </a:p>
          <a:p>
            <a:pPr marL="0" indent="0">
              <a:buNone/>
            </a:pPr>
            <a:r>
              <a:rPr lang="en-US" sz="1600" dirty="0" err="1" smtClean="0"/>
              <a:t>var</a:t>
            </a:r>
            <a:r>
              <a:rPr lang="en-US" sz="1600" dirty="0" smtClean="0"/>
              <a:t> </a:t>
            </a:r>
            <a:r>
              <a:rPr lang="en-US" sz="1600" dirty="0" err="1" smtClean="0"/>
              <a:t>i</a:t>
            </a:r>
            <a:r>
              <a:rPr lang="en-US" sz="1600" dirty="0" smtClean="0"/>
              <a:t>;</a:t>
            </a:r>
          </a:p>
          <a:p>
            <a:pPr marL="0" indent="0">
              <a:buNone/>
            </a:pPr>
            <a:r>
              <a:rPr lang="en-US" sz="1600" dirty="0" smtClean="0"/>
              <a:t>for (</a:t>
            </a:r>
            <a:r>
              <a:rPr lang="en-US" sz="1600" dirty="0" err="1" smtClean="0"/>
              <a:t>i</a:t>
            </a:r>
            <a:r>
              <a:rPr lang="en-US" sz="1600" dirty="0" smtClean="0"/>
              <a:t>=0; </a:t>
            </a:r>
            <a:r>
              <a:rPr lang="en-US" sz="1600" dirty="0" err="1" smtClean="0"/>
              <a:t>i</a:t>
            </a:r>
            <a:r>
              <a:rPr lang="en-US" sz="1600" dirty="0" smtClean="0"/>
              <a:t>&lt;10; </a:t>
            </a:r>
            <a:r>
              <a:rPr lang="en-US" sz="1600" dirty="0" err="1" smtClean="0"/>
              <a:t>i</a:t>
            </a:r>
            <a:r>
              <a:rPr lang="en-US" sz="1600" dirty="0" smtClean="0"/>
              <a:t>++) {</a:t>
            </a:r>
          </a:p>
          <a:p>
            <a:pPr marL="0" indent="0">
              <a:buNone/>
            </a:pPr>
            <a:r>
              <a:rPr lang="en-US" sz="1600" dirty="0" smtClean="0"/>
              <a:t>  if (</a:t>
            </a:r>
            <a:r>
              <a:rPr lang="en-US" sz="1600" dirty="0" err="1" smtClean="0"/>
              <a:t>i</a:t>
            </a:r>
            <a:r>
              <a:rPr lang="en-US" sz="1600" dirty="0" smtClean="0"/>
              <a:t> &gt; 5) {</a:t>
            </a:r>
          </a:p>
          <a:p>
            <a:pPr marL="0" indent="0">
              <a:buNone/>
            </a:pPr>
            <a:r>
              <a:rPr lang="en-US" sz="1600" dirty="0" smtClean="0"/>
              <a:t>    foo( </a:t>
            </a:r>
            <a:r>
              <a:rPr lang="en-US" sz="1600" dirty="0" err="1" smtClean="0"/>
              <a:t>i</a:t>
            </a:r>
            <a:r>
              <a:rPr lang="en-US" sz="1600" dirty="0" smtClean="0"/>
              <a:t> );</a:t>
            </a:r>
          </a:p>
          <a:p>
            <a:pPr marL="0" indent="0">
              <a:buNone/>
            </a:pPr>
            <a:r>
              <a:rPr lang="en-US" sz="1600" dirty="0" smtClean="0"/>
              <a:t>  }</a:t>
            </a:r>
          </a:p>
          <a:p>
            <a:pPr marL="0" indent="0">
              <a:buNone/>
            </a:pPr>
            <a:r>
              <a:rPr lang="en-US" sz="1600" dirty="0" smtClean="0"/>
              <a:t>}</a:t>
            </a:r>
          </a:p>
          <a:p>
            <a:pPr marL="0" indent="0">
              <a:buNone/>
            </a:pPr>
            <a:r>
              <a:rPr lang="en-US" sz="1600" dirty="0" smtClean="0"/>
              <a:t>// foo: 6</a:t>
            </a:r>
          </a:p>
          <a:p>
            <a:pPr marL="0" indent="0">
              <a:buNone/>
            </a:pPr>
            <a:r>
              <a:rPr lang="en-US" sz="1600" dirty="0" smtClean="0"/>
              <a:t>// foo: 7</a:t>
            </a:r>
          </a:p>
          <a:p>
            <a:pPr marL="0" indent="0">
              <a:buNone/>
            </a:pPr>
            <a:r>
              <a:rPr lang="en-US" sz="1600" dirty="0" smtClean="0"/>
              <a:t>// foo: 8</a:t>
            </a:r>
          </a:p>
          <a:p>
            <a:pPr marL="0" indent="0">
              <a:buNone/>
            </a:pPr>
            <a:r>
              <a:rPr lang="en-US" sz="1600" dirty="0" smtClean="0"/>
              <a:t>// foo: 9</a:t>
            </a:r>
          </a:p>
          <a:p>
            <a:pPr marL="0" indent="0">
              <a:buNone/>
            </a:pPr>
            <a:r>
              <a:rPr lang="en-US" sz="1600" dirty="0" smtClean="0"/>
              <a:t>// how many times was `foo` called?</a:t>
            </a:r>
          </a:p>
          <a:p>
            <a:pPr marL="0" indent="0">
              <a:buNone/>
            </a:pPr>
            <a:r>
              <a:rPr lang="en-US" sz="1600" dirty="0" smtClean="0"/>
              <a:t>console.log( </a:t>
            </a:r>
            <a:r>
              <a:rPr lang="en-US" sz="1600" dirty="0" err="1" smtClean="0"/>
              <a:t>foo.count</a:t>
            </a:r>
            <a:r>
              <a:rPr lang="en-US" sz="1600" dirty="0" smtClean="0"/>
              <a:t> ); // 0 -- WTF?</a:t>
            </a:r>
          </a:p>
        </p:txBody>
      </p:sp>
    </p:spTree>
    <p:extLst>
      <p:ext uri="{BB962C8B-B14F-4D97-AF65-F5344CB8AC3E}">
        <p14:creationId xmlns:p14="http://schemas.microsoft.com/office/powerpoint/2010/main" val="706995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55000" lnSpcReduction="20000"/>
          </a:bodyPr>
          <a:lstStyle/>
          <a:p>
            <a:pPr marL="0" indent="0">
              <a:buNone/>
            </a:pPr>
            <a:r>
              <a:rPr lang="en-US" dirty="0" err="1" smtClean="0"/>
              <a:t>foo.count</a:t>
            </a:r>
            <a:r>
              <a:rPr lang="en-US" dirty="0" smtClean="0"/>
              <a:t> is still 0, even though the four console.log statements clearly indicate foo(..) was in fact called four times.</a:t>
            </a:r>
          </a:p>
          <a:p>
            <a:pPr marL="0" indent="0">
              <a:buNone/>
            </a:pPr>
            <a:r>
              <a:rPr lang="en-US" dirty="0" smtClean="0"/>
              <a:t>When the code executes </a:t>
            </a:r>
            <a:r>
              <a:rPr lang="en-US" dirty="0" err="1" smtClean="0"/>
              <a:t>foo.count</a:t>
            </a:r>
            <a:r>
              <a:rPr lang="en-US" dirty="0" smtClean="0"/>
              <a:t> = 0, indeed it's adding a property count to the function object foo. But for the </a:t>
            </a:r>
            <a:r>
              <a:rPr lang="en-US" dirty="0" err="1" smtClean="0"/>
              <a:t>this.count</a:t>
            </a:r>
            <a:r>
              <a:rPr lang="en-US" dirty="0" smtClean="0"/>
              <a:t> reference inside of the function, this is not in fact pointing at all to that function object, and so even though the property names are the same, the root objects are different, and confusion ensues.</a:t>
            </a:r>
          </a:p>
          <a:p>
            <a:pPr marL="0" indent="0">
              <a:buNone/>
            </a:pPr>
            <a:r>
              <a:rPr lang="en-US" dirty="0" smtClean="0"/>
              <a:t>------ avoid anonymous functions ---------</a:t>
            </a:r>
          </a:p>
          <a:p>
            <a:pPr marL="0" indent="0">
              <a:buNone/>
            </a:pPr>
            <a:endParaRPr lang="en-US" dirty="0" smtClean="0"/>
          </a:p>
          <a:p>
            <a:pPr marL="0" indent="0">
              <a:buNone/>
            </a:pPr>
            <a:r>
              <a:rPr lang="en-US" dirty="0" smtClean="0"/>
              <a:t>To reference a function object from inside itself, this by itself will typically be insufficient. You generally need a reference to the function object via a lexical identifier (variable) that points at it.</a:t>
            </a:r>
          </a:p>
          <a:p>
            <a:pPr marL="0" indent="0">
              <a:buNone/>
            </a:pPr>
            <a:endParaRPr lang="en-US" dirty="0" smtClean="0"/>
          </a:p>
          <a:p>
            <a:pPr marL="0" indent="0">
              <a:buNone/>
            </a:pPr>
            <a:r>
              <a:rPr lang="en-US" dirty="0" smtClean="0"/>
              <a:t>Consider these two functions:</a:t>
            </a:r>
          </a:p>
          <a:p>
            <a:pPr marL="0" indent="0">
              <a:buNone/>
            </a:pPr>
            <a:endParaRPr lang="en-US" dirty="0" smtClean="0"/>
          </a:p>
          <a:p>
            <a:pPr marL="0" indent="0">
              <a:buNone/>
            </a:pPr>
            <a:r>
              <a:rPr lang="en-US" dirty="0" smtClean="0"/>
              <a:t>function foo() {</a:t>
            </a:r>
          </a:p>
          <a:p>
            <a:pPr marL="0" indent="0">
              <a:buNone/>
            </a:pPr>
            <a:r>
              <a:rPr lang="en-US" dirty="0" smtClean="0"/>
              <a:t>  </a:t>
            </a:r>
            <a:r>
              <a:rPr lang="en-US" dirty="0" err="1" smtClean="0"/>
              <a:t>foo.count</a:t>
            </a:r>
            <a:r>
              <a:rPr lang="en-US" dirty="0" smtClean="0"/>
              <a:t> = 4; // `foo` refers to itself</a:t>
            </a:r>
          </a:p>
          <a:p>
            <a:pPr marL="0" indent="0">
              <a:buNone/>
            </a:pPr>
            <a:r>
              <a:rPr lang="en-US" dirty="0" smtClean="0"/>
              <a:t>}</a:t>
            </a:r>
          </a:p>
          <a:p>
            <a:pPr marL="0" indent="0">
              <a:buNone/>
            </a:pPr>
            <a:r>
              <a:rPr lang="en-US" dirty="0" err="1" smtClean="0"/>
              <a:t>setTimeout</a:t>
            </a:r>
            <a:r>
              <a:rPr lang="en-US" dirty="0" smtClean="0"/>
              <a:t>( function(){</a:t>
            </a:r>
          </a:p>
          <a:p>
            <a:pPr marL="0" indent="0">
              <a:buNone/>
            </a:pPr>
            <a:r>
              <a:rPr lang="en-US" dirty="0" smtClean="0"/>
              <a:t>  // anonymous function (no name), cannot</a:t>
            </a:r>
          </a:p>
          <a:p>
            <a:pPr marL="0" indent="0">
              <a:buNone/>
            </a:pPr>
            <a:r>
              <a:rPr lang="en-US" dirty="0" smtClean="0"/>
              <a:t>  // refer to itself</a:t>
            </a:r>
          </a:p>
          <a:p>
            <a:pPr marL="0" indent="0">
              <a:buNone/>
            </a:pPr>
            <a:r>
              <a:rPr lang="en-US" dirty="0" smtClean="0"/>
              <a:t>}, 10 );</a:t>
            </a:r>
          </a:p>
          <a:p>
            <a:pPr marL="0" indent="0">
              <a:buNone/>
            </a:pPr>
            <a:endParaRPr lang="en-US" dirty="0" smtClean="0"/>
          </a:p>
          <a:p>
            <a:pPr marL="0" indent="0">
              <a:buNone/>
            </a:pPr>
            <a:r>
              <a:rPr lang="en-US" dirty="0" smtClean="0"/>
              <a:t>In the first function, called a "named function", foo is a reference that can be used to refer to the function from inside itself.</a:t>
            </a:r>
          </a:p>
          <a:p>
            <a:pPr marL="0" indent="0">
              <a:buNone/>
            </a:pPr>
            <a:endParaRPr lang="en-US" dirty="0" smtClean="0"/>
          </a:p>
          <a:p>
            <a:pPr marL="0" indent="0">
              <a:buNone/>
            </a:pPr>
            <a:r>
              <a:rPr lang="en-US" dirty="0" smtClean="0"/>
              <a:t>But in the second example, the function callback passed to </a:t>
            </a:r>
            <a:r>
              <a:rPr lang="en-US" dirty="0" err="1" smtClean="0"/>
              <a:t>setTimeout</a:t>
            </a:r>
            <a:r>
              <a:rPr lang="en-US" dirty="0" smtClean="0"/>
              <a:t>(..) has no name identifier (so called an "anonymous function"), so there's no proper way to refer to the function object itself.</a:t>
            </a:r>
          </a:p>
        </p:txBody>
      </p:sp>
    </p:spTree>
    <p:extLst>
      <p:ext uri="{BB962C8B-B14F-4D97-AF65-F5344CB8AC3E}">
        <p14:creationId xmlns:p14="http://schemas.microsoft.com/office/powerpoint/2010/main" val="2226207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55000" lnSpcReduction="20000"/>
          </a:bodyPr>
          <a:lstStyle/>
          <a:p>
            <a:pPr marL="0" indent="0">
              <a:buNone/>
            </a:pPr>
            <a:r>
              <a:rPr lang="en-US" dirty="0" smtClean="0"/>
              <a:t>Note: The old-school but now deprecated and frowned-upon </a:t>
            </a:r>
            <a:r>
              <a:rPr lang="en-US" dirty="0" err="1" smtClean="0"/>
              <a:t>arguments.callee</a:t>
            </a:r>
            <a:r>
              <a:rPr lang="en-US" dirty="0" smtClean="0"/>
              <a:t> reference inside a function also points to the function object of the currently executing function. This reference is typically the only way to access an anonymous function's object from inside itself. The best approach, however, is to avoid the use of anonymous functions altogether, at least for those which require a self-reference, and instead use a named function (expression). </a:t>
            </a:r>
            <a:r>
              <a:rPr lang="en-US" dirty="0" err="1" smtClean="0"/>
              <a:t>arguments.callee</a:t>
            </a:r>
            <a:r>
              <a:rPr lang="en-US" dirty="0" smtClean="0"/>
              <a:t> is deprecated and should not be used.</a:t>
            </a:r>
          </a:p>
          <a:p>
            <a:pPr marL="0" indent="0">
              <a:buNone/>
            </a:pPr>
            <a:endParaRPr lang="en-US" dirty="0" smtClean="0"/>
          </a:p>
          <a:p>
            <a:pPr marL="0" indent="0">
              <a:buNone/>
            </a:pPr>
            <a:r>
              <a:rPr lang="en-US" dirty="0" smtClean="0"/>
              <a:t>function foo(</a:t>
            </a:r>
            <a:r>
              <a:rPr lang="en-US" dirty="0" err="1" smtClean="0"/>
              <a:t>num</a:t>
            </a:r>
            <a:r>
              <a:rPr lang="en-US" dirty="0" smtClean="0"/>
              <a:t>) {</a:t>
            </a:r>
          </a:p>
          <a:p>
            <a:pPr marL="0" indent="0">
              <a:buNone/>
            </a:pPr>
            <a:r>
              <a:rPr lang="en-US" dirty="0" smtClean="0"/>
              <a:t>  console.log( "foo: " + </a:t>
            </a:r>
            <a:r>
              <a:rPr lang="en-US" dirty="0" err="1" smtClean="0"/>
              <a:t>num</a:t>
            </a:r>
            <a:r>
              <a:rPr lang="en-US" dirty="0" smtClean="0"/>
              <a:t> );</a:t>
            </a:r>
          </a:p>
          <a:p>
            <a:pPr marL="0" indent="0">
              <a:buNone/>
            </a:pPr>
            <a:r>
              <a:rPr lang="en-US" dirty="0" smtClean="0"/>
              <a:t>  // keep track of how many times `foo` is called</a:t>
            </a:r>
          </a:p>
          <a:p>
            <a:pPr marL="0" indent="0">
              <a:buNone/>
            </a:pPr>
            <a:r>
              <a:rPr lang="en-US" dirty="0" smtClean="0"/>
              <a:t>  </a:t>
            </a:r>
            <a:r>
              <a:rPr lang="en-US" dirty="0" err="1" smtClean="0"/>
              <a:t>foo.count</a:t>
            </a:r>
            <a:r>
              <a:rPr lang="en-US" dirty="0" smtClean="0"/>
              <a:t>++;</a:t>
            </a:r>
          </a:p>
          <a:p>
            <a:pPr marL="0" indent="0">
              <a:buNone/>
            </a:pPr>
            <a:r>
              <a:rPr lang="en-US" dirty="0" smtClean="0"/>
              <a:t>}</a:t>
            </a:r>
          </a:p>
          <a:p>
            <a:pPr marL="0" indent="0">
              <a:buNone/>
            </a:pPr>
            <a:r>
              <a:rPr lang="en-US" dirty="0" err="1" smtClean="0"/>
              <a:t>foo.count</a:t>
            </a:r>
            <a:r>
              <a:rPr lang="en-US" dirty="0" smtClean="0"/>
              <a:t> = 0;</a:t>
            </a:r>
          </a:p>
          <a:p>
            <a:pPr marL="0" indent="0">
              <a:buNone/>
            </a:pPr>
            <a:r>
              <a:rPr lang="en-US" dirty="0" err="1" smtClean="0"/>
              <a:t>var</a:t>
            </a:r>
            <a:r>
              <a:rPr lang="en-US" dirty="0" smtClean="0"/>
              <a:t> </a:t>
            </a:r>
            <a:r>
              <a:rPr lang="en-US" dirty="0" err="1" smtClean="0"/>
              <a:t>i</a:t>
            </a:r>
            <a:r>
              <a:rPr lang="en-US" dirty="0" smtClean="0"/>
              <a:t>;</a:t>
            </a:r>
          </a:p>
          <a:p>
            <a:pPr marL="0" indent="0">
              <a:buNone/>
            </a:pPr>
            <a:r>
              <a:rPr lang="en-US" dirty="0" smtClean="0"/>
              <a:t>for (</a:t>
            </a:r>
            <a:r>
              <a:rPr lang="en-US" dirty="0" err="1" smtClean="0"/>
              <a:t>i</a:t>
            </a:r>
            <a:r>
              <a:rPr lang="en-US" dirty="0" smtClean="0"/>
              <a:t>=0; </a:t>
            </a:r>
            <a:r>
              <a:rPr lang="en-US" dirty="0" err="1" smtClean="0"/>
              <a:t>i</a:t>
            </a:r>
            <a:r>
              <a:rPr lang="en-US" dirty="0" smtClean="0"/>
              <a:t>&lt;10; </a:t>
            </a:r>
            <a:r>
              <a:rPr lang="en-US" dirty="0" err="1" smtClean="0"/>
              <a:t>i</a:t>
            </a:r>
            <a:r>
              <a:rPr lang="en-US" dirty="0" smtClean="0"/>
              <a:t>++) {</a:t>
            </a:r>
          </a:p>
          <a:p>
            <a:pPr marL="0" indent="0">
              <a:buNone/>
            </a:pPr>
            <a:r>
              <a:rPr lang="en-US" dirty="0" smtClean="0"/>
              <a:t>  if (</a:t>
            </a:r>
            <a:r>
              <a:rPr lang="en-US" dirty="0" err="1" smtClean="0"/>
              <a:t>i</a:t>
            </a:r>
            <a:r>
              <a:rPr lang="en-US" dirty="0" smtClean="0"/>
              <a:t> &gt; 5) {</a:t>
            </a:r>
          </a:p>
          <a:p>
            <a:pPr marL="0" indent="0">
              <a:buNone/>
            </a:pPr>
            <a:r>
              <a:rPr lang="en-US" dirty="0" smtClean="0"/>
              <a:t>    foo( </a:t>
            </a:r>
            <a:r>
              <a:rPr lang="en-US" dirty="0" err="1" smtClean="0"/>
              <a:t>i</a:t>
            </a:r>
            <a:r>
              <a:rPr lang="en-US" dirty="0" smtClean="0"/>
              <a:t> );</a:t>
            </a:r>
          </a:p>
          <a:p>
            <a:pPr marL="0" indent="0">
              <a:buNone/>
            </a:pPr>
            <a:r>
              <a:rPr lang="en-US" dirty="0" smtClean="0"/>
              <a:t>  }</a:t>
            </a:r>
          </a:p>
          <a:p>
            <a:pPr marL="0" indent="0">
              <a:buNone/>
            </a:pPr>
            <a:r>
              <a:rPr lang="en-US" dirty="0" smtClean="0"/>
              <a:t>}</a:t>
            </a:r>
          </a:p>
          <a:p>
            <a:pPr marL="0" indent="0">
              <a:buNone/>
            </a:pPr>
            <a:r>
              <a:rPr lang="en-US" dirty="0" smtClean="0"/>
              <a:t>// foo: 6</a:t>
            </a:r>
          </a:p>
          <a:p>
            <a:pPr marL="0" indent="0">
              <a:buNone/>
            </a:pPr>
            <a:r>
              <a:rPr lang="en-US" dirty="0" smtClean="0"/>
              <a:t>// foo: 7</a:t>
            </a:r>
          </a:p>
          <a:p>
            <a:pPr marL="0" indent="0">
              <a:buNone/>
            </a:pPr>
            <a:r>
              <a:rPr lang="en-US" dirty="0" smtClean="0"/>
              <a:t>// foo: 8</a:t>
            </a:r>
          </a:p>
          <a:p>
            <a:pPr marL="0" indent="0">
              <a:buNone/>
            </a:pPr>
            <a:r>
              <a:rPr lang="en-US" dirty="0" smtClean="0"/>
              <a:t>// foo: 9</a:t>
            </a:r>
          </a:p>
          <a:p>
            <a:pPr marL="0" indent="0">
              <a:buNone/>
            </a:pPr>
            <a:endParaRPr lang="en-US" dirty="0" smtClean="0"/>
          </a:p>
          <a:p>
            <a:pPr marL="0" indent="0">
              <a:buNone/>
            </a:pPr>
            <a:r>
              <a:rPr lang="en-US" dirty="0" smtClean="0"/>
              <a:t>// how many times was `foo` called?</a:t>
            </a:r>
          </a:p>
          <a:p>
            <a:pPr marL="0" indent="0">
              <a:buNone/>
            </a:pPr>
            <a:r>
              <a:rPr lang="en-US" dirty="0" smtClean="0"/>
              <a:t>console.log( </a:t>
            </a:r>
            <a:r>
              <a:rPr lang="en-US" dirty="0" err="1" smtClean="0"/>
              <a:t>foo.count</a:t>
            </a:r>
            <a:r>
              <a:rPr lang="en-US" dirty="0" smtClean="0"/>
              <a:t> ); // 4</a:t>
            </a:r>
          </a:p>
          <a:p>
            <a:pPr marL="0" indent="0">
              <a:buNone/>
            </a:pPr>
            <a:r>
              <a:rPr lang="en-US" dirty="0" smtClean="0"/>
              <a:t>However, that approach similarly side-steps actual understanding of this and relies entirely on the lexical scoping of variable foo</a:t>
            </a:r>
            <a:endParaRPr lang="en-US" dirty="0"/>
          </a:p>
        </p:txBody>
      </p:sp>
    </p:spTree>
    <p:extLst>
      <p:ext uri="{BB962C8B-B14F-4D97-AF65-F5344CB8AC3E}">
        <p14:creationId xmlns:p14="http://schemas.microsoft.com/office/powerpoint/2010/main" val="1431869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lstStyle/>
          <a:p>
            <a:pPr marL="0" indent="0">
              <a:buNone/>
            </a:pPr>
            <a:r>
              <a:rPr lang="en-US" dirty="0" smtClean="0"/>
              <a:t>2) its refers to the scope</a:t>
            </a:r>
          </a:p>
          <a:p>
            <a:pPr marL="0" indent="0">
              <a:buNone/>
            </a:pPr>
            <a:endParaRPr lang="en-US" dirty="0"/>
          </a:p>
          <a:p>
            <a:pPr marL="0" indent="0">
              <a:buNone/>
            </a:pPr>
            <a:r>
              <a:rPr lang="en-US" dirty="0" smtClean="0"/>
              <a:t>quiz - will the function bar get called ???</a:t>
            </a:r>
          </a:p>
          <a:p>
            <a:pPr marL="0" indent="0">
              <a:buNone/>
            </a:pPr>
            <a:r>
              <a:rPr lang="en-US" dirty="0" smtClean="0"/>
              <a:t>function foo() {</a:t>
            </a:r>
          </a:p>
          <a:p>
            <a:pPr marL="0" indent="0">
              <a:buNone/>
            </a:pPr>
            <a:r>
              <a:rPr lang="en-US" dirty="0" smtClean="0"/>
              <a:t>  </a:t>
            </a:r>
            <a:r>
              <a:rPr lang="en-US" dirty="0" err="1" smtClean="0"/>
              <a:t>var</a:t>
            </a:r>
            <a:r>
              <a:rPr lang="en-US" dirty="0" smtClean="0"/>
              <a:t> a = 2;</a:t>
            </a:r>
          </a:p>
          <a:p>
            <a:pPr marL="0" indent="0">
              <a:buNone/>
            </a:pPr>
            <a:r>
              <a:rPr lang="en-US" dirty="0" smtClean="0"/>
              <a:t>  </a:t>
            </a:r>
            <a:r>
              <a:rPr lang="en-US" dirty="0" err="1" smtClean="0"/>
              <a:t>this.bar</a:t>
            </a:r>
            <a:r>
              <a:rPr lang="en-US" dirty="0" smtClean="0"/>
              <a:t>();</a:t>
            </a:r>
          </a:p>
          <a:p>
            <a:pPr marL="0" indent="0">
              <a:buNone/>
            </a:pPr>
            <a:r>
              <a:rPr lang="en-US" dirty="0" smtClean="0"/>
              <a:t>}</a:t>
            </a:r>
          </a:p>
          <a:p>
            <a:pPr marL="0" indent="0">
              <a:buNone/>
            </a:pPr>
            <a:r>
              <a:rPr lang="en-US" dirty="0" smtClean="0"/>
              <a:t>function bar() {</a:t>
            </a:r>
          </a:p>
          <a:p>
            <a:pPr marL="0" indent="0">
              <a:buNone/>
            </a:pPr>
            <a:r>
              <a:rPr lang="en-US" dirty="0" smtClean="0"/>
              <a:t>  console.log( </a:t>
            </a:r>
            <a:r>
              <a:rPr lang="en-US" dirty="0" err="1" smtClean="0"/>
              <a:t>this.a</a:t>
            </a:r>
            <a:r>
              <a:rPr lang="en-US" dirty="0" smtClean="0"/>
              <a:t> );</a:t>
            </a:r>
          </a:p>
          <a:p>
            <a:pPr marL="0" indent="0">
              <a:buNone/>
            </a:pPr>
            <a:r>
              <a:rPr lang="en-US" dirty="0" smtClean="0"/>
              <a:t>}</a:t>
            </a:r>
          </a:p>
          <a:p>
            <a:pPr marL="0" indent="0">
              <a:buNone/>
            </a:pPr>
            <a:r>
              <a:rPr lang="en-US" dirty="0" smtClean="0"/>
              <a:t>foo(); //undefined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69812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4985"/>
          </a:xfrm>
        </p:spPr>
        <p:txBody>
          <a:bodyPr>
            <a:normAutofit fontScale="90000"/>
          </a:bodyPr>
          <a:lstStyle/>
          <a:p>
            <a:r>
              <a:rPr lang="en-US" dirty="0" smtClean="0"/>
              <a:t>what is this keyword and how it works</a:t>
            </a:r>
            <a:endParaRPr lang="en-US" dirty="0"/>
          </a:p>
        </p:txBody>
      </p:sp>
      <p:sp>
        <p:nvSpPr>
          <p:cNvPr id="3" name="Content Placeholder 2"/>
          <p:cNvSpPr>
            <a:spLocks noGrp="1"/>
          </p:cNvSpPr>
          <p:nvPr>
            <p:ph idx="1"/>
          </p:nvPr>
        </p:nvSpPr>
        <p:spPr>
          <a:xfrm>
            <a:off x="838200" y="1440180"/>
            <a:ext cx="10515600" cy="5417820"/>
          </a:xfrm>
        </p:spPr>
        <p:txBody>
          <a:bodyPr/>
          <a:lstStyle/>
          <a:p>
            <a:r>
              <a:rPr lang="en-US" dirty="0" smtClean="0"/>
              <a:t>this is not an author-time binding but a runtime binding. It is contextual based on the conditions of the function's invocation. this binding has nothing to do with where a function is declared, but has instead everything to do with the manner in which the function is called.</a:t>
            </a:r>
            <a:endParaRPr lang="en-US" dirty="0"/>
          </a:p>
          <a:p>
            <a:r>
              <a:rPr lang="en-US" dirty="0" smtClean="0"/>
              <a:t>When a function is invoked, an activation record, otherwise known as an execution context, is created. This record contains information about where the function was called from (the call-stack), how the function was invoked, what parameters were passed, etc. One of the properties of this record is the this reference which will be used for the duration of that function's execution.</a:t>
            </a:r>
          </a:p>
          <a:p>
            <a:r>
              <a:rPr lang="en-US" dirty="0" smtClean="0"/>
              <a:t>As this binding depends on the call-site of the function we need to understand the call-site.</a:t>
            </a:r>
            <a:endParaRPr lang="en-US" dirty="0"/>
          </a:p>
        </p:txBody>
      </p:sp>
    </p:spTree>
    <p:extLst>
      <p:ext uri="{BB962C8B-B14F-4D97-AF65-F5344CB8AC3E}">
        <p14:creationId xmlns:p14="http://schemas.microsoft.com/office/powerpoint/2010/main" val="3938565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51560"/>
            <a:ext cx="10515600" cy="5806440"/>
          </a:xfrm>
        </p:spPr>
        <p:txBody>
          <a:bodyPr>
            <a:normAutofit fontScale="40000" lnSpcReduction="20000"/>
          </a:bodyPr>
          <a:lstStyle/>
          <a:p>
            <a:r>
              <a:rPr lang="en-US" dirty="0" smtClean="0"/>
              <a:t>To understand this binding, we have to understand the call-site: the location in code where a function is called (not where it's declared). We must inspect the call-site to answer the question: what's this this a reference to?</a:t>
            </a:r>
          </a:p>
          <a:p>
            <a:endParaRPr lang="en-US" dirty="0"/>
          </a:p>
          <a:p>
            <a:pPr marL="0" indent="0">
              <a:buNone/>
            </a:pPr>
            <a:r>
              <a:rPr lang="en-US" dirty="0" smtClean="0"/>
              <a:t>Let's demonstrate call-stack and call-site:</a:t>
            </a:r>
            <a:endParaRPr lang="en-US" dirty="0"/>
          </a:p>
          <a:p>
            <a:pPr marL="0" indent="0">
              <a:buNone/>
            </a:pPr>
            <a:r>
              <a:rPr lang="en-US" dirty="0" smtClean="0"/>
              <a:t>function </a:t>
            </a:r>
            <a:r>
              <a:rPr lang="en-US" dirty="0" err="1" smtClean="0"/>
              <a:t>baz</a:t>
            </a:r>
            <a:r>
              <a:rPr lang="en-US" dirty="0" smtClean="0"/>
              <a:t>() {</a:t>
            </a:r>
          </a:p>
          <a:p>
            <a:pPr marL="0" indent="0">
              <a:buNone/>
            </a:pPr>
            <a:r>
              <a:rPr lang="en-US" dirty="0" smtClean="0"/>
              <a:t>    // call-stack is: `</a:t>
            </a:r>
            <a:r>
              <a:rPr lang="en-US" dirty="0" err="1" smtClean="0"/>
              <a:t>baz</a:t>
            </a:r>
            <a:r>
              <a:rPr lang="en-US" dirty="0" smtClean="0"/>
              <a:t>`</a:t>
            </a:r>
          </a:p>
          <a:p>
            <a:pPr marL="0" indent="0">
              <a:buNone/>
            </a:pPr>
            <a:r>
              <a:rPr lang="en-US" dirty="0" smtClean="0"/>
              <a:t>    // so, our call-site is in the global scope</a:t>
            </a:r>
          </a:p>
          <a:p>
            <a:pPr marL="0" indent="0">
              <a:buNone/>
            </a:pPr>
            <a:r>
              <a:rPr lang="en-US" dirty="0" smtClean="0"/>
              <a:t>    console.log( "</a:t>
            </a:r>
            <a:r>
              <a:rPr lang="en-US" dirty="0" err="1" smtClean="0"/>
              <a:t>baz</a:t>
            </a:r>
            <a:r>
              <a:rPr lang="en-US" dirty="0" smtClean="0"/>
              <a:t>" );</a:t>
            </a:r>
          </a:p>
          <a:p>
            <a:pPr marL="0" indent="0">
              <a:buNone/>
            </a:pPr>
            <a:r>
              <a:rPr lang="en-US" dirty="0" smtClean="0"/>
              <a:t>    bar(); // &lt;-- call-site for `bar`</a:t>
            </a:r>
          </a:p>
          <a:p>
            <a:pPr marL="0" indent="0">
              <a:buNone/>
            </a:pPr>
            <a:r>
              <a:rPr lang="en-US" dirty="0" smtClean="0"/>
              <a:t>}</a:t>
            </a:r>
          </a:p>
          <a:p>
            <a:pPr marL="0" indent="0">
              <a:buNone/>
            </a:pPr>
            <a:r>
              <a:rPr lang="en-US" dirty="0" smtClean="0"/>
              <a:t>function bar() {</a:t>
            </a:r>
          </a:p>
          <a:p>
            <a:pPr marL="0" indent="0">
              <a:buNone/>
            </a:pPr>
            <a:r>
              <a:rPr lang="en-US" dirty="0" smtClean="0"/>
              <a:t>    // call-stack is: `</a:t>
            </a:r>
            <a:r>
              <a:rPr lang="en-US" dirty="0" err="1" smtClean="0"/>
              <a:t>baz</a:t>
            </a:r>
            <a:r>
              <a:rPr lang="en-US" dirty="0" smtClean="0"/>
              <a:t>` -&gt; `bar`</a:t>
            </a:r>
          </a:p>
          <a:p>
            <a:pPr marL="0" indent="0">
              <a:buNone/>
            </a:pPr>
            <a:r>
              <a:rPr lang="en-US" dirty="0" smtClean="0"/>
              <a:t>    // so, our call-site is in `</a:t>
            </a:r>
            <a:r>
              <a:rPr lang="en-US" dirty="0" err="1" smtClean="0"/>
              <a:t>baz</a:t>
            </a:r>
            <a:r>
              <a:rPr lang="en-US" dirty="0" smtClean="0"/>
              <a:t>`</a:t>
            </a:r>
          </a:p>
          <a:p>
            <a:pPr marL="0" indent="0">
              <a:buNone/>
            </a:pPr>
            <a:r>
              <a:rPr lang="en-US" dirty="0" smtClean="0"/>
              <a:t>    console.log( "bar" );</a:t>
            </a:r>
          </a:p>
          <a:p>
            <a:pPr marL="0" indent="0">
              <a:buNone/>
            </a:pPr>
            <a:r>
              <a:rPr lang="en-US" dirty="0" smtClean="0"/>
              <a:t>    foo(); // &lt;-- call-site for `foo`</a:t>
            </a:r>
          </a:p>
          <a:p>
            <a:pPr marL="0" indent="0">
              <a:buNone/>
            </a:pPr>
            <a:r>
              <a:rPr lang="en-US" dirty="0" smtClean="0"/>
              <a:t>}</a:t>
            </a:r>
          </a:p>
          <a:p>
            <a:pPr marL="0" indent="0">
              <a:buNone/>
            </a:pPr>
            <a:r>
              <a:rPr lang="en-US" dirty="0" smtClean="0"/>
              <a:t>function foo() {</a:t>
            </a:r>
          </a:p>
          <a:p>
            <a:pPr marL="0" indent="0">
              <a:buNone/>
            </a:pPr>
            <a:r>
              <a:rPr lang="en-US" dirty="0" smtClean="0"/>
              <a:t>    // call-stack is: `</a:t>
            </a:r>
            <a:r>
              <a:rPr lang="en-US" dirty="0" err="1" smtClean="0"/>
              <a:t>baz</a:t>
            </a:r>
            <a:r>
              <a:rPr lang="en-US" dirty="0" smtClean="0"/>
              <a:t>` -&gt; `bar` -&gt; `foo`</a:t>
            </a:r>
          </a:p>
          <a:p>
            <a:pPr marL="0" indent="0">
              <a:buNone/>
            </a:pPr>
            <a:r>
              <a:rPr lang="en-US" dirty="0" smtClean="0"/>
              <a:t>    // so, our call-site is in `bar`</a:t>
            </a:r>
          </a:p>
          <a:p>
            <a:pPr marL="0" indent="0">
              <a:buNone/>
            </a:pPr>
            <a:r>
              <a:rPr lang="en-US" dirty="0" smtClean="0"/>
              <a:t>    console.log( "foo" );</a:t>
            </a:r>
          </a:p>
          <a:p>
            <a:pPr marL="0" indent="0">
              <a:buNone/>
            </a:pPr>
            <a:r>
              <a:rPr lang="en-US" dirty="0" smtClean="0"/>
              <a:t>}</a:t>
            </a:r>
          </a:p>
          <a:p>
            <a:pPr marL="0" indent="0">
              <a:buNone/>
            </a:pPr>
            <a:r>
              <a:rPr lang="en-US" dirty="0" err="1" smtClean="0"/>
              <a:t>baz</a:t>
            </a:r>
            <a:r>
              <a:rPr lang="en-US" dirty="0" smtClean="0"/>
              <a:t>(); // &lt;-- call-site for `</a:t>
            </a:r>
            <a:r>
              <a:rPr lang="en-US" dirty="0" err="1" smtClean="0"/>
              <a:t>baz</a:t>
            </a:r>
            <a:r>
              <a:rPr lang="en-US" dirty="0" smtClean="0"/>
              <a:t>`</a:t>
            </a:r>
          </a:p>
          <a:p>
            <a:pPr marL="0" indent="0">
              <a:buNone/>
            </a:pPr>
            <a:endParaRPr lang="en-US" dirty="0"/>
          </a:p>
          <a:p>
            <a:r>
              <a:rPr lang="en-US" dirty="0" smtClean="0"/>
              <a:t>Take care when analyzing code to find the actual call-site (from the call-stack), because it's the only thing that matters for this binding.</a:t>
            </a:r>
          </a:p>
        </p:txBody>
      </p:sp>
      <p:sp>
        <p:nvSpPr>
          <p:cNvPr id="4" name="Title 3"/>
          <p:cNvSpPr>
            <a:spLocks noGrp="1"/>
          </p:cNvSpPr>
          <p:nvPr>
            <p:ph type="title"/>
          </p:nvPr>
        </p:nvSpPr>
        <p:spPr>
          <a:xfrm>
            <a:off x="838200" y="365125"/>
            <a:ext cx="10515600" cy="537845"/>
          </a:xfrm>
        </p:spPr>
        <p:txBody>
          <a:bodyPr>
            <a:normAutofit fontScale="90000"/>
          </a:bodyPr>
          <a:lstStyle/>
          <a:p>
            <a:r>
              <a:rPr lang="en-US" dirty="0" smtClean="0"/>
              <a:t>Call-site</a:t>
            </a:r>
            <a:endParaRPr lang="en-US" dirty="0"/>
          </a:p>
        </p:txBody>
      </p:sp>
    </p:spTree>
    <p:extLst>
      <p:ext uri="{BB962C8B-B14F-4D97-AF65-F5344CB8AC3E}">
        <p14:creationId xmlns:p14="http://schemas.microsoft.com/office/powerpoint/2010/main" val="3725106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smtClean="0"/>
              <a:t>Rules for this binding</a:t>
            </a:r>
            <a:endParaRPr lang="en-US" dirty="0"/>
          </a:p>
        </p:txBody>
      </p:sp>
      <p:sp>
        <p:nvSpPr>
          <p:cNvPr id="3" name="Content Placeholder 2"/>
          <p:cNvSpPr>
            <a:spLocks noGrp="1"/>
          </p:cNvSpPr>
          <p:nvPr>
            <p:ph idx="1"/>
          </p:nvPr>
        </p:nvSpPr>
        <p:spPr>
          <a:xfrm>
            <a:off x="1472045" y="1569027"/>
            <a:ext cx="10515600" cy="5943600"/>
          </a:xfrm>
        </p:spPr>
        <p:txBody>
          <a:bodyPr>
            <a:normAutofit fontScale="55000" lnSpcReduction="20000"/>
          </a:bodyPr>
          <a:lstStyle/>
          <a:p>
            <a:r>
              <a:rPr lang="en-US" dirty="0" smtClean="0"/>
              <a:t>We turn our attention now to how the call-site determines where this will point during the execution of a function.</a:t>
            </a:r>
          </a:p>
          <a:p>
            <a:r>
              <a:rPr lang="en-US" dirty="0" smtClean="0"/>
              <a:t>You must inspect the call-site and determine which of 4 rules applies.</a:t>
            </a:r>
          </a:p>
          <a:p>
            <a:r>
              <a:rPr lang="en-US" dirty="0" smtClean="0"/>
              <a:t>4 this binding rules :-</a:t>
            </a:r>
          </a:p>
          <a:p>
            <a:pPr marL="971550" lvl="1" indent="-514350">
              <a:buAutoNum type="arabicParenR"/>
            </a:pPr>
            <a:r>
              <a:rPr lang="en-US" dirty="0" smtClean="0"/>
              <a:t>Default binding</a:t>
            </a:r>
          </a:p>
          <a:p>
            <a:pPr marL="971550" lvl="1" indent="-514350">
              <a:buAutoNum type="arabicParenR"/>
            </a:pPr>
            <a:r>
              <a:rPr lang="en-US" dirty="0" smtClean="0"/>
              <a:t>Implicit binding</a:t>
            </a:r>
          </a:p>
          <a:p>
            <a:pPr marL="971550" lvl="1" indent="-514350">
              <a:buAutoNum type="arabicParenR"/>
            </a:pPr>
            <a:r>
              <a:rPr lang="en-US" dirty="0" smtClean="0"/>
              <a:t>Explicit binding</a:t>
            </a:r>
          </a:p>
          <a:p>
            <a:pPr marL="971550" lvl="1" indent="-514350">
              <a:buAutoNum type="arabicParenR"/>
            </a:pPr>
            <a:r>
              <a:rPr lang="en-US" dirty="0" smtClean="0"/>
              <a:t>New keyword binding</a:t>
            </a:r>
          </a:p>
          <a:p>
            <a:pPr marL="457200" lvl="1" indent="0">
              <a:buNone/>
            </a:pPr>
            <a:endParaRPr lang="en-US" dirty="0"/>
          </a:p>
          <a:p>
            <a:pPr marL="0" indent="0">
              <a:buNone/>
            </a:pPr>
            <a:r>
              <a:rPr lang="en-US" sz="3400" dirty="0" smtClean="0"/>
              <a:t>Default Binding</a:t>
            </a:r>
            <a:endParaRPr lang="en-US" sz="3400" dirty="0"/>
          </a:p>
          <a:p>
            <a:r>
              <a:rPr lang="en-US" dirty="0" smtClean="0"/>
              <a:t>The first rule we will examine comes from the most common case of function calls: standalone function invocation. Think of this this rule as the default catch-all rule when none of the other rules apply.</a:t>
            </a:r>
          </a:p>
          <a:p>
            <a:pPr marL="0" indent="0">
              <a:buNone/>
            </a:pPr>
            <a:endParaRPr lang="en-US" dirty="0" smtClean="0"/>
          </a:p>
          <a:p>
            <a:pPr marL="0" indent="0">
              <a:buNone/>
            </a:pPr>
            <a:r>
              <a:rPr lang="en-US" dirty="0" smtClean="0"/>
              <a:t>Consider this code:</a:t>
            </a:r>
          </a:p>
          <a:p>
            <a:pPr marL="0" indent="0">
              <a:buNone/>
            </a:pPr>
            <a:r>
              <a:rPr lang="en-US" dirty="0" smtClean="0"/>
              <a:t>function foo() {</a:t>
            </a:r>
          </a:p>
          <a:p>
            <a:pPr marL="0" indent="0">
              <a:buNone/>
            </a:pPr>
            <a:r>
              <a:rPr lang="en-US" dirty="0" smtClean="0"/>
              <a:t>  console.log( </a:t>
            </a:r>
            <a:r>
              <a:rPr lang="en-US" dirty="0" err="1" smtClean="0"/>
              <a:t>this.a</a:t>
            </a:r>
            <a:r>
              <a:rPr lang="en-US" dirty="0" smtClean="0"/>
              <a:t> );</a:t>
            </a:r>
          </a:p>
          <a:p>
            <a:pPr marL="0" indent="0">
              <a:buNone/>
            </a:pPr>
            <a:r>
              <a:rPr lang="en-US" dirty="0" smtClean="0"/>
              <a:t>}</a:t>
            </a:r>
          </a:p>
          <a:p>
            <a:pPr marL="0" indent="0">
              <a:buNone/>
            </a:pPr>
            <a:r>
              <a:rPr lang="en-US" dirty="0" err="1" smtClean="0"/>
              <a:t>var</a:t>
            </a:r>
            <a:r>
              <a:rPr lang="en-US" dirty="0" smtClean="0"/>
              <a:t> a = 2;</a:t>
            </a:r>
          </a:p>
          <a:p>
            <a:pPr marL="0" indent="0">
              <a:buNone/>
            </a:pPr>
            <a:r>
              <a:rPr lang="en-US" dirty="0" smtClean="0"/>
              <a:t>foo(); // 2</a:t>
            </a:r>
          </a:p>
          <a:p>
            <a:pPr marL="0" indent="0">
              <a:buNone/>
            </a:pPr>
            <a:endParaRPr lang="en-US" dirty="0" smtClean="0"/>
          </a:p>
          <a:p>
            <a:pPr marL="0" indent="0">
              <a:buNone/>
            </a:pPr>
            <a:r>
              <a:rPr lang="en-US" dirty="0" smtClean="0"/>
              <a:t>To be continued…</a:t>
            </a:r>
            <a:endParaRPr lang="en-US" dirty="0"/>
          </a:p>
        </p:txBody>
      </p:sp>
    </p:spTree>
    <p:extLst>
      <p:ext uri="{BB962C8B-B14F-4D97-AF65-F5344CB8AC3E}">
        <p14:creationId xmlns:p14="http://schemas.microsoft.com/office/powerpoint/2010/main" val="3231749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47500" lnSpcReduction="20000"/>
          </a:bodyPr>
          <a:lstStyle/>
          <a:p>
            <a:r>
              <a:rPr lang="en-US" dirty="0" smtClean="0"/>
              <a:t>we see that when foo() is called, </a:t>
            </a:r>
            <a:r>
              <a:rPr lang="en-US" dirty="0" err="1" smtClean="0"/>
              <a:t>this.a</a:t>
            </a:r>
            <a:r>
              <a:rPr lang="en-US" dirty="0" smtClean="0"/>
              <a:t> resolves to our global variable a. Why? Because in this case, the default binding for this applies to the function call, and so points this at the global object.</a:t>
            </a:r>
          </a:p>
          <a:p>
            <a:r>
              <a:rPr lang="en-US" dirty="0" smtClean="0"/>
              <a:t>How do we know that the default binding rule applies here? We examine the call-site to see how foo() is called. In our snippet, foo() is called with a plain, un-decorated function reference. None of the other rules we will demonstrate will apply here, so the default binding applies instead.</a:t>
            </a:r>
          </a:p>
          <a:p>
            <a:r>
              <a:rPr lang="en-US" dirty="0" smtClean="0"/>
              <a:t>If strict mode is in effect, the global object is not eligible for the default binding, so the this is instead set to undefined.</a:t>
            </a:r>
          </a:p>
          <a:p>
            <a:pPr marL="0" indent="0">
              <a:buNone/>
            </a:pPr>
            <a:endParaRPr lang="en-US" dirty="0" smtClean="0"/>
          </a:p>
          <a:p>
            <a:pPr marL="0" indent="0">
              <a:buNone/>
            </a:pPr>
            <a:r>
              <a:rPr lang="en-US" dirty="0" smtClean="0"/>
              <a:t>function foo() {</a:t>
            </a:r>
          </a:p>
          <a:p>
            <a:pPr marL="0" indent="0">
              <a:buNone/>
            </a:pPr>
            <a:r>
              <a:rPr lang="en-US" dirty="0" smtClean="0"/>
              <a:t>  "use strict";</a:t>
            </a:r>
          </a:p>
          <a:p>
            <a:pPr marL="0" indent="0">
              <a:buNone/>
            </a:pPr>
            <a:r>
              <a:rPr lang="en-US" dirty="0" smtClean="0"/>
              <a:t>  console.log( </a:t>
            </a:r>
            <a:r>
              <a:rPr lang="en-US" dirty="0" err="1" smtClean="0"/>
              <a:t>this.a</a:t>
            </a:r>
            <a:r>
              <a:rPr lang="en-US" dirty="0" smtClean="0"/>
              <a:t> );</a:t>
            </a:r>
          </a:p>
          <a:p>
            <a:pPr marL="0" indent="0">
              <a:buNone/>
            </a:pPr>
            <a:r>
              <a:rPr lang="en-US" dirty="0" smtClean="0"/>
              <a:t>}</a:t>
            </a:r>
          </a:p>
          <a:p>
            <a:pPr marL="0" indent="0">
              <a:buNone/>
            </a:pPr>
            <a:r>
              <a:rPr lang="en-US" dirty="0" err="1" smtClean="0"/>
              <a:t>var</a:t>
            </a:r>
            <a:r>
              <a:rPr lang="en-US" dirty="0" smtClean="0"/>
              <a:t> a = 2;</a:t>
            </a:r>
          </a:p>
          <a:p>
            <a:pPr marL="0" indent="0">
              <a:buNone/>
            </a:pPr>
            <a:r>
              <a:rPr lang="en-US" dirty="0" smtClean="0"/>
              <a:t>foo(); // </a:t>
            </a:r>
            <a:r>
              <a:rPr lang="en-US" dirty="0" err="1" smtClean="0"/>
              <a:t>TypeError</a:t>
            </a:r>
            <a:r>
              <a:rPr lang="en-US" dirty="0" smtClean="0"/>
              <a:t>: `this` is `undefined`</a:t>
            </a:r>
          </a:p>
          <a:p>
            <a:pPr marL="0" indent="0">
              <a:buNone/>
            </a:pPr>
            <a:endParaRPr lang="en-US" dirty="0"/>
          </a:p>
          <a:p>
            <a:pPr marL="0" indent="0">
              <a:buNone/>
            </a:pPr>
            <a:r>
              <a:rPr lang="en-US" sz="5000" dirty="0" smtClean="0"/>
              <a:t>Implicit Binding</a:t>
            </a:r>
          </a:p>
          <a:p>
            <a:pPr marL="0" indent="0">
              <a:buNone/>
            </a:pPr>
            <a:endParaRPr lang="en-US" dirty="0" smtClean="0"/>
          </a:p>
          <a:p>
            <a:r>
              <a:rPr lang="en-US" dirty="0" smtClean="0"/>
              <a:t>Another rule to consider is: does the call-site have a context object, also referred to as an owning or containing object, </a:t>
            </a:r>
          </a:p>
          <a:p>
            <a:pPr marL="0" indent="0">
              <a:buNone/>
            </a:pPr>
            <a:endParaRPr lang="en-US" dirty="0" smtClean="0"/>
          </a:p>
          <a:p>
            <a:pPr marL="0" indent="0">
              <a:buNone/>
            </a:pPr>
            <a:r>
              <a:rPr lang="en-US" dirty="0" smtClean="0"/>
              <a:t>Consider:</a:t>
            </a:r>
          </a:p>
          <a:p>
            <a:pPr marL="0" indent="0">
              <a:buNone/>
            </a:pPr>
            <a:r>
              <a:rPr lang="en-US" dirty="0" smtClean="0"/>
              <a:t>function foo() {</a:t>
            </a:r>
          </a:p>
          <a:p>
            <a:pPr marL="0" indent="0">
              <a:buNone/>
            </a:pPr>
            <a:r>
              <a:rPr lang="en-US" dirty="0" smtClean="0"/>
              <a:t>  console.log( </a:t>
            </a:r>
            <a:r>
              <a:rPr lang="en-US" dirty="0" err="1" smtClean="0"/>
              <a:t>this.a</a:t>
            </a:r>
            <a:r>
              <a:rPr lang="en-US" dirty="0" smtClean="0"/>
              <a:t> );</a:t>
            </a:r>
          </a:p>
          <a:p>
            <a:pPr marL="0" indent="0">
              <a:buNone/>
            </a:pPr>
            <a:r>
              <a:rPr lang="en-US" dirty="0" smtClean="0"/>
              <a:t>}</a:t>
            </a:r>
          </a:p>
          <a:p>
            <a:pPr marL="0" indent="0">
              <a:buNone/>
            </a:pPr>
            <a:r>
              <a:rPr lang="en-US" dirty="0" err="1" smtClean="0"/>
              <a:t>var</a:t>
            </a:r>
            <a:r>
              <a:rPr lang="en-US" dirty="0" smtClean="0"/>
              <a:t> </a:t>
            </a:r>
            <a:r>
              <a:rPr lang="en-US" dirty="0" err="1" smtClean="0"/>
              <a:t>obj</a:t>
            </a:r>
            <a:r>
              <a:rPr lang="en-US" dirty="0" smtClean="0"/>
              <a:t> = {</a:t>
            </a:r>
          </a:p>
          <a:p>
            <a:pPr marL="0" indent="0">
              <a:buNone/>
            </a:pPr>
            <a:r>
              <a:rPr lang="en-US" dirty="0" smtClean="0"/>
              <a:t>  a: 2,</a:t>
            </a:r>
          </a:p>
          <a:p>
            <a:pPr marL="0" indent="0">
              <a:buNone/>
            </a:pPr>
            <a:r>
              <a:rPr lang="en-US" dirty="0" smtClean="0"/>
              <a:t>  foo: foo</a:t>
            </a:r>
          </a:p>
          <a:p>
            <a:pPr marL="0" indent="0">
              <a:buNone/>
            </a:pPr>
            <a:r>
              <a:rPr lang="en-US" dirty="0" smtClean="0"/>
              <a:t>};</a:t>
            </a:r>
          </a:p>
          <a:p>
            <a:pPr marL="0" indent="0">
              <a:buNone/>
            </a:pPr>
            <a:r>
              <a:rPr lang="en-US" dirty="0" err="1" smtClean="0"/>
              <a:t>obj.foo</a:t>
            </a:r>
            <a:r>
              <a:rPr lang="en-US" dirty="0" smtClean="0"/>
              <a:t>(); // 2</a:t>
            </a:r>
            <a:endParaRPr lang="en-US" dirty="0"/>
          </a:p>
        </p:txBody>
      </p:sp>
    </p:spTree>
    <p:extLst>
      <p:ext uri="{BB962C8B-B14F-4D97-AF65-F5344CB8AC3E}">
        <p14:creationId xmlns:p14="http://schemas.microsoft.com/office/powerpoint/2010/main" val="3169064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62500" lnSpcReduction="20000"/>
          </a:bodyPr>
          <a:lstStyle/>
          <a:p>
            <a:r>
              <a:rPr lang="en-US" dirty="0" smtClean="0"/>
              <a:t>Firstly, notice the manner in which foo() is declared and then later added as a reference property onto obj. Regardless of whether foo() is initially declared on </a:t>
            </a:r>
            <a:r>
              <a:rPr lang="en-US" dirty="0" err="1" smtClean="0"/>
              <a:t>obj</a:t>
            </a:r>
            <a:r>
              <a:rPr lang="en-US" dirty="0" smtClean="0"/>
              <a:t>, or is added as a reference later (as this snippet shows), in neither case is the function really "owned" or "contained" by the </a:t>
            </a:r>
            <a:r>
              <a:rPr lang="en-US" dirty="0" err="1" smtClean="0"/>
              <a:t>obj</a:t>
            </a:r>
            <a:r>
              <a:rPr lang="en-US" dirty="0" smtClean="0"/>
              <a:t> object.</a:t>
            </a:r>
          </a:p>
          <a:p>
            <a:r>
              <a:rPr lang="en-US" dirty="0" smtClean="0"/>
              <a:t>However, the call-site uses the </a:t>
            </a:r>
            <a:r>
              <a:rPr lang="en-US" dirty="0" err="1" smtClean="0"/>
              <a:t>obj</a:t>
            </a:r>
            <a:r>
              <a:rPr lang="en-US" dirty="0" smtClean="0"/>
              <a:t> context to reference the function, so you could say that the </a:t>
            </a:r>
            <a:r>
              <a:rPr lang="en-US" dirty="0" err="1" smtClean="0"/>
              <a:t>obj</a:t>
            </a:r>
            <a:r>
              <a:rPr lang="en-US" dirty="0" smtClean="0"/>
              <a:t> object "owns" or "contains" the function reference at the time the function is called.</a:t>
            </a:r>
          </a:p>
          <a:p>
            <a:r>
              <a:rPr lang="en-US" dirty="0" smtClean="0"/>
              <a:t>Whatever you choose to call this pattern, at the point that foo() is called, it's preceded by an object reference to obj. When there is a context object for a function reference, the implicit binding rule says that it's that object which should be used for the function call's this binding. </a:t>
            </a:r>
          </a:p>
          <a:p>
            <a:r>
              <a:rPr lang="en-US" dirty="0" smtClean="0"/>
              <a:t>Because </a:t>
            </a:r>
            <a:r>
              <a:rPr lang="en-US" dirty="0" err="1" smtClean="0"/>
              <a:t>obj</a:t>
            </a:r>
            <a:r>
              <a:rPr lang="en-US" dirty="0" smtClean="0"/>
              <a:t> is the this for the foo() call, </a:t>
            </a:r>
            <a:r>
              <a:rPr lang="en-US" dirty="0" err="1" smtClean="0"/>
              <a:t>this.a</a:t>
            </a:r>
            <a:r>
              <a:rPr lang="en-US" dirty="0" smtClean="0"/>
              <a:t> is synonymous with </a:t>
            </a:r>
            <a:r>
              <a:rPr lang="en-US" dirty="0" err="1" smtClean="0"/>
              <a:t>obj.a</a:t>
            </a:r>
            <a:r>
              <a:rPr lang="en-US" dirty="0" smtClean="0"/>
              <a:t>.</a:t>
            </a:r>
          </a:p>
          <a:p>
            <a:r>
              <a:rPr lang="en-US" dirty="0" smtClean="0"/>
              <a:t>Only the top/last level of an object property reference chain matters to the call-site. For instance:</a:t>
            </a:r>
          </a:p>
          <a:p>
            <a:endParaRPr lang="en-US" dirty="0" smtClean="0"/>
          </a:p>
          <a:p>
            <a:pPr marL="0" indent="0">
              <a:buNone/>
            </a:pPr>
            <a:r>
              <a:rPr lang="en-US" dirty="0" smtClean="0"/>
              <a:t>function foo() {</a:t>
            </a:r>
          </a:p>
          <a:p>
            <a:pPr marL="0" indent="0">
              <a:buNone/>
            </a:pPr>
            <a:r>
              <a:rPr lang="en-US" dirty="0" smtClean="0"/>
              <a:t>  console.log( </a:t>
            </a:r>
            <a:r>
              <a:rPr lang="en-US" dirty="0" err="1" smtClean="0"/>
              <a:t>this.a</a:t>
            </a:r>
            <a:r>
              <a:rPr lang="en-US" dirty="0" smtClean="0"/>
              <a:t> );</a:t>
            </a:r>
          </a:p>
          <a:p>
            <a:pPr marL="0" indent="0">
              <a:buNone/>
            </a:pPr>
            <a:r>
              <a:rPr lang="en-US" dirty="0" smtClean="0"/>
              <a:t>}</a:t>
            </a:r>
          </a:p>
          <a:p>
            <a:pPr marL="0" indent="0">
              <a:buNone/>
            </a:pPr>
            <a:r>
              <a:rPr lang="en-US" dirty="0" err="1" smtClean="0"/>
              <a:t>var</a:t>
            </a:r>
            <a:r>
              <a:rPr lang="en-US" dirty="0" smtClean="0"/>
              <a:t> obj2 = {</a:t>
            </a:r>
          </a:p>
          <a:p>
            <a:pPr marL="0" indent="0">
              <a:buNone/>
            </a:pPr>
            <a:r>
              <a:rPr lang="en-US" dirty="0" smtClean="0"/>
              <a:t>  a: 42,</a:t>
            </a:r>
          </a:p>
          <a:p>
            <a:pPr marL="0" indent="0">
              <a:buNone/>
            </a:pPr>
            <a:r>
              <a:rPr lang="en-US" dirty="0" smtClean="0"/>
              <a:t>  foo: foo</a:t>
            </a:r>
          </a:p>
          <a:p>
            <a:pPr marL="0" indent="0">
              <a:buNone/>
            </a:pPr>
            <a:r>
              <a:rPr lang="en-US" dirty="0" smtClean="0"/>
              <a:t>};</a:t>
            </a:r>
          </a:p>
          <a:p>
            <a:pPr marL="0" indent="0">
              <a:buNone/>
            </a:pPr>
            <a:r>
              <a:rPr lang="en-US" dirty="0" err="1" smtClean="0"/>
              <a:t>var</a:t>
            </a:r>
            <a:r>
              <a:rPr lang="en-US" dirty="0" smtClean="0"/>
              <a:t> obj1 = {</a:t>
            </a:r>
          </a:p>
          <a:p>
            <a:pPr marL="0" indent="0">
              <a:buNone/>
            </a:pPr>
            <a:r>
              <a:rPr lang="en-US" dirty="0" smtClean="0"/>
              <a:t>  a: 2,</a:t>
            </a:r>
          </a:p>
          <a:p>
            <a:pPr marL="0" indent="0">
              <a:buNone/>
            </a:pPr>
            <a:r>
              <a:rPr lang="en-US" dirty="0" smtClean="0"/>
              <a:t>  obj2: obj2</a:t>
            </a:r>
          </a:p>
          <a:p>
            <a:pPr marL="0" indent="0">
              <a:buNone/>
            </a:pPr>
            <a:r>
              <a:rPr lang="en-US" dirty="0" smtClean="0"/>
              <a:t>};</a:t>
            </a:r>
          </a:p>
          <a:p>
            <a:pPr marL="0" indent="0">
              <a:buNone/>
            </a:pPr>
            <a:r>
              <a:rPr lang="en-US" dirty="0" smtClean="0"/>
              <a:t>obj1.obj2.foo(); // 42</a:t>
            </a:r>
          </a:p>
          <a:p>
            <a:endParaRPr lang="en-US" dirty="0"/>
          </a:p>
        </p:txBody>
      </p:sp>
    </p:spTree>
    <p:extLst>
      <p:ext uri="{BB962C8B-B14F-4D97-AF65-F5344CB8AC3E}">
        <p14:creationId xmlns:p14="http://schemas.microsoft.com/office/powerpoint/2010/main" val="1249173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77500" lnSpcReduction="20000"/>
          </a:bodyPr>
          <a:lstStyle/>
          <a:p>
            <a:pPr marL="0" indent="0">
              <a:buNone/>
            </a:pPr>
            <a:r>
              <a:rPr lang="en-US" sz="3600" dirty="0"/>
              <a:t>Implicitly </a:t>
            </a:r>
            <a:r>
              <a:rPr lang="en-US" sz="3600" dirty="0" smtClean="0"/>
              <a:t>Lost</a:t>
            </a:r>
            <a:endParaRPr lang="en-US" sz="3600" dirty="0"/>
          </a:p>
          <a:p>
            <a:r>
              <a:rPr lang="en-US" dirty="0"/>
              <a:t>One of the most common frustrations that this binding creates is when an implicitly bound function loses that binding, which usually means it falls back to the default binding, of either the global object or undefined, depending on strict mode.</a:t>
            </a:r>
          </a:p>
          <a:p>
            <a:endParaRPr lang="en-US" dirty="0"/>
          </a:p>
          <a:p>
            <a:pPr marL="0" indent="0">
              <a:buNone/>
            </a:pPr>
            <a:r>
              <a:rPr lang="en-US" dirty="0"/>
              <a:t>Consider</a:t>
            </a:r>
            <a:r>
              <a:rPr lang="en-US" dirty="0" smtClean="0"/>
              <a:t>:</a:t>
            </a:r>
            <a:endParaRPr lang="en-US" dirty="0"/>
          </a:p>
          <a:p>
            <a:pPr marL="0" indent="0">
              <a:buNone/>
            </a:pPr>
            <a:r>
              <a:rPr lang="en-US" dirty="0"/>
              <a:t>function foo() {</a:t>
            </a:r>
          </a:p>
          <a:p>
            <a:pPr marL="0" indent="0">
              <a:buNone/>
            </a:pPr>
            <a:r>
              <a:rPr lang="en-US" dirty="0"/>
              <a:t>  console.log( </a:t>
            </a:r>
            <a:r>
              <a:rPr lang="en-US" dirty="0" err="1"/>
              <a:t>this.a</a:t>
            </a:r>
            <a:r>
              <a:rPr lang="en-US" dirty="0"/>
              <a:t> );</a:t>
            </a:r>
          </a:p>
          <a:p>
            <a:pPr marL="0" indent="0">
              <a:buNone/>
            </a:pPr>
            <a:r>
              <a:rPr lang="en-US" dirty="0" smtClean="0"/>
              <a:t>}</a:t>
            </a:r>
            <a:endParaRPr lang="en-US" dirty="0"/>
          </a:p>
          <a:p>
            <a:pPr marL="0" indent="0">
              <a:buNone/>
            </a:pPr>
            <a:r>
              <a:rPr lang="en-US" dirty="0" err="1"/>
              <a:t>var</a:t>
            </a:r>
            <a:r>
              <a:rPr lang="en-US" dirty="0"/>
              <a:t> </a:t>
            </a:r>
            <a:r>
              <a:rPr lang="en-US" dirty="0" err="1"/>
              <a:t>obj</a:t>
            </a:r>
            <a:r>
              <a:rPr lang="en-US" dirty="0"/>
              <a:t> = {</a:t>
            </a:r>
          </a:p>
          <a:p>
            <a:pPr marL="0" indent="0">
              <a:buNone/>
            </a:pPr>
            <a:r>
              <a:rPr lang="en-US" dirty="0"/>
              <a:t>  a: 2,</a:t>
            </a:r>
          </a:p>
          <a:p>
            <a:pPr marL="0" indent="0">
              <a:buNone/>
            </a:pPr>
            <a:r>
              <a:rPr lang="en-US" dirty="0"/>
              <a:t>  foo: foo</a:t>
            </a:r>
          </a:p>
          <a:p>
            <a:pPr marL="0" indent="0">
              <a:buNone/>
            </a:pPr>
            <a:r>
              <a:rPr lang="en-US" dirty="0" smtClean="0"/>
              <a:t>};</a:t>
            </a:r>
            <a:endParaRPr lang="en-US" dirty="0"/>
          </a:p>
          <a:p>
            <a:pPr marL="0" indent="0">
              <a:buNone/>
            </a:pPr>
            <a:r>
              <a:rPr lang="en-US" dirty="0" err="1" smtClean="0"/>
              <a:t>var</a:t>
            </a:r>
            <a:r>
              <a:rPr lang="en-US" dirty="0" smtClean="0"/>
              <a:t> </a:t>
            </a:r>
            <a:r>
              <a:rPr lang="en-US" dirty="0"/>
              <a:t>bar = </a:t>
            </a:r>
            <a:r>
              <a:rPr lang="en-US" dirty="0" err="1"/>
              <a:t>obj.foo</a:t>
            </a:r>
            <a:r>
              <a:rPr lang="en-US" dirty="0"/>
              <a:t>; // function reference/alias</a:t>
            </a:r>
            <a:r>
              <a:rPr lang="en-US" dirty="0" smtClean="0"/>
              <a:t>!</a:t>
            </a:r>
            <a:endParaRPr lang="en-US" dirty="0"/>
          </a:p>
          <a:p>
            <a:pPr marL="0" indent="0">
              <a:buNone/>
            </a:pPr>
            <a:r>
              <a:rPr lang="en-US" dirty="0" err="1"/>
              <a:t>var</a:t>
            </a:r>
            <a:r>
              <a:rPr lang="en-US" dirty="0"/>
              <a:t> a = "oops, global"; // `a` also property on global </a:t>
            </a:r>
            <a:r>
              <a:rPr lang="en-US" dirty="0" smtClean="0"/>
              <a:t>object</a:t>
            </a:r>
            <a:endParaRPr lang="en-US" dirty="0"/>
          </a:p>
          <a:p>
            <a:pPr marL="0" indent="0">
              <a:buNone/>
            </a:pPr>
            <a:r>
              <a:rPr lang="en-US" dirty="0"/>
              <a:t>bar(); // "oops, </a:t>
            </a:r>
            <a:r>
              <a:rPr lang="en-US" dirty="0" smtClean="0"/>
              <a:t>global“</a:t>
            </a:r>
          </a:p>
          <a:p>
            <a:pPr marL="0" indent="0">
              <a:buNone/>
            </a:pPr>
            <a:endParaRPr lang="en-US" dirty="0"/>
          </a:p>
          <a:p>
            <a:r>
              <a:rPr lang="en-US" dirty="0"/>
              <a:t>Even though bar appears to be a reference to </a:t>
            </a:r>
            <a:r>
              <a:rPr lang="en-US" dirty="0" err="1"/>
              <a:t>obj.foo</a:t>
            </a:r>
            <a:r>
              <a:rPr lang="en-US" dirty="0"/>
              <a:t>, in fact, it's really just another reference to foo itself. Moreover, the call-site is what matters, and the call-site is bar(), which is a plain, un-decorated call and thus the default binding applies</a:t>
            </a:r>
            <a:r>
              <a:rPr lang="en-US" dirty="0" smtClean="0"/>
              <a:t>.</a:t>
            </a:r>
          </a:p>
        </p:txBody>
      </p:sp>
    </p:spTree>
    <p:extLst>
      <p:ext uri="{BB962C8B-B14F-4D97-AF65-F5344CB8AC3E}">
        <p14:creationId xmlns:p14="http://schemas.microsoft.com/office/powerpoint/2010/main" val="393330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435"/>
          </a:xfrm>
        </p:spPr>
        <p:txBody>
          <a:bodyPr>
            <a:normAutofit fontScale="90000"/>
          </a:bodyPr>
          <a:lstStyle/>
          <a:p>
            <a:r>
              <a:rPr lang="en-US" dirty="0" smtClean="0"/>
              <a:t>Some words about </a:t>
            </a:r>
            <a:r>
              <a:rPr lang="en-US" dirty="0" err="1" smtClean="0"/>
              <a:t>javascript</a:t>
            </a:r>
            <a:endParaRPr lang="en-US" dirty="0"/>
          </a:p>
        </p:txBody>
      </p:sp>
      <p:sp>
        <p:nvSpPr>
          <p:cNvPr id="3" name="Content Placeholder 2"/>
          <p:cNvSpPr>
            <a:spLocks noGrp="1"/>
          </p:cNvSpPr>
          <p:nvPr>
            <p:ph idx="1"/>
          </p:nvPr>
        </p:nvSpPr>
        <p:spPr>
          <a:xfrm>
            <a:off x="838200" y="1051560"/>
            <a:ext cx="10515600" cy="5125403"/>
          </a:xfrm>
        </p:spPr>
        <p:txBody>
          <a:bodyPr>
            <a:normAutofit fontScale="92500" lnSpcReduction="20000"/>
          </a:bodyPr>
          <a:lstStyle/>
          <a:p>
            <a:r>
              <a:rPr lang="en-US" dirty="0" smtClean="0"/>
              <a:t>Call so-called object-oriented programming languages like java , </a:t>
            </a:r>
            <a:r>
              <a:rPr lang="en-US" dirty="0" err="1" smtClean="0"/>
              <a:t>c#</a:t>
            </a:r>
            <a:r>
              <a:rPr lang="en-US" dirty="0" smtClean="0"/>
              <a:t> etc., as “ class based “ language And </a:t>
            </a:r>
            <a:r>
              <a:rPr lang="en-US" dirty="0" err="1" smtClean="0"/>
              <a:t>javascript</a:t>
            </a:r>
            <a:r>
              <a:rPr lang="en-US" dirty="0" smtClean="0"/>
              <a:t> as “ object-oriented language.</a:t>
            </a:r>
          </a:p>
          <a:p>
            <a:r>
              <a:rPr lang="en-US" dirty="0" smtClean="0"/>
              <a:t>In fact , there are only two languages (</a:t>
            </a:r>
            <a:r>
              <a:rPr lang="en-US" dirty="0" err="1" smtClean="0"/>
              <a:t>javascript</a:t>
            </a:r>
            <a:r>
              <a:rPr lang="en-US" dirty="0" smtClean="0"/>
              <a:t> , other is called something like </a:t>
            </a:r>
            <a:r>
              <a:rPr lang="en-US" dirty="0" err="1" smtClean="0"/>
              <a:t>levo</a:t>
            </a:r>
            <a:r>
              <a:rPr lang="en-US" dirty="0" smtClean="0"/>
              <a:t> ) among all other languages that truly are object-oriented.</a:t>
            </a:r>
          </a:p>
          <a:p>
            <a:r>
              <a:rPr lang="en-US" dirty="0" smtClean="0"/>
              <a:t>Or you can say </a:t>
            </a:r>
            <a:r>
              <a:rPr lang="en-US" dirty="0" err="1" smtClean="0"/>
              <a:t>javascript</a:t>
            </a:r>
            <a:r>
              <a:rPr lang="en-US" dirty="0" smtClean="0"/>
              <a:t> is an object based language as many of the things we access or we work with are objects like “document”.</a:t>
            </a:r>
          </a:p>
          <a:p>
            <a:r>
              <a:rPr lang="en-US" dirty="0" smtClean="0"/>
              <a:t>Example </a:t>
            </a:r>
            <a:r>
              <a:rPr lang="en-US" dirty="0" err="1" smtClean="0"/>
              <a:t>document.getElementById</a:t>
            </a:r>
            <a:r>
              <a:rPr lang="en-US" dirty="0" smtClean="0"/>
              <a:t>.</a:t>
            </a:r>
          </a:p>
          <a:p>
            <a:r>
              <a:rPr lang="en-US" dirty="0" smtClean="0"/>
              <a:t>There is a misconception about </a:t>
            </a:r>
            <a:r>
              <a:rPr lang="en-US" dirty="0" err="1" smtClean="0"/>
              <a:t>javascript</a:t>
            </a:r>
            <a:r>
              <a:rPr lang="en-US" dirty="0" smtClean="0"/>
              <a:t> that “ everything in </a:t>
            </a:r>
            <a:r>
              <a:rPr lang="en-US" dirty="0" err="1" smtClean="0"/>
              <a:t>javascript</a:t>
            </a:r>
            <a:r>
              <a:rPr lang="en-US" dirty="0" smtClean="0"/>
              <a:t> is object “ that is not true because , </a:t>
            </a:r>
            <a:r>
              <a:rPr lang="en-US" dirty="0" err="1" smtClean="0"/>
              <a:t>althought</a:t>
            </a:r>
            <a:r>
              <a:rPr lang="en-US" dirty="0" smtClean="0"/>
              <a:t> , the things mostly you work with are objects but </a:t>
            </a:r>
            <a:r>
              <a:rPr lang="en-US" dirty="0" err="1" smtClean="0"/>
              <a:t>javascript</a:t>
            </a:r>
            <a:r>
              <a:rPr lang="en-US" dirty="0" smtClean="0"/>
              <a:t> also have primitive types.</a:t>
            </a:r>
          </a:p>
          <a:p>
            <a:r>
              <a:rPr lang="en-US" dirty="0" smtClean="0"/>
              <a:t>JavaScript is a loosely typed or a dynamic language. That means you don't have to declare the type of a variable ahead of time.</a:t>
            </a:r>
          </a:p>
          <a:p>
            <a:r>
              <a:rPr lang="en-US" dirty="0" smtClean="0"/>
              <a:t>There is no right way of doing things in </a:t>
            </a:r>
            <a:r>
              <a:rPr lang="en-US" dirty="0" err="1" smtClean="0"/>
              <a:t>javascript</a:t>
            </a:r>
            <a:r>
              <a:rPr lang="en-US" dirty="0" smtClean="0"/>
              <a:t>. Thought each and every approach has pros and cons and based on that , there are some suggestions like “ </a:t>
            </a:r>
            <a:r>
              <a:rPr lang="en-US" dirty="0" err="1" smtClean="0"/>
              <a:t>javascript</a:t>
            </a:r>
            <a:r>
              <a:rPr lang="en-US" dirty="0" smtClean="0"/>
              <a:t> design patterns”</a:t>
            </a:r>
          </a:p>
          <a:p>
            <a:endParaRPr lang="en-US" dirty="0"/>
          </a:p>
        </p:txBody>
      </p:sp>
    </p:spTree>
    <p:extLst>
      <p:ext uri="{BB962C8B-B14F-4D97-AF65-F5344CB8AC3E}">
        <p14:creationId xmlns:p14="http://schemas.microsoft.com/office/powerpoint/2010/main" val="1394153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55000" lnSpcReduction="20000"/>
          </a:bodyPr>
          <a:lstStyle/>
          <a:p>
            <a:r>
              <a:rPr lang="en-US" dirty="0"/>
              <a:t>The more subtle, more common, and more unexpected way this occurs is when we consider passing a callback function:</a:t>
            </a:r>
          </a:p>
          <a:p>
            <a:pPr marL="0" indent="0">
              <a:buNone/>
            </a:pPr>
            <a:endParaRPr lang="en-US" dirty="0"/>
          </a:p>
          <a:p>
            <a:pPr marL="0" indent="0">
              <a:buNone/>
            </a:pPr>
            <a:r>
              <a:rPr lang="en-US" dirty="0"/>
              <a:t>function foo() {</a:t>
            </a:r>
          </a:p>
          <a:p>
            <a:pPr marL="0" indent="0">
              <a:buNone/>
            </a:pPr>
            <a:r>
              <a:rPr lang="en-US" dirty="0"/>
              <a:t>  console.log( </a:t>
            </a:r>
            <a:r>
              <a:rPr lang="en-US" dirty="0" err="1"/>
              <a:t>this.a</a:t>
            </a:r>
            <a:r>
              <a:rPr lang="en-US" dirty="0"/>
              <a:t> );</a:t>
            </a:r>
          </a:p>
          <a:p>
            <a:pPr marL="0" indent="0">
              <a:buNone/>
            </a:pPr>
            <a:r>
              <a:rPr lang="en-US" dirty="0"/>
              <a:t>}</a:t>
            </a:r>
          </a:p>
          <a:p>
            <a:pPr marL="0" indent="0">
              <a:buNone/>
            </a:pPr>
            <a:r>
              <a:rPr lang="en-US" dirty="0"/>
              <a:t>function </a:t>
            </a:r>
            <a:r>
              <a:rPr lang="en-US" dirty="0" err="1"/>
              <a:t>doFoo</a:t>
            </a:r>
            <a:r>
              <a:rPr lang="en-US" dirty="0"/>
              <a:t>(</a:t>
            </a:r>
            <a:r>
              <a:rPr lang="en-US" dirty="0" err="1"/>
              <a:t>fn</a:t>
            </a:r>
            <a:r>
              <a:rPr lang="en-US" dirty="0"/>
              <a:t>) {</a:t>
            </a:r>
          </a:p>
          <a:p>
            <a:pPr marL="0" indent="0">
              <a:buNone/>
            </a:pPr>
            <a:r>
              <a:rPr lang="en-US" dirty="0"/>
              <a:t>  // `</a:t>
            </a:r>
            <a:r>
              <a:rPr lang="en-US" dirty="0" err="1"/>
              <a:t>fn</a:t>
            </a:r>
            <a:r>
              <a:rPr lang="en-US" dirty="0"/>
              <a:t>` is just another reference to `foo`</a:t>
            </a:r>
          </a:p>
          <a:p>
            <a:pPr marL="0" indent="0">
              <a:buNone/>
            </a:pPr>
            <a:r>
              <a:rPr lang="en-US" dirty="0"/>
              <a:t>  </a:t>
            </a:r>
            <a:r>
              <a:rPr lang="en-US" dirty="0" err="1"/>
              <a:t>fn</a:t>
            </a:r>
            <a:r>
              <a:rPr lang="en-US" dirty="0"/>
              <a:t>(); // &lt;-- call-site!</a:t>
            </a:r>
          </a:p>
          <a:p>
            <a:pPr marL="0" indent="0">
              <a:buNone/>
            </a:pPr>
            <a:r>
              <a:rPr lang="en-US" dirty="0"/>
              <a:t>}</a:t>
            </a:r>
          </a:p>
          <a:p>
            <a:pPr marL="0" indent="0">
              <a:buNone/>
            </a:pPr>
            <a:r>
              <a:rPr lang="en-US" dirty="0" err="1"/>
              <a:t>var</a:t>
            </a:r>
            <a:r>
              <a:rPr lang="en-US" dirty="0"/>
              <a:t> </a:t>
            </a:r>
            <a:r>
              <a:rPr lang="en-US" dirty="0" err="1"/>
              <a:t>obj</a:t>
            </a:r>
            <a:r>
              <a:rPr lang="en-US" dirty="0"/>
              <a:t> = {</a:t>
            </a:r>
          </a:p>
          <a:p>
            <a:pPr marL="0" indent="0">
              <a:buNone/>
            </a:pPr>
            <a:r>
              <a:rPr lang="en-US" dirty="0"/>
              <a:t>  a: 2,</a:t>
            </a:r>
          </a:p>
          <a:p>
            <a:pPr marL="0" indent="0">
              <a:buNone/>
            </a:pPr>
            <a:r>
              <a:rPr lang="en-US" dirty="0"/>
              <a:t>  foo: foo</a:t>
            </a:r>
          </a:p>
          <a:p>
            <a:pPr marL="0" indent="0">
              <a:buNone/>
            </a:pPr>
            <a:r>
              <a:rPr lang="en-US" dirty="0"/>
              <a:t>};</a:t>
            </a:r>
          </a:p>
          <a:p>
            <a:pPr marL="0" indent="0">
              <a:buNone/>
            </a:pPr>
            <a:r>
              <a:rPr lang="en-US" dirty="0" err="1"/>
              <a:t>var</a:t>
            </a:r>
            <a:r>
              <a:rPr lang="en-US" dirty="0"/>
              <a:t> a = "oops, global"; // `a` also property on global object</a:t>
            </a:r>
          </a:p>
          <a:p>
            <a:pPr marL="0" indent="0">
              <a:buNone/>
            </a:pPr>
            <a:r>
              <a:rPr lang="en-US" dirty="0" err="1"/>
              <a:t>doFoo</a:t>
            </a:r>
            <a:r>
              <a:rPr lang="en-US" dirty="0"/>
              <a:t>( </a:t>
            </a:r>
            <a:r>
              <a:rPr lang="en-US" dirty="0" err="1"/>
              <a:t>obj.foo</a:t>
            </a:r>
            <a:r>
              <a:rPr lang="en-US" dirty="0"/>
              <a:t> ); // "oops, </a:t>
            </a:r>
            <a:r>
              <a:rPr lang="en-US" dirty="0" smtClean="0"/>
              <a:t>global“</a:t>
            </a:r>
          </a:p>
          <a:p>
            <a:pPr marL="0" indent="0">
              <a:buNone/>
            </a:pPr>
            <a:endParaRPr lang="en-US" dirty="0"/>
          </a:p>
          <a:p>
            <a:pPr marL="0" indent="0">
              <a:buNone/>
            </a:pPr>
            <a:r>
              <a:rPr lang="en-US" sz="3600" dirty="0"/>
              <a:t>Explicit </a:t>
            </a:r>
            <a:r>
              <a:rPr lang="en-US" sz="3600" dirty="0" smtClean="0"/>
              <a:t>Binding</a:t>
            </a:r>
          </a:p>
          <a:p>
            <a:pPr marL="0" indent="0">
              <a:buNone/>
            </a:pPr>
            <a:endParaRPr lang="en-US" dirty="0"/>
          </a:p>
          <a:p>
            <a:r>
              <a:rPr lang="en-US" dirty="0"/>
              <a:t> what if you want to force a function call to use a particular object for the this binding, without putting a property function reference on the object</a:t>
            </a:r>
            <a:r>
              <a:rPr lang="en-US" dirty="0" smtClean="0"/>
              <a:t>?</a:t>
            </a:r>
            <a:endParaRPr lang="en-US" dirty="0"/>
          </a:p>
          <a:p>
            <a:r>
              <a:rPr lang="en-US" dirty="0"/>
              <a:t> "All" functions in the language have some utilities available to them which can be useful for this task. Specifically, functions have call(..) and apply(..) methods. The vast majority of functions provided, and certainly all functions you will create, do have access to call(..) and apply</a:t>
            </a:r>
            <a:r>
              <a:rPr lang="en-US" dirty="0" smtClean="0"/>
              <a:t>(..).</a:t>
            </a:r>
          </a:p>
          <a:p>
            <a:r>
              <a:rPr lang="en-US" dirty="0"/>
              <a:t>How do these utilities work? They both take, as their first parameter, an object to use for the this, and then invoke the function with that this specified. Since you are directly stating what you want the this to be, we call it explicit binding.</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27749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40000" lnSpcReduction="20000"/>
          </a:bodyPr>
          <a:lstStyle/>
          <a:p>
            <a:pPr marL="0" indent="0">
              <a:buNone/>
            </a:pPr>
            <a:r>
              <a:rPr lang="en-US" dirty="0"/>
              <a:t>Consider</a:t>
            </a:r>
            <a:r>
              <a:rPr lang="en-US" dirty="0" smtClean="0"/>
              <a:t>:</a:t>
            </a:r>
            <a:endParaRPr lang="en-US" dirty="0"/>
          </a:p>
          <a:p>
            <a:pPr marL="0" indent="0">
              <a:buNone/>
            </a:pPr>
            <a:r>
              <a:rPr lang="en-US" dirty="0"/>
              <a:t>function foo() {</a:t>
            </a:r>
          </a:p>
          <a:p>
            <a:pPr marL="0" indent="0">
              <a:buNone/>
            </a:pPr>
            <a:r>
              <a:rPr lang="en-US" dirty="0"/>
              <a:t>  console.log( </a:t>
            </a:r>
            <a:r>
              <a:rPr lang="en-US" dirty="0" err="1"/>
              <a:t>this.a</a:t>
            </a:r>
            <a:r>
              <a:rPr lang="en-US" dirty="0"/>
              <a:t> );</a:t>
            </a:r>
          </a:p>
          <a:p>
            <a:pPr marL="0" indent="0">
              <a:buNone/>
            </a:pPr>
            <a:r>
              <a:rPr lang="en-US" dirty="0" smtClean="0"/>
              <a:t>}</a:t>
            </a:r>
            <a:endParaRPr lang="en-US" dirty="0"/>
          </a:p>
          <a:p>
            <a:pPr marL="0" indent="0">
              <a:buNone/>
            </a:pPr>
            <a:r>
              <a:rPr lang="en-US" dirty="0" err="1"/>
              <a:t>var</a:t>
            </a:r>
            <a:r>
              <a:rPr lang="en-US" dirty="0"/>
              <a:t> </a:t>
            </a:r>
            <a:r>
              <a:rPr lang="en-US" dirty="0" err="1"/>
              <a:t>obj</a:t>
            </a:r>
            <a:r>
              <a:rPr lang="en-US" dirty="0"/>
              <a:t> = {</a:t>
            </a:r>
          </a:p>
          <a:p>
            <a:pPr marL="0" indent="0">
              <a:buNone/>
            </a:pPr>
            <a:r>
              <a:rPr lang="en-US" dirty="0"/>
              <a:t>  a: 2</a:t>
            </a:r>
          </a:p>
          <a:p>
            <a:pPr marL="0" indent="0">
              <a:buNone/>
            </a:pPr>
            <a:r>
              <a:rPr lang="en-US" dirty="0" smtClean="0"/>
              <a:t>};</a:t>
            </a:r>
            <a:endParaRPr lang="en-US" dirty="0"/>
          </a:p>
          <a:p>
            <a:pPr marL="0" indent="0">
              <a:buNone/>
            </a:pPr>
            <a:r>
              <a:rPr lang="en-US" dirty="0" err="1"/>
              <a:t>foo.call</a:t>
            </a:r>
            <a:r>
              <a:rPr lang="en-US" dirty="0"/>
              <a:t>( </a:t>
            </a:r>
            <a:r>
              <a:rPr lang="en-US" dirty="0" err="1"/>
              <a:t>obj</a:t>
            </a:r>
            <a:r>
              <a:rPr lang="en-US" dirty="0"/>
              <a:t> ); // </a:t>
            </a:r>
            <a:r>
              <a:rPr lang="en-US" dirty="0" smtClean="0"/>
              <a:t>2</a:t>
            </a:r>
          </a:p>
          <a:p>
            <a:r>
              <a:rPr lang="en-US" dirty="0"/>
              <a:t>Invoking foo with explicit binding by </a:t>
            </a:r>
            <a:r>
              <a:rPr lang="en-US" dirty="0" err="1"/>
              <a:t>foo.call</a:t>
            </a:r>
            <a:r>
              <a:rPr lang="en-US" dirty="0"/>
              <a:t>(..) allows us to force its this to be obj</a:t>
            </a:r>
            <a:r>
              <a:rPr lang="en-US" dirty="0" smtClean="0"/>
              <a:t>.</a:t>
            </a:r>
          </a:p>
          <a:p>
            <a:r>
              <a:rPr lang="en-US" dirty="0"/>
              <a:t>If you pass a simple primitive value (of type string, </a:t>
            </a:r>
            <a:r>
              <a:rPr lang="en-US" dirty="0" err="1"/>
              <a:t>boolean</a:t>
            </a:r>
            <a:r>
              <a:rPr lang="en-US" dirty="0"/>
              <a:t>, or number) as the this binding, the primitive value is wrapped in its object-form (new String(..), new Boolean(..), or new Number(..), respectively). This is often referred to as "boxing</a:t>
            </a:r>
            <a:r>
              <a:rPr lang="en-US" dirty="0" smtClean="0"/>
              <a:t>".</a:t>
            </a:r>
          </a:p>
          <a:p>
            <a:pPr marL="0" indent="0">
              <a:buNone/>
            </a:pPr>
            <a:r>
              <a:rPr lang="en-US" sz="5000" dirty="0"/>
              <a:t>Hard Binding</a:t>
            </a:r>
          </a:p>
          <a:p>
            <a:pPr marL="0" indent="0">
              <a:buNone/>
            </a:pPr>
            <a:r>
              <a:rPr lang="en-US" dirty="0"/>
              <a:t> Consider</a:t>
            </a:r>
            <a:r>
              <a:rPr lang="en-US" dirty="0" smtClean="0"/>
              <a:t>:</a:t>
            </a:r>
            <a:endParaRPr lang="en-US" dirty="0"/>
          </a:p>
          <a:p>
            <a:pPr marL="0" indent="0">
              <a:buNone/>
            </a:pPr>
            <a:r>
              <a:rPr lang="en-US" dirty="0"/>
              <a:t>function foo() {</a:t>
            </a:r>
          </a:p>
          <a:p>
            <a:pPr marL="0" indent="0">
              <a:buNone/>
            </a:pPr>
            <a:r>
              <a:rPr lang="en-US" dirty="0"/>
              <a:t>  console.log( </a:t>
            </a:r>
            <a:r>
              <a:rPr lang="en-US" dirty="0" err="1"/>
              <a:t>this.a</a:t>
            </a:r>
            <a:r>
              <a:rPr lang="en-US" dirty="0"/>
              <a:t> );</a:t>
            </a:r>
          </a:p>
          <a:p>
            <a:pPr marL="0" indent="0">
              <a:buNone/>
            </a:pPr>
            <a:r>
              <a:rPr lang="en-US" dirty="0" smtClean="0"/>
              <a:t>}</a:t>
            </a:r>
            <a:endParaRPr lang="en-US" dirty="0"/>
          </a:p>
          <a:p>
            <a:pPr marL="0" indent="0">
              <a:buNone/>
            </a:pPr>
            <a:r>
              <a:rPr lang="en-US" dirty="0" err="1"/>
              <a:t>var</a:t>
            </a:r>
            <a:r>
              <a:rPr lang="en-US" dirty="0"/>
              <a:t> </a:t>
            </a:r>
            <a:r>
              <a:rPr lang="en-US" dirty="0" err="1"/>
              <a:t>obj</a:t>
            </a:r>
            <a:r>
              <a:rPr lang="en-US" dirty="0"/>
              <a:t> = {</a:t>
            </a:r>
          </a:p>
          <a:p>
            <a:pPr marL="0" indent="0">
              <a:buNone/>
            </a:pPr>
            <a:r>
              <a:rPr lang="en-US" dirty="0"/>
              <a:t>  a: 2</a:t>
            </a:r>
          </a:p>
          <a:p>
            <a:pPr marL="0" indent="0">
              <a:buNone/>
            </a:pPr>
            <a:r>
              <a:rPr lang="en-US" dirty="0" smtClean="0"/>
              <a:t>};</a:t>
            </a:r>
            <a:endParaRPr lang="en-US" dirty="0"/>
          </a:p>
          <a:p>
            <a:pPr marL="0" indent="0">
              <a:buNone/>
            </a:pPr>
            <a:r>
              <a:rPr lang="en-US" dirty="0" err="1"/>
              <a:t>var</a:t>
            </a:r>
            <a:r>
              <a:rPr lang="en-US" dirty="0"/>
              <a:t> bar = function() {</a:t>
            </a:r>
          </a:p>
          <a:p>
            <a:pPr marL="0" indent="0">
              <a:buNone/>
            </a:pPr>
            <a:r>
              <a:rPr lang="en-US" dirty="0"/>
              <a:t>  </a:t>
            </a:r>
            <a:r>
              <a:rPr lang="en-US" dirty="0" err="1"/>
              <a:t>foo.call</a:t>
            </a:r>
            <a:r>
              <a:rPr lang="en-US" dirty="0"/>
              <a:t>( </a:t>
            </a:r>
            <a:r>
              <a:rPr lang="en-US" dirty="0" err="1"/>
              <a:t>obj</a:t>
            </a:r>
            <a:r>
              <a:rPr lang="en-US" dirty="0"/>
              <a:t> );</a:t>
            </a:r>
          </a:p>
          <a:p>
            <a:pPr marL="0" indent="0">
              <a:buNone/>
            </a:pPr>
            <a:r>
              <a:rPr lang="en-US" dirty="0" smtClean="0"/>
              <a:t>};</a:t>
            </a:r>
            <a:endParaRPr lang="en-US" dirty="0"/>
          </a:p>
          <a:p>
            <a:pPr marL="0" indent="0">
              <a:buNone/>
            </a:pPr>
            <a:r>
              <a:rPr lang="en-US" dirty="0"/>
              <a:t>bar(); // 2</a:t>
            </a:r>
          </a:p>
          <a:p>
            <a:pPr marL="0" indent="0">
              <a:buNone/>
            </a:pPr>
            <a:r>
              <a:rPr lang="en-US" dirty="0" err="1"/>
              <a:t>setTimeout</a:t>
            </a:r>
            <a:r>
              <a:rPr lang="en-US" dirty="0"/>
              <a:t>( bar, 100 ); // </a:t>
            </a:r>
            <a:r>
              <a:rPr lang="en-US" dirty="0" smtClean="0"/>
              <a:t>2</a:t>
            </a:r>
            <a:endParaRPr lang="en-US" dirty="0"/>
          </a:p>
          <a:p>
            <a:pPr marL="0" indent="0">
              <a:buNone/>
            </a:pPr>
            <a:r>
              <a:rPr lang="en-US" dirty="0"/>
              <a:t>// `bar` hard binds `</a:t>
            </a:r>
            <a:r>
              <a:rPr lang="en-US" dirty="0" err="1"/>
              <a:t>foo`'s</a:t>
            </a:r>
            <a:r>
              <a:rPr lang="en-US" dirty="0"/>
              <a:t> `this` to `</a:t>
            </a:r>
            <a:r>
              <a:rPr lang="en-US" dirty="0" err="1"/>
              <a:t>obj</a:t>
            </a:r>
            <a:r>
              <a:rPr lang="en-US" dirty="0"/>
              <a:t>`</a:t>
            </a:r>
          </a:p>
          <a:p>
            <a:pPr marL="0" indent="0">
              <a:buNone/>
            </a:pPr>
            <a:r>
              <a:rPr lang="en-US" dirty="0"/>
              <a:t>// so that it cannot be </a:t>
            </a:r>
            <a:r>
              <a:rPr lang="en-US" dirty="0" err="1"/>
              <a:t>overriden</a:t>
            </a:r>
            <a:endParaRPr lang="en-US" dirty="0"/>
          </a:p>
          <a:p>
            <a:pPr marL="0" indent="0">
              <a:buNone/>
            </a:pPr>
            <a:r>
              <a:rPr lang="en-US" dirty="0" err="1"/>
              <a:t>bar.call</a:t>
            </a:r>
            <a:r>
              <a:rPr lang="en-US" dirty="0"/>
              <a:t>( window ); // 2</a:t>
            </a:r>
          </a:p>
          <a:p>
            <a:pPr marL="0" indent="0">
              <a:buNone/>
            </a:pPr>
            <a:endParaRPr lang="en-US" dirty="0" smtClean="0"/>
          </a:p>
          <a:p>
            <a:endParaRPr lang="en-US" dirty="0"/>
          </a:p>
        </p:txBody>
      </p:sp>
    </p:spTree>
    <p:extLst>
      <p:ext uri="{BB962C8B-B14F-4D97-AF65-F5344CB8AC3E}">
        <p14:creationId xmlns:p14="http://schemas.microsoft.com/office/powerpoint/2010/main" val="906250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77500" lnSpcReduction="20000"/>
          </a:bodyPr>
          <a:lstStyle/>
          <a:p>
            <a:r>
              <a:rPr lang="en-US" dirty="0"/>
              <a:t>Let's examine how this variation works. We create a function bar() which, internally, manually calls </a:t>
            </a:r>
            <a:r>
              <a:rPr lang="en-US" dirty="0" err="1"/>
              <a:t>foo.call</a:t>
            </a:r>
            <a:r>
              <a:rPr lang="en-US" dirty="0"/>
              <a:t>(</a:t>
            </a:r>
            <a:r>
              <a:rPr lang="en-US" dirty="0" err="1"/>
              <a:t>obj</a:t>
            </a:r>
            <a:r>
              <a:rPr lang="en-US" dirty="0"/>
              <a:t>), thereby forcibly invoking foo with </a:t>
            </a:r>
            <a:r>
              <a:rPr lang="en-US" dirty="0" err="1"/>
              <a:t>obj</a:t>
            </a:r>
            <a:r>
              <a:rPr lang="en-US" dirty="0"/>
              <a:t> binding for this. No matter how you later invoke the function bar, it will always manually invoke foo with obj. This binding is both explicit and strong, so we call it hard binding</a:t>
            </a:r>
            <a:r>
              <a:rPr lang="en-US" dirty="0" smtClean="0"/>
              <a:t>.</a:t>
            </a:r>
          </a:p>
          <a:p>
            <a:r>
              <a:rPr lang="en-US" dirty="0"/>
              <a:t>The most typical way to wrap a function with a hard binding creates a pass-thru of any arguments passed and any return value received</a:t>
            </a:r>
            <a:r>
              <a:rPr lang="en-US" dirty="0" smtClean="0"/>
              <a:t>:</a:t>
            </a:r>
          </a:p>
          <a:p>
            <a:pPr marL="0" indent="0">
              <a:buNone/>
            </a:pPr>
            <a:endParaRPr lang="en-US" dirty="0" smtClean="0"/>
          </a:p>
          <a:p>
            <a:pPr marL="0" indent="0">
              <a:buNone/>
            </a:pPr>
            <a:r>
              <a:rPr lang="en-US" dirty="0"/>
              <a:t>function foo(something) {</a:t>
            </a:r>
          </a:p>
          <a:p>
            <a:pPr marL="0" indent="0">
              <a:buNone/>
            </a:pPr>
            <a:r>
              <a:rPr lang="en-US" dirty="0"/>
              <a:t>  console.log( </a:t>
            </a:r>
            <a:r>
              <a:rPr lang="en-US" dirty="0" err="1"/>
              <a:t>this.a</a:t>
            </a:r>
            <a:r>
              <a:rPr lang="en-US" dirty="0"/>
              <a:t>, something );</a:t>
            </a:r>
          </a:p>
          <a:p>
            <a:pPr marL="0" indent="0">
              <a:buNone/>
            </a:pPr>
            <a:r>
              <a:rPr lang="en-US" dirty="0"/>
              <a:t>  return </a:t>
            </a:r>
            <a:r>
              <a:rPr lang="en-US" dirty="0" err="1"/>
              <a:t>this.a</a:t>
            </a:r>
            <a:r>
              <a:rPr lang="en-US" dirty="0"/>
              <a:t> + something;</a:t>
            </a:r>
          </a:p>
          <a:p>
            <a:pPr marL="0" indent="0">
              <a:buNone/>
            </a:pPr>
            <a:r>
              <a:rPr lang="en-US" dirty="0" smtClean="0"/>
              <a:t>}</a:t>
            </a:r>
            <a:endParaRPr lang="en-US" dirty="0"/>
          </a:p>
          <a:p>
            <a:pPr marL="0" indent="0">
              <a:buNone/>
            </a:pPr>
            <a:r>
              <a:rPr lang="en-US" dirty="0" err="1"/>
              <a:t>var</a:t>
            </a:r>
            <a:r>
              <a:rPr lang="en-US" dirty="0"/>
              <a:t> </a:t>
            </a:r>
            <a:r>
              <a:rPr lang="en-US" dirty="0" err="1"/>
              <a:t>obj</a:t>
            </a:r>
            <a:r>
              <a:rPr lang="en-US" dirty="0"/>
              <a:t> = {</a:t>
            </a:r>
          </a:p>
          <a:p>
            <a:pPr marL="0" indent="0">
              <a:buNone/>
            </a:pPr>
            <a:r>
              <a:rPr lang="en-US" dirty="0"/>
              <a:t>  a: 2</a:t>
            </a:r>
          </a:p>
          <a:p>
            <a:pPr marL="0" indent="0">
              <a:buNone/>
            </a:pPr>
            <a:r>
              <a:rPr lang="en-US" dirty="0" smtClean="0"/>
              <a:t>};</a:t>
            </a:r>
            <a:endParaRPr lang="en-US" dirty="0"/>
          </a:p>
          <a:p>
            <a:pPr marL="0" indent="0">
              <a:buNone/>
            </a:pPr>
            <a:r>
              <a:rPr lang="en-US" dirty="0" err="1"/>
              <a:t>var</a:t>
            </a:r>
            <a:r>
              <a:rPr lang="en-US" dirty="0"/>
              <a:t> bar = function() {</a:t>
            </a:r>
          </a:p>
          <a:p>
            <a:pPr marL="0" indent="0">
              <a:buNone/>
            </a:pPr>
            <a:r>
              <a:rPr lang="en-US" dirty="0"/>
              <a:t>  return </a:t>
            </a:r>
            <a:r>
              <a:rPr lang="en-US" dirty="0" err="1"/>
              <a:t>foo.apply</a:t>
            </a:r>
            <a:r>
              <a:rPr lang="en-US" dirty="0"/>
              <a:t>( </a:t>
            </a:r>
            <a:r>
              <a:rPr lang="en-US" dirty="0" err="1"/>
              <a:t>obj</a:t>
            </a:r>
            <a:r>
              <a:rPr lang="en-US" dirty="0"/>
              <a:t>, arguments );</a:t>
            </a:r>
          </a:p>
          <a:p>
            <a:pPr marL="0" indent="0">
              <a:buNone/>
            </a:pPr>
            <a:r>
              <a:rPr lang="en-US" dirty="0" smtClean="0"/>
              <a:t>};</a:t>
            </a:r>
            <a:endParaRPr lang="en-US" dirty="0"/>
          </a:p>
          <a:p>
            <a:pPr marL="0" indent="0">
              <a:buNone/>
            </a:pPr>
            <a:r>
              <a:rPr lang="en-US" dirty="0" err="1"/>
              <a:t>var</a:t>
            </a:r>
            <a:r>
              <a:rPr lang="en-US" dirty="0"/>
              <a:t> b = bar( 3 ); // 2 3</a:t>
            </a:r>
          </a:p>
          <a:p>
            <a:pPr marL="0" indent="0">
              <a:buNone/>
            </a:pPr>
            <a:r>
              <a:rPr lang="en-US" dirty="0"/>
              <a:t>console.log( b ); // </a:t>
            </a:r>
            <a:r>
              <a:rPr lang="en-US" dirty="0" smtClean="0"/>
              <a:t>5</a:t>
            </a:r>
          </a:p>
        </p:txBody>
      </p:sp>
    </p:spTree>
    <p:extLst>
      <p:ext uri="{BB962C8B-B14F-4D97-AF65-F5344CB8AC3E}">
        <p14:creationId xmlns:p14="http://schemas.microsoft.com/office/powerpoint/2010/main" val="277864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77500" lnSpcReduction="20000"/>
          </a:bodyPr>
          <a:lstStyle/>
          <a:p>
            <a:r>
              <a:rPr lang="en-US" dirty="0" smtClean="0"/>
              <a:t>Bind helper</a:t>
            </a:r>
          </a:p>
          <a:p>
            <a:pPr marL="0" indent="0">
              <a:buNone/>
            </a:pPr>
            <a:r>
              <a:rPr lang="en-US" dirty="0"/>
              <a:t>function foo(something) {</a:t>
            </a:r>
          </a:p>
          <a:p>
            <a:pPr marL="0" indent="0">
              <a:buNone/>
            </a:pPr>
            <a:r>
              <a:rPr lang="en-US" dirty="0"/>
              <a:t>  console.log( </a:t>
            </a:r>
            <a:r>
              <a:rPr lang="en-US" dirty="0" err="1"/>
              <a:t>this.a</a:t>
            </a:r>
            <a:r>
              <a:rPr lang="en-US" dirty="0"/>
              <a:t>, something );</a:t>
            </a:r>
          </a:p>
          <a:p>
            <a:pPr marL="0" indent="0">
              <a:buNone/>
            </a:pPr>
            <a:r>
              <a:rPr lang="en-US" dirty="0"/>
              <a:t>  return </a:t>
            </a:r>
            <a:r>
              <a:rPr lang="en-US" dirty="0" err="1"/>
              <a:t>this.a</a:t>
            </a:r>
            <a:r>
              <a:rPr lang="en-US" dirty="0"/>
              <a:t> + something;</a:t>
            </a:r>
          </a:p>
          <a:p>
            <a:pPr marL="0" indent="0">
              <a:buNone/>
            </a:pPr>
            <a:r>
              <a:rPr lang="en-US" dirty="0" smtClean="0"/>
              <a:t>}</a:t>
            </a:r>
            <a:endParaRPr lang="en-US" dirty="0"/>
          </a:p>
          <a:p>
            <a:pPr marL="0" indent="0">
              <a:buNone/>
            </a:pPr>
            <a:r>
              <a:rPr lang="en-US" dirty="0"/>
              <a:t>// simple `bind` helper</a:t>
            </a:r>
          </a:p>
          <a:p>
            <a:pPr marL="0" indent="0">
              <a:buNone/>
            </a:pPr>
            <a:r>
              <a:rPr lang="en-US" dirty="0"/>
              <a:t>function bind(</a:t>
            </a:r>
            <a:r>
              <a:rPr lang="en-US" dirty="0" err="1"/>
              <a:t>fn</a:t>
            </a:r>
            <a:r>
              <a:rPr lang="en-US" dirty="0"/>
              <a:t>, </a:t>
            </a:r>
            <a:r>
              <a:rPr lang="en-US" dirty="0" err="1"/>
              <a:t>obj</a:t>
            </a:r>
            <a:r>
              <a:rPr lang="en-US" dirty="0"/>
              <a:t>) {</a:t>
            </a:r>
          </a:p>
          <a:p>
            <a:pPr marL="0" indent="0">
              <a:buNone/>
            </a:pPr>
            <a:r>
              <a:rPr lang="en-US" dirty="0"/>
              <a:t>  return function() {</a:t>
            </a:r>
          </a:p>
          <a:p>
            <a:pPr marL="0" indent="0">
              <a:buNone/>
            </a:pPr>
            <a:r>
              <a:rPr lang="en-US" dirty="0"/>
              <a:t>    return </a:t>
            </a:r>
            <a:r>
              <a:rPr lang="en-US" dirty="0" err="1"/>
              <a:t>fn.apply</a:t>
            </a:r>
            <a:r>
              <a:rPr lang="en-US" dirty="0"/>
              <a:t>( </a:t>
            </a:r>
            <a:r>
              <a:rPr lang="en-US" dirty="0" err="1"/>
              <a:t>obj</a:t>
            </a:r>
            <a:r>
              <a:rPr lang="en-US" dirty="0"/>
              <a:t>, arguments );</a:t>
            </a:r>
          </a:p>
          <a:p>
            <a:pPr marL="0" indent="0">
              <a:buNone/>
            </a:pPr>
            <a:r>
              <a:rPr lang="en-US" dirty="0"/>
              <a:t>  };</a:t>
            </a:r>
          </a:p>
          <a:p>
            <a:pPr marL="0" indent="0">
              <a:buNone/>
            </a:pPr>
            <a:r>
              <a:rPr lang="en-US" dirty="0" smtClean="0"/>
              <a:t>}</a:t>
            </a:r>
            <a:endParaRPr lang="en-US" dirty="0"/>
          </a:p>
          <a:p>
            <a:pPr marL="0" indent="0">
              <a:buNone/>
            </a:pPr>
            <a:r>
              <a:rPr lang="en-US" dirty="0" err="1"/>
              <a:t>var</a:t>
            </a:r>
            <a:r>
              <a:rPr lang="en-US" dirty="0"/>
              <a:t> </a:t>
            </a:r>
            <a:r>
              <a:rPr lang="en-US" dirty="0" err="1"/>
              <a:t>obj</a:t>
            </a:r>
            <a:r>
              <a:rPr lang="en-US" dirty="0"/>
              <a:t> = {</a:t>
            </a:r>
          </a:p>
          <a:p>
            <a:pPr marL="0" indent="0">
              <a:buNone/>
            </a:pPr>
            <a:r>
              <a:rPr lang="en-US" dirty="0"/>
              <a:t>  a: 2</a:t>
            </a:r>
          </a:p>
          <a:p>
            <a:pPr marL="0" indent="0">
              <a:buNone/>
            </a:pPr>
            <a:r>
              <a:rPr lang="en-US" dirty="0" smtClean="0"/>
              <a:t>};</a:t>
            </a:r>
            <a:endParaRPr lang="en-US" dirty="0"/>
          </a:p>
          <a:p>
            <a:pPr marL="0" indent="0">
              <a:buNone/>
            </a:pPr>
            <a:r>
              <a:rPr lang="en-US" dirty="0" err="1"/>
              <a:t>var</a:t>
            </a:r>
            <a:r>
              <a:rPr lang="en-US" dirty="0"/>
              <a:t> bar = bind( foo, </a:t>
            </a:r>
            <a:r>
              <a:rPr lang="en-US" dirty="0" err="1"/>
              <a:t>obj</a:t>
            </a:r>
            <a:r>
              <a:rPr lang="en-US" dirty="0"/>
              <a:t> </a:t>
            </a:r>
            <a:r>
              <a:rPr lang="en-US" dirty="0" smtClean="0"/>
              <a:t>);</a:t>
            </a:r>
            <a:endParaRPr lang="en-US" dirty="0"/>
          </a:p>
          <a:p>
            <a:pPr marL="0" indent="0">
              <a:buNone/>
            </a:pPr>
            <a:r>
              <a:rPr lang="en-US" dirty="0" err="1"/>
              <a:t>var</a:t>
            </a:r>
            <a:r>
              <a:rPr lang="en-US" dirty="0"/>
              <a:t> b = bar( 3 ); // 2 3</a:t>
            </a:r>
          </a:p>
          <a:p>
            <a:pPr marL="0" indent="0">
              <a:buNone/>
            </a:pPr>
            <a:r>
              <a:rPr lang="en-US" dirty="0"/>
              <a:t>console.log( b ); // </a:t>
            </a:r>
            <a:r>
              <a:rPr lang="en-US" dirty="0" smtClean="0"/>
              <a:t>5</a:t>
            </a:r>
          </a:p>
          <a:p>
            <a:r>
              <a:rPr lang="en-US" dirty="0"/>
              <a:t>Since hard binding is such a common pattern, it's provided with a built-in utility as of ES5: </a:t>
            </a:r>
            <a:r>
              <a:rPr lang="en-US" dirty="0" err="1"/>
              <a:t>Function.prototype.bind</a:t>
            </a:r>
            <a:r>
              <a:rPr lang="en-US" dirty="0"/>
              <a:t>, and it's used like this</a:t>
            </a:r>
            <a:r>
              <a:rPr lang="en-US" dirty="0" smtClean="0"/>
              <a:t>:</a:t>
            </a:r>
            <a:endParaRPr lang="en-US" dirty="0"/>
          </a:p>
        </p:txBody>
      </p:sp>
    </p:spTree>
    <p:extLst>
      <p:ext uri="{BB962C8B-B14F-4D97-AF65-F5344CB8AC3E}">
        <p14:creationId xmlns:p14="http://schemas.microsoft.com/office/powerpoint/2010/main" val="3847662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55000" lnSpcReduction="20000"/>
          </a:bodyPr>
          <a:lstStyle/>
          <a:p>
            <a:pPr marL="0" indent="0">
              <a:buNone/>
            </a:pPr>
            <a:r>
              <a:rPr lang="en-US" dirty="0"/>
              <a:t>function foo(something) {</a:t>
            </a:r>
          </a:p>
          <a:p>
            <a:pPr marL="0" indent="0">
              <a:buNone/>
            </a:pPr>
            <a:r>
              <a:rPr lang="en-US" dirty="0"/>
              <a:t>  console.log( </a:t>
            </a:r>
            <a:r>
              <a:rPr lang="en-US" dirty="0" err="1"/>
              <a:t>this.a</a:t>
            </a:r>
            <a:r>
              <a:rPr lang="en-US" dirty="0"/>
              <a:t>, something );</a:t>
            </a:r>
          </a:p>
          <a:p>
            <a:pPr marL="0" indent="0">
              <a:buNone/>
            </a:pPr>
            <a:r>
              <a:rPr lang="en-US" dirty="0"/>
              <a:t>  return </a:t>
            </a:r>
            <a:r>
              <a:rPr lang="en-US" dirty="0" err="1"/>
              <a:t>this.a</a:t>
            </a:r>
            <a:r>
              <a:rPr lang="en-US" dirty="0"/>
              <a:t> + something;</a:t>
            </a:r>
          </a:p>
          <a:p>
            <a:pPr marL="0" indent="0">
              <a:buNone/>
            </a:pPr>
            <a:r>
              <a:rPr lang="en-US" dirty="0"/>
              <a:t>}</a:t>
            </a:r>
          </a:p>
          <a:p>
            <a:pPr marL="0" indent="0">
              <a:buNone/>
            </a:pPr>
            <a:r>
              <a:rPr lang="en-US" dirty="0" err="1"/>
              <a:t>var</a:t>
            </a:r>
            <a:r>
              <a:rPr lang="en-US" dirty="0"/>
              <a:t> </a:t>
            </a:r>
            <a:r>
              <a:rPr lang="en-US" dirty="0" err="1"/>
              <a:t>obj</a:t>
            </a:r>
            <a:r>
              <a:rPr lang="en-US" dirty="0"/>
              <a:t> = {</a:t>
            </a:r>
          </a:p>
          <a:p>
            <a:pPr marL="0" indent="0">
              <a:buNone/>
            </a:pPr>
            <a:r>
              <a:rPr lang="en-US" dirty="0"/>
              <a:t>  a: 2</a:t>
            </a:r>
          </a:p>
          <a:p>
            <a:pPr marL="0" indent="0">
              <a:buNone/>
            </a:pPr>
            <a:r>
              <a:rPr lang="en-US" dirty="0"/>
              <a:t>};</a:t>
            </a:r>
          </a:p>
          <a:p>
            <a:pPr marL="0" indent="0">
              <a:buNone/>
            </a:pPr>
            <a:r>
              <a:rPr lang="en-US" dirty="0" err="1"/>
              <a:t>var</a:t>
            </a:r>
            <a:r>
              <a:rPr lang="en-US" dirty="0"/>
              <a:t> bar = </a:t>
            </a:r>
            <a:r>
              <a:rPr lang="en-US" dirty="0" err="1"/>
              <a:t>foo.bind</a:t>
            </a:r>
            <a:r>
              <a:rPr lang="en-US" dirty="0"/>
              <a:t>( </a:t>
            </a:r>
            <a:r>
              <a:rPr lang="en-US" dirty="0" err="1"/>
              <a:t>obj</a:t>
            </a:r>
            <a:r>
              <a:rPr lang="en-US" dirty="0"/>
              <a:t> );</a:t>
            </a:r>
          </a:p>
          <a:p>
            <a:pPr marL="0" indent="0">
              <a:buNone/>
            </a:pPr>
            <a:r>
              <a:rPr lang="en-US" dirty="0" err="1"/>
              <a:t>var</a:t>
            </a:r>
            <a:r>
              <a:rPr lang="en-US" dirty="0"/>
              <a:t> b = bar( 3 ); // 2 3</a:t>
            </a:r>
          </a:p>
          <a:p>
            <a:pPr marL="0" indent="0">
              <a:buNone/>
            </a:pPr>
            <a:r>
              <a:rPr lang="en-US" dirty="0"/>
              <a:t>console.log( b ); // 5</a:t>
            </a:r>
          </a:p>
          <a:p>
            <a:pPr marL="0" indent="0">
              <a:buNone/>
            </a:pPr>
            <a:r>
              <a:rPr lang="en-US" dirty="0"/>
              <a:t>bind(..) returns a new function that is hard-coded to call the original function with the this context set as you specified.</a:t>
            </a:r>
          </a:p>
          <a:p>
            <a:pPr marL="0" indent="0">
              <a:buNone/>
            </a:pPr>
            <a:r>
              <a:rPr lang="en-US" sz="3600" dirty="0"/>
              <a:t>new binding ( new keyword </a:t>
            </a:r>
            <a:r>
              <a:rPr lang="en-US" sz="3600" dirty="0" smtClean="0"/>
              <a:t>)</a:t>
            </a:r>
          </a:p>
          <a:p>
            <a:pPr marL="0" indent="0">
              <a:buNone/>
            </a:pPr>
            <a:r>
              <a:rPr lang="en-US" sz="3300" dirty="0"/>
              <a:t>what are constructors in </a:t>
            </a:r>
            <a:r>
              <a:rPr lang="en-US" sz="3300" dirty="0" err="1"/>
              <a:t>javascript</a:t>
            </a:r>
            <a:r>
              <a:rPr lang="en-US" sz="3300" dirty="0"/>
              <a:t> ( new keyword </a:t>
            </a:r>
            <a:r>
              <a:rPr lang="en-US" sz="3300" dirty="0" smtClean="0"/>
              <a:t>)</a:t>
            </a:r>
          </a:p>
          <a:p>
            <a:r>
              <a:rPr lang="en-US" dirty="0"/>
              <a:t>In JS, constructors are just functions that happen to be called with the new operator in front of them. They are not attached to classes, nor are they instantiating a class. They are not even special types of functions. They're just regular functions that are, in essence, hijacked by the use of new in their invocation</a:t>
            </a:r>
            <a:r>
              <a:rPr lang="en-US" dirty="0" smtClean="0"/>
              <a:t>.</a:t>
            </a:r>
          </a:p>
          <a:p>
            <a:r>
              <a:rPr lang="en-US" dirty="0"/>
              <a:t>This is an important but subtle distinction: there's really no such thing as "constructor functions", but rather construction calls of functions</a:t>
            </a:r>
            <a:r>
              <a:rPr lang="en-US" dirty="0" smtClean="0"/>
              <a:t>.</a:t>
            </a:r>
          </a:p>
          <a:p>
            <a:r>
              <a:rPr lang="en-US" dirty="0"/>
              <a:t>When a function is invoked with new in front of it, otherwise known as a constructor call, the following things are done automatically:</a:t>
            </a:r>
          </a:p>
          <a:p>
            <a:endParaRPr lang="en-US" dirty="0"/>
          </a:p>
          <a:p>
            <a:pPr marL="457200" lvl="1" indent="0">
              <a:buNone/>
            </a:pPr>
            <a:r>
              <a:rPr lang="en-US" dirty="0"/>
              <a:t>1)a brand new object is created (aka, constructed) out of thin air</a:t>
            </a:r>
          </a:p>
          <a:p>
            <a:pPr marL="457200" lvl="1" indent="0">
              <a:buNone/>
            </a:pPr>
            <a:r>
              <a:rPr lang="en-US" dirty="0"/>
              <a:t>2)the newly constructed object is [[Prototype]]-linked</a:t>
            </a:r>
          </a:p>
          <a:p>
            <a:pPr marL="457200" lvl="1" indent="0">
              <a:buNone/>
            </a:pPr>
            <a:r>
              <a:rPr lang="en-US" dirty="0"/>
              <a:t>3)the newly constructed object is set as the this binding for that function call</a:t>
            </a:r>
          </a:p>
          <a:p>
            <a:pPr marL="457200" lvl="1" indent="0">
              <a:buNone/>
            </a:pPr>
            <a:r>
              <a:rPr lang="en-US" dirty="0"/>
              <a:t>4)unless the function returns its own alternate object, the new-invoked function call will automatically return the newly constructed object.</a:t>
            </a:r>
            <a:endParaRPr lang="en-US" dirty="0"/>
          </a:p>
        </p:txBody>
      </p:sp>
    </p:spTree>
    <p:extLst>
      <p:ext uri="{BB962C8B-B14F-4D97-AF65-F5344CB8AC3E}">
        <p14:creationId xmlns:p14="http://schemas.microsoft.com/office/powerpoint/2010/main" val="803738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92500" lnSpcReduction="10000"/>
          </a:bodyPr>
          <a:lstStyle/>
          <a:p>
            <a:r>
              <a:rPr lang="en-US" dirty="0"/>
              <a:t>Consider this code</a:t>
            </a:r>
            <a:r>
              <a:rPr lang="en-US" dirty="0" smtClean="0"/>
              <a:t>:</a:t>
            </a:r>
            <a:endParaRPr lang="en-US" dirty="0"/>
          </a:p>
          <a:p>
            <a:pPr marL="0" indent="0">
              <a:buNone/>
            </a:pPr>
            <a:r>
              <a:rPr lang="en-US" dirty="0"/>
              <a:t>function foo(a) {</a:t>
            </a:r>
          </a:p>
          <a:p>
            <a:pPr marL="0" indent="0">
              <a:buNone/>
            </a:pPr>
            <a:r>
              <a:rPr lang="en-US" dirty="0"/>
              <a:t>  </a:t>
            </a:r>
            <a:r>
              <a:rPr lang="en-US" dirty="0" err="1"/>
              <a:t>this.a</a:t>
            </a:r>
            <a:r>
              <a:rPr lang="en-US" dirty="0"/>
              <a:t> = a;</a:t>
            </a:r>
          </a:p>
          <a:p>
            <a:pPr marL="0" indent="0">
              <a:buNone/>
            </a:pPr>
            <a:r>
              <a:rPr lang="en-US" dirty="0" smtClean="0"/>
              <a:t>}</a:t>
            </a:r>
            <a:endParaRPr lang="en-US" dirty="0"/>
          </a:p>
          <a:p>
            <a:pPr marL="0" indent="0">
              <a:buNone/>
            </a:pPr>
            <a:r>
              <a:rPr lang="en-US" dirty="0" err="1"/>
              <a:t>var</a:t>
            </a:r>
            <a:r>
              <a:rPr lang="en-US" dirty="0"/>
              <a:t> bar = new foo( 2 );</a:t>
            </a:r>
          </a:p>
          <a:p>
            <a:pPr marL="0" indent="0">
              <a:buNone/>
            </a:pPr>
            <a:r>
              <a:rPr lang="en-US" dirty="0"/>
              <a:t>console.log( </a:t>
            </a:r>
            <a:r>
              <a:rPr lang="en-US" dirty="0" err="1"/>
              <a:t>bar.a</a:t>
            </a:r>
            <a:r>
              <a:rPr lang="en-US" dirty="0"/>
              <a:t> ); // 2</a:t>
            </a:r>
          </a:p>
          <a:p>
            <a:r>
              <a:rPr lang="en-US" dirty="0"/>
              <a:t>By calling foo(..) with new in front of it, we've constructed a new object and set that new object as the this for the call of foo(..). So new is the final way that a function call's this can be bound. We'll call this new </a:t>
            </a:r>
            <a:r>
              <a:rPr lang="en-US" dirty="0" smtClean="0"/>
              <a:t>binding.</a:t>
            </a:r>
          </a:p>
          <a:p>
            <a:pPr marL="0" indent="0">
              <a:buNone/>
            </a:pPr>
            <a:r>
              <a:rPr lang="en-US" dirty="0"/>
              <a:t>rule precedence </a:t>
            </a:r>
            <a:endParaRPr lang="en-US" dirty="0" smtClean="0"/>
          </a:p>
          <a:p>
            <a:r>
              <a:rPr lang="en-US" dirty="0"/>
              <a:t>So, now we've uncovered the 4 rules for binding this in function calls. All you need to do is find the call-site and inspect it to see which rule applies. But, what if the call-site has multiple eligible rules? There must be an order of precedence to these </a:t>
            </a:r>
            <a:r>
              <a:rPr lang="en-US" dirty="0" smtClean="0"/>
              <a:t>rules</a:t>
            </a:r>
          </a:p>
          <a:p>
            <a:r>
              <a:rPr lang="en-US" dirty="0"/>
              <a:t>It should be clear that the default binding is the lowest priority rule of the 4. So we'll just set that one aside.</a:t>
            </a:r>
            <a:endParaRPr lang="en-US" dirty="0" smtClean="0"/>
          </a:p>
          <a:p>
            <a:endParaRPr lang="en-US" dirty="0"/>
          </a:p>
        </p:txBody>
      </p:sp>
    </p:spTree>
    <p:extLst>
      <p:ext uri="{BB962C8B-B14F-4D97-AF65-F5344CB8AC3E}">
        <p14:creationId xmlns:p14="http://schemas.microsoft.com/office/powerpoint/2010/main" val="3124156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47500" lnSpcReduction="20000"/>
          </a:bodyPr>
          <a:lstStyle/>
          <a:p>
            <a:pPr marL="0" indent="0">
              <a:buNone/>
            </a:pPr>
            <a:endParaRPr lang="en-US" dirty="0"/>
          </a:p>
          <a:p>
            <a:r>
              <a:rPr lang="en-US" dirty="0"/>
              <a:t>Which is more precedent, implicit binding or explicit binding? Let's test it:</a:t>
            </a:r>
          </a:p>
          <a:p>
            <a:pPr marL="0" indent="0">
              <a:buNone/>
            </a:pPr>
            <a:endParaRPr lang="en-US" dirty="0"/>
          </a:p>
          <a:p>
            <a:pPr marL="0" indent="0">
              <a:buNone/>
            </a:pPr>
            <a:r>
              <a:rPr lang="en-US" dirty="0"/>
              <a:t>function foo() {</a:t>
            </a:r>
          </a:p>
          <a:p>
            <a:pPr marL="0" indent="0">
              <a:buNone/>
            </a:pPr>
            <a:r>
              <a:rPr lang="en-US" dirty="0"/>
              <a:t>  console.log( </a:t>
            </a:r>
            <a:r>
              <a:rPr lang="en-US" dirty="0" err="1"/>
              <a:t>this.a</a:t>
            </a:r>
            <a:r>
              <a:rPr lang="en-US" dirty="0"/>
              <a:t> );</a:t>
            </a:r>
          </a:p>
          <a:p>
            <a:pPr marL="0" indent="0">
              <a:buNone/>
            </a:pPr>
            <a:r>
              <a:rPr lang="en-US" dirty="0" smtClean="0"/>
              <a:t>}</a:t>
            </a:r>
            <a:endParaRPr lang="en-US" dirty="0"/>
          </a:p>
          <a:p>
            <a:pPr marL="0" indent="0">
              <a:buNone/>
            </a:pPr>
            <a:r>
              <a:rPr lang="en-US" dirty="0" err="1"/>
              <a:t>var</a:t>
            </a:r>
            <a:r>
              <a:rPr lang="en-US" dirty="0"/>
              <a:t> obj1 = {</a:t>
            </a:r>
          </a:p>
          <a:p>
            <a:pPr marL="0" indent="0">
              <a:buNone/>
            </a:pPr>
            <a:r>
              <a:rPr lang="en-US" dirty="0"/>
              <a:t>  a: 2,</a:t>
            </a:r>
          </a:p>
          <a:p>
            <a:pPr marL="0" indent="0">
              <a:buNone/>
            </a:pPr>
            <a:r>
              <a:rPr lang="en-US" dirty="0"/>
              <a:t>  foo: foo</a:t>
            </a:r>
          </a:p>
          <a:p>
            <a:pPr marL="0" indent="0">
              <a:buNone/>
            </a:pPr>
            <a:r>
              <a:rPr lang="en-US" dirty="0" smtClean="0"/>
              <a:t>};</a:t>
            </a:r>
            <a:endParaRPr lang="en-US" dirty="0"/>
          </a:p>
          <a:p>
            <a:pPr marL="0" indent="0">
              <a:buNone/>
            </a:pPr>
            <a:r>
              <a:rPr lang="en-US" dirty="0" err="1"/>
              <a:t>var</a:t>
            </a:r>
            <a:r>
              <a:rPr lang="en-US" dirty="0"/>
              <a:t> obj2 = {</a:t>
            </a:r>
          </a:p>
          <a:p>
            <a:pPr marL="0" indent="0">
              <a:buNone/>
            </a:pPr>
            <a:r>
              <a:rPr lang="en-US" dirty="0"/>
              <a:t>  a: 3,</a:t>
            </a:r>
          </a:p>
          <a:p>
            <a:pPr marL="0" indent="0">
              <a:buNone/>
            </a:pPr>
            <a:r>
              <a:rPr lang="en-US" dirty="0"/>
              <a:t>  foo: foo</a:t>
            </a:r>
          </a:p>
          <a:p>
            <a:pPr marL="0" indent="0">
              <a:buNone/>
            </a:pPr>
            <a:r>
              <a:rPr lang="en-US" dirty="0" smtClean="0"/>
              <a:t>};</a:t>
            </a:r>
            <a:endParaRPr lang="en-US" dirty="0"/>
          </a:p>
          <a:p>
            <a:pPr marL="0" indent="0">
              <a:buNone/>
            </a:pPr>
            <a:r>
              <a:rPr lang="en-US" dirty="0"/>
              <a:t>obj1.foo(); // 2</a:t>
            </a:r>
          </a:p>
          <a:p>
            <a:pPr marL="0" indent="0">
              <a:buNone/>
            </a:pPr>
            <a:r>
              <a:rPr lang="en-US" dirty="0"/>
              <a:t>obj2.foo(); // </a:t>
            </a:r>
            <a:r>
              <a:rPr lang="en-US" dirty="0" smtClean="0"/>
              <a:t>3</a:t>
            </a:r>
            <a:endParaRPr lang="en-US" dirty="0"/>
          </a:p>
          <a:p>
            <a:pPr marL="0" indent="0">
              <a:buNone/>
            </a:pPr>
            <a:r>
              <a:rPr lang="en-US" dirty="0"/>
              <a:t>obj1.foo.call( obj2 ); // 3</a:t>
            </a:r>
          </a:p>
          <a:p>
            <a:pPr marL="0" indent="0">
              <a:buNone/>
            </a:pPr>
            <a:r>
              <a:rPr lang="en-US" dirty="0"/>
              <a:t>obj2.foo.call( obj1 ); // </a:t>
            </a:r>
            <a:r>
              <a:rPr lang="en-US" dirty="0" smtClean="0"/>
              <a:t>2</a:t>
            </a:r>
          </a:p>
          <a:p>
            <a:pPr marL="0" indent="0">
              <a:buNone/>
            </a:pPr>
            <a:endParaRPr lang="en-US" dirty="0"/>
          </a:p>
          <a:p>
            <a:r>
              <a:rPr lang="en-US" dirty="0"/>
              <a:t>So, explicit binding takes precedence over implicit binding, which means you should ask first if explicit binding applies before checking for implicit </a:t>
            </a:r>
            <a:r>
              <a:rPr lang="en-US" dirty="0" smtClean="0"/>
              <a:t>binding.</a:t>
            </a:r>
          </a:p>
          <a:p>
            <a:r>
              <a:rPr lang="en-US" dirty="0"/>
              <a:t>Before we explore that in a code listing, think back to how hard binding physically works, which is that </a:t>
            </a:r>
            <a:r>
              <a:rPr lang="en-US" dirty="0" err="1"/>
              <a:t>Function.prototype.bind</a:t>
            </a:r>
            <a:r>
              <a:rPr lang="en-US" dirty="0"/>
              <a:t>(..) creates a new wrapper function that is hard-coded to ignore its own this binding (whatever it may be), and use a manual one we provide</a:t>
            </a:r>
            <a:r>
              <a:rPr lang="en-US" dirty="0" smtClean="0"/>
              <a:t>.</a:t>
            </a:r>
            <a:endParaRPr lang="en-US" dirty="0"/>
          </a:p>
          <a:p>
            <a:r>
              <a:rPr lang="en-US" dirty="0"/>
              <a:t>By that reasoning, it would seem obvious to assume that hard binding (which is a form of explicit binding) is more precedent than new binding, and thus cannot be overridden with new.</a:t>
            </a:r>
            <a:endParaRPr lang="en-US" dirty="0" smtClean="0"/>
          </a:p>
        </p:txBody>
      </p:sp>
    </p:spTree>
    <p:extLst>
      <p:ext uri="{BB962C8B-B14F-4D97-AF65-F5344CB8AC3E}">
        <p14:creationId xmlns:p14="http://schemas.microsoft.com/office/powerpoint/2010/main" val="331201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92500" lnSpcReduction="20000"/>
          </a:bodyPr>
          <a:lstStyle/>
          <a:p>
            <a:r>
              <a:rPr lang="en-US" dirty="0"/>
              <a:t>Let's check</a:t>
            </a:r>
            <a:r>
              <a:rPr lang="en-US" dirty="0" smtClean="0"/>
              <a:t>:</a:t>
            </a:r>
            <a:endParaRPr lang="en-US" dirty="0"/>
          </a:p>
          <a:p>
            <a:pPr marL="0" indent="0">
              <a:buNone/>
            </a:pPr>
            <a:r>
              <a:rPr lang="en-US" dirty="0"/>
              <a:t>function foo(something) {</a:t>
            </a:r>
          </a:p>
          <a:p>
            <a:pPr marL="0" indent="0">
              <a:buNone/>
            </a:pPr>
            <a:r>
              <a:rPr lang="en-US" dirty="0"/>
              <a:t>  </a:t>
            </a:r>
            <a:r>
              <a:rPr lang="en-US" dirty="0" err="1"/>
              <a:t>this.a</a:t>
            </a:r>
            <a:r>
              <a:rPr lang="en-US" dirty="0"/>
              <a:t> = something;</a:t>
            </a:r>
          </a:p>
          <a:p>
            <a:pPr marL="0" indent="0">
              <a:buNone/>
            </a:pPr>
            <a:r>
              <a:rPr lang="en-US" dirty="0" smtClean="0"/>
              <a:t>}</a:t>
            </a:r>
            <a:endParaRPr lang="en-US" dirty="0"/>
          </a:p>
          <a:p>
            <a:pPr marL="0" indent="0">
              <a:buNone/>
            </a:pPr>
            <a:r>
              <a:rPr lang="en-US" dirty="0" err="1"/>
              <a:t>var</a:t>
            </a:r>
            <a:r>
              <a:rPr lang="en-US" dirty="0"/>
              <a:t> obj1 = </a:t>
            </a:r>
            <a:r>
              <a:rPr lang="en-US" dirty="0" smtClean="0"/>
              <a:t>{};</a:t>
            </a:r>
            <a:endParaRPr lang="en-US" dirty="0"/>
          </a:p>
          <a:p>
            <a:pPr marL="0" indent="0">
              <a:buNone/>
            </a:pPr>
            <a:r>
              <a:rPr lang="en-US" dirty="0" err="1"/>
              <a:t>var</a:t>
            </a:r>
            <a:r>
              <a:rPr lang="en-US" dirty="0"/>
              <a:t> bar = </a:t>
            </a:r>
            <a:r>
              <a:rPr lang="en-US" dirty="0" err="1"/>
              <a:t>foo.bind</a:t>
            </a:r>
            <a:r>
              <a:rPr lang="en-US" dirty="0"/>
              <a:t>( obj1 );</a:t>
            </a:r>
          </a:p>
          <a:p>
            <a:pPr marL="0" indent="0">
              <a:buNone/>
            </a:pPr>
            <a:r>
              <a:rPr lang="en-US" dirty="0"/>
              <a:t>bar( 2 );</a:t>
            </a:r>
          </a:p>
          <a:p>
            <a:pPr marL="0" indent="0">
              <a:buNone/>
            </a:pPr>
            <a:r>
              <a:rPr lang="en-US" dirty="0"/>
              <a:t>console.log( obj1.a ); // </a:t>
            </a:r>
            <a:r>
              <a:rPr lang="en-US" dirty="0" smtClean="0"/>
              <a:t>2</a:t>
            </a:r>
            <a:endParaRPr lang="en-US" dirty="0"/>
          </a:p>
          <a:p>
            <a:pPr marL="0" indent="0">
              <a:buNone/>
            </a:pPr>
            <a:r>
              <a:rPr lang="en-US" dirty="0" err="1"/>
              <a:t>var</a:t>
            </a:r>
            <a:r>
              <a:rPr lang="en-US" dirty="0"/>
              <a:t> </a:t>
            </a:r>
            <a:r>
              <a:rPr lang="en-US" dirty="0" err="1"/>
              <a:t>baz</a:t>
            </a:r>
            <a:r>
              <a:rPr lang="en-US" dirty="0"/>
              <a:t> = new bar( 3 );</a:t>
            </a:r>
          </a:p>
          <a:p>
            <a:pPr marL="0" indent="0">
              <a:buNone/>
            </a:pPr>
            <a:r>
              <a:rPr lang="en-US" dirty="0"/>
              <a:t>console.log( obj1.a ); // 2</a:t>
            </a:r>
          </a:p>
          <a:p>
            <a:pPr marL="0" indent="0">
              <a:buNone/>
            </a:pPr>
            <a:r>
              <a:rPr lang="en-US" dirty="0"/>
              <a:t>console.log( </a:t>
            </a:r>
            <a:r>
              <a:rPr lang="en-US" dirty="0" err="1"/>
              <a:t>baz.a</a:t>
            </a:r>
            <a:r>
              <a:rPr lang="en-US" dirty="0"/>
              <a:t> ); // </a:t>
            </a:r>
            <a:r>
              <a:rPr lang="en-US" dirty="0" smtClean="0"/>
              <a:t>3</a:t>
            </a:r>
          </a:p>
          <a:p>
            <a:pPr marL="0" indent="0">
              <a:buNone/>
            </a:pPr>
            <a:endParaRPr lang="en-US" dirty="0"/>
          </a:p>
          <a:p>
            <a:r>
              <a:rPr lang="en-US" dirty="0"/>
              <a:t>Whoa! bar is hard-bound against obj1, but new bar(3) did not change obj1.a to be 3 as we would have expected. Instead, the hard bound (to obj1) call to bar(..) is able to be overridden with new.</a:t>
            </a:r>
          </a:p>
          <a:p>
            <a:r>
              <a:rPr lang="en-US" dirty="0"/>
              <a:t>Since new was applied, we got the newly created object back, which we named </a:t>
            </a:r>
            <a:r>
              <a:rPr lang="en-US" dirty="0" err="1"/>
              <a:t>baz</a:t>
            </a:r>
            <a:r>
              <a:rPr lang="en-US" dirty="0"/>
              <a:t>, and we see in fact that </a:t>
            </a:r>
            <a:r>
              <a:rPr lang="en-US" dirty="0" err="1"/>
              <a:t>baz.a</a:t>
            </a:r>
            <a:r>
              <a:rPr lang="en-US" dirty="0"/>
              <a:t> has the value 3.</a:t>
            </a:r>
            <a:endParaRPr lang="en-US" dirty="0"/>
          </a:p>
        </p:txBody>
      </p:sp>
    </p:spTree>
    <p:extLst>
      <p:ext uri="{BB962C8B-B14F-4D97-AF65-F5344CB8AC3E}">
        <p14:creationId xmlns:p14="http://schemas.microsoft.com/office/powerpoint/2010/main" val="1177930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62500" lnSpcReduction="20000"/>
          </a:bodyPr>
          <a:lstStyle/>
          <a:p>
            <a:pPr marL="0" indent="0">
              <a:buNone/>
            </a:pPr>
            <a:r>
              <a:rPr lang="en-US" sz="3200" dirty="0"/>
              <a:t>Determining </a:t>
            </a:r>
            <a:r>
              <a:rPr lang="en-US" sz="3200" dirty="0" smtClean="0"/>
              <a:t>this</a:t>
            </a:r>
            <a:endParaRPr lang="en-US" sz="3200" dirty="0"/>
          </a:p>
          <a:p>
            <a:r>
              <a:rPr lang="en-US" dirty="0"/>
              <a:t>Now, we can summarize the rules for determining this from a function call's call-site, in their order of precedence. Ask these questions in this order, and stop when the first rule applies</a:t>
            </a:r>
            <a:r>
              <a:rPr lang="en-US" dirty="0" smtClean="0"/>
              <a:t>.</a:t>
            </a:r>
            <a:endParaRPr lang="en-US" dirty="0"/>
          </a:p>
          <a:p>
            <a:r>
              <a:rPr lang="en-US" dirty="0"/>
              <a:t>Is the function called with new (new binding)? If so, this is the newly constructed object</a:t>
            </a:r>
            <a:r>
              <a:rPr lang="en-US" dirty="0" smtClean="0"/>
              <a:t>.</a:t>
            </a:r>
            <a:endParaRPr lang="en-US" dirty="0"/>
          </a:p>
          <a:p>
            <a:pPr lvl="1"/>
            <a:r>
              <a:rPr lang="en-US" dirty="0" err="1"/>
              <a:t>var</a:t>
            </a:r>
            <a:r>
              <a:rPr lang="en-US" dirty="0"/>
              <a:t> </a:t>
            </a:r>
            <a:r>
              <a:rPr lang="en-US" dirty="0" smtClean="0"/>
              <a:t>bar </a:t>
            </a:r>
            <a:r>
              <a:rPr lang="en-US" dirty="0"/>
              <a:t>= new foo</a:t>
            </a:r>
            <a:r>
              <a:rPr lang="en-US" dirty="0" smtClean="0"/>
              <a:t>()</a:t>
            </a:r>
            <a:endParaRPr lang="en-US" dirty="0"/>
          </a:p>
          <a:p>
            <a:r>
              <a:rPr lang="en-US" dirty="0"/>
              <a:t>Is the function called with call or apply (explicit binding), even hidden inside a bind hard binding? If so, this is the explicitly specified object</a:t>
            </a:r>
            <a:r>
              <a:rPr lang="en-US" dirty="0" smtClean="0"/>
              <a:t>.</a:t>
            </a:r>
            <a:endParaRPr lang="en-US" dirty="0"/>
          </a:p>
          <a:p>
            <a:pPr lvl="1"/>
            <a:r>
              <a:rPr lang="en-US" dirty="0" err="1"/>
              <a:t>var</a:t>
            </a:r>
            <a:r>
              <a:rPr lang="en-US" dirty="0"/>
              <a:t> bar = </a:t>
            </a:r>
            <a:r>
              <a:rPr lang="en-US" dirty="0" err="1"/>
              <a:t>foo.call</a:t>
            </a:r>
            <a:r>
              <a:rPr lang="en-US" dirty="0"/>
              <a:t>( obj2 </a:t>
            </a:r>
            <a:r>
              <a:rPr lang="en-US" dirty="0" smtClean="0"/>
              <a:t>)</a:t>
            </a:r>
            <a:endParaRPr lang="en-US" dirty="0"/>
          </a:p>
          <a:p>
            <a:r>
              <a:rPr lang="en-US" dirty="0"/>
              <a:t>Is the function called with a context (implicit binding), otherwise known as an owning or containing object? If so, this is that context object</a:t>
            </a:r>
            <a:r>
              <a:rPr lang="en-US" dirty="0" smtClean="0"/>
              <a:t>.</a:t>
            </a:r>
            <a:endParaRPr lang="en-US" dirty="0"/>
          </a:p>
          <a:p>
            <a:pPr lvl="1"/>
            <a:r>
              <a:rPr lang="en-US" dirty="0" err="1"/>
              <a:t>var</a:t>
            </a:r>
            <a:r>
              <a:rPr lang="en-US" dirty="0"/>
              <a:t> bar = obj1.foo</a:t>
            </a:r>
            <a:r>
              <a:rPr lang="en-US" dirty="0" smtClean="0"/>
              <a:t>()</a:t>
            </a:r>
            <a:endParaRPr lang="en-US" dirty="0"/>
          </a:p>
          <a:p>
            <a:r>
              <a:rPr lang="en-US" dirty="0"/>
              <a:t>Otherwise, default the this (default binding). If in strict mode, pick undefined, otherwise pick the global object</a:t>
            </a:r>
            <a:r>
              <a:rPr lang="en-US" dirty="0" smtClean="0"/>
              <a:t>.</a:t>
            </a:r>
            <a:endParaRPr lang="en-US" dirty="0"/>
          </a:p>
          <a:p>
            <a:pPr lvl="1"/>
            <a:r>
              <a:rPr lang="en-US" dirty="0" err="1"/>
              <a:t>var</a:t>
            </a:r>
            <a:r>
              <a:rPr lang="en-US" dirty="0"/>
              <a:t> </a:t>
            </a:r>
            <a:r>
              <a:rPr lang="en-US" dirty="0" smtClean="0"/>
              <a:t>bar </a:t>
            </a:r>
            <a:r>
              <a:rPr lang="en-US" dirty="0"/>
              <a:t>= foo</a:t>
            </a:r>
            <a:r>
              <a:rPr lang="en-US" dirty="0" smtClean="0"/>
              <a:t>()</a:t>
            </a:r>
            <a:endParaRPr lang="en-US" dirty="0"/>
          </a:p>
          <a:p>
            <a:r>
              <a:rPr lang="en-US" dirty="0"/>
              <a:t>That's it. That's all it takes to understand the rules of this binding for normal function calls. Well... almost</a:t>
            </a:r>
            <a:r>
              <a:rPr lang="en-US" dirty="0" smtClean="0"/>
              <a:t>.</a:t>
            </a:r>
          </a:p>
          <a:p>
            <a:pPr marL="0" indent="0">
              <a:buNone/>
            </a:pPr>
            <a:r>
              <a:rPr lang="en-US" sz="3600" dirty="0"/>
              <a:t>Ignored </a:t>
            </a:r>
            <a:r>
              <a:rPr lang="en-US" sz="3600" dirty="0" smtClean="0"/>
              <a:t>this</a:t>
            </a:r>
            <a:endParaRPr lang="en-US" sz="3600" dirty="0"/>
          </a:p>
          <a:p>
            <a:r>
              <a:rPr lang="en-US" dirty="0"/>
              <a:t>If you pass null or undefined as a this binding parameter to call, apply, or bind, those values are effectively ignored, and instead the default binding rule applies to the invocation</a:t>
            </a:r>
            <a:r>
              <a:rPr lang="en-US" dirty="0" smtClean="0"/>
              <a:t>.</a:t>
            </a:r>
          </a:p>
          <a:p>
            <a:endParaRPr lang="en-US" dirty="0"/>
          </a:p>
          <a:p>
            <a:pPr marL="0" indent="0">
              <a:buNone/>
            </a:pPr>
            <a:r>
              <a:rPr lang="en-US" dirty="0"/>
              <a:t>function foo() {</a:t>
            </a:r>
          </a:p>
          <a:p>
            <a:pPr marL="0" indent="0">
              <a:buNone/>
            </a:pPr>
            <a:r>
              <a:rPr lang="en-US" dirty="0"/>
              <a:t>  console.log( </a:t>
            </a:r>
            <a:r>
              <a:rPr lang="en-US" dirty="0" err="1"/>
              <a:t>this.a</a:t>
            </a:r>
            <a:r>
              <a:rPr lang="en-US" dirty="0"/>
              <a:t> );</a:t>
            </a:r>
          </a:p>
          <a:p>
            <a:pPr marL="0" indent="0">
              <a:buNone/>
            </a:pPr>
            <a:r>
              <a:rPr lang="en-US" dirty="0" smtClean="0"/>
              <a:t>}</a:t>
            </a:r>
            <a:endParaRPr lang="en-US" dirty="0"/>
          </a:p>
          <a:p>
            <a:pPr marL="0" indent="0">
              <a:buNone/>
            </a:pPr>
            <a:r>
              <a:rPr lang="en-US" dirty="0" err="1" smtClean="0"/>
              <a:t>var</a:t>
            </a:r>
            <a:r>
              <a:rPr lang="en-US" dirty="0" smtClean="0"/>
              <a:t> </a:t>
            </a:r>
            <a:r>
              <a:rPr lang="en-US" dirty="0"/>
              <a:t>a = 2</a:t>
            </a:r>
            <a:r>
              <a:rPr lang="en-US" dirty="0" smtClean="0"/>
              <a:t>;</a:t>
            </a:r>
            <a:endParaRPr lang="en-US" dirty="0"/>
          </a:p>
          <a:p>
            <a:pPr marL="0" indent="0">
              <a:buNone/>
            </a:pPr>
            <a:r>
              <a:rPr lang="en-US" dirty="0" err="1"/>
              <a:t>foo.call</a:t>
            </a:r>
            <a:r>
              <a:rPr lang="en-US" dirty="0"/>
              <a:t>( null ); // 2</a:t>
            </a:r>
            <a:endParaRPr lang="en-US" dirty="0"/>
          </a:p>
        </p:txBody>
      </p:sp>
    </p:spTree>
    <p:extLst>
      <p:ext uri="{BB962C8B-B14F-4D97-AF65-F5344CB8AC3E}">
        <p14:creationId xmlns:p14="http://schemas.microsoft.com/office/powerpoint/2010/main" val="2722667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a:bodyPr>
          <a:lstStyle/>
          <a:p>
            <a:r>
              <a:rPr lang="en-US" dirty="0"/>
              <a:t>Why would you intentionally pass something like null for a this binding</a:t>
            </a:r>
            <a:r>
              <a:rPr lang="en-US" dirty="0" smtClean="0"/>
              <a:t>?</a:t>
            </a:r>
            <a:endParaRPr lang="en-US" dirty="0"/>
          </a:p>
          <a:p>
            <a:r>
              <a:rPr lang="en-US" dirty="0"/>
              <a:t>It's quite common to use apply(..) for spreading out arrays of values as parameters to a function call. Similarly, bind(..) can curry parameters (pre-set values), which can be very helpful</a:t>
            </a:r>
            <a:r>
              <a:rPr lang="en-US" dirty="0" smtClean="0"/>
              <a:t>.</a:t>
            </a:r>
          </a:p>
          <a:p>
            <a:pPr marL="0" indent="0">
              <a:buNone/>
            </a:pPr>
            <a:endParaRPr lang="en-US" dirty="0"/>
          </a:p>
          <a:p>
            <a:pPr marL="0" indent="0">
              <a:buNone/>
            </a:pPr>
            <a:r>
              <a:rPr lang="en-US" dirty="0"/>
              <a:t>function foo(</a:t>
            </a:r>
            <a:r>
              <a:rPr lang="en-US" dirty="0" err="1"/>
              <a:t>a,b</a:t>
            </a:r>
            <a:r>
              <a:rPr lang="en-US" dirty="0"/>
              <a:t>) {</a:t>
            </a:r>
          </a:p>
          <a:p>
            <a:pPr marL="0" indent="0">
              <a:buNone/>
            </a:pPr>
            <a:r>
              <a:rPr lang="en-US" dirty="0"/>
              <a:t>  console.log( "a:" + a + ", b:" + b );</a:t>
            </a:r>
          </a:p>
          <a:p>
            <a:pPr marL="0" indent="0">
              <a:buNone/>
            </a:pPr>
            <a:r>
              <a:rPr lang="en-US" dirty="0" smtClean="0"/>
              <a:t>}</a:t>
            </a:r>
            <a:endParaRPr lang="en-US" dirty="0"/>
          </a:p>
          <a:p>
            <a:pPr marL="0" indent="0">
              <a:buNone/>
            </a:pPr>
            <a:r>
              <a:rPr lang="en-US" dirty="0"/>
              <a:t>// spreading out array as parameters</a:t>
            </a:r>
          </a:p>
          <a:p>
            <a:pPr marL="0" indent="0">
              <a:buNone/>
            </a:pPr>
            <a:r>
              <a:rPr lang="en-US" dirty="0" err="1"/>
              <a:t>foo.apply</a:t>
            </a:r>
            <a:r>
              <a:rPr lang="en-US" dirty="0"/>
              <a:t>( null, [2, 3] ); // a:2, </a:t>
            </a:r>
            <a:r>
              <a:rPr lang="en-US" dirty="0" smtClean="0"/>
              <a:t>b:3</a:t>
            </a:r>
            <a:endParaRPr lang="en-US" dirty="0"/>
          </a:p>
          <a:p>
            <a:pPr marL="0" indent="0">
              <a:buNone/>
            </a:pPr>
            <a:r>
              <a:rPr lang="en-US" dirty="0"/>
              <a:t>// currying with `bind(..)`</a:t>
            </a:r>
          </a:p>
          <a:p>
            <a:pPr marL="0" indent="0">
              <a:buNone/>
            </a:pPr>
            <a:r>
              <a:rPr lang="en-US" dirty="0" err="1"/>
              <a:t>var</a:t>
            </a:r>
            <a:r>
              <a:rPr lang="en-US" dirty="0"/>
              <a:t> bar = </a:t>
            </a:r>
            <a:r>
              <a:rPr lang="en-US" dirty="0" err="1"/>
              <a:t>foo.bind</a:t>
            </a:r>
            <a:r>
              <a:rPr lang="en-US" dirty="0"/>
              <a:t>( null, 2 );</a:t>
            </a:r>
          </a:p>
          <a:p>
            <a:pPr marL="0" indent="0">
              <a:buNone/>
            </a:pPr>
            <a:r>
              <a:rPr lang="en-US" dirty="0"/>
              <a:t>bar( 3 ); // a:2, b:3</a:t>
            </a:r>
          </a:p>
          <a:p>
            <a:pPr marL="0" indent="0">
              <a:buNone/>
            </a:pPr>
            <a:endParaRPr lang="en-US" dirty="0"/>
          </a:p>
        </p:txBody>
      </p:sp>
    </p:spTree>
    <p:extLst>
      <p:ext uri="{BB962C8B-B14F-4D97-AF65-F5344CB8AC3E}">
        <p14:creationId xmlns:p14="http://schemas.microsoft.com/office/powerpoint/2010/main" val="1817513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4995"/>
          </a:xfrm>
        </p:spPr>
        <p:txBody>
          <a:bodyPr>
            <a:normAutofit fontScale="90000"/>
          </a:bodyPr>
          <a:lstStyle/>
          <a:p>
            <a:r>
              <a:rPr lang="en-US" dirty="0" err="1" smtClean="0"/>
              <a:t>DataTypes</a:t>
            </a:r>
            <a:r>
              <a:rPr lang="en-US" dirty="0" smtClean="0"/>
              <a:t> in </a:t>
            </a:r>
            <a:r>
              <a:rPr lang="en-US" dirty="0" err="1" smtClean="0"/>
              <a:t>Javascript</a:t>
            </a:r>
            <a:endParaRPr lang="en-US" dirty="0"/>
          </a:p>
        </p:txBody>
      </p:sp>
      <p:sp>
        <p:nvSpPr>
          <p:cNvPr id="3" name="Content Placeholder 2"/>
          <p:cNvSpPr>
            <a:spLocks noGrp="1"/>
          </p:cNvSpPr>
          <p:nvPr>
            <p:ph idx="1"/>
          </p:nvPr>
        </p:nvSpPr>
        <p:spPr>
          <a:xfrm>
            <a:off x="838200" y="960120"/>
            <a:ext cx="10515600" cy="5216843"/>
          </a:xfrm>
        </p:spPr>
        <p:txBody>
          <a:bodyPr/>
          <a:lstStyle/>
          <a:p>
            <a:pPr marL="0" indent="0">
              <a:buNone/>
            </a:pPr>
            <a:r>
              <a:rPr lang="en-US" dirty="0" smtClean="0"/>
              <a:t>Six data types that are primitives:</a:t>
            </a:r>
          </a:p>
          <a:p>
            <a:r>
              <a:rPr lang="en-US" sz="1800" dirty="0" smtClean="0"/>
              <a:t>Boolean</a:t>
            </a:r>
          </a:p>
          <a:p>
            <a:r>
              <a:rPr lang="en-US" sz="1800" dirty="0" smtClean="0"/>
              <a:t>Null</a:t>
            </a:r>
          </a:p>
          <a:p>
            <a:r>
              <a:rPr lang="en-US" sz="1800" dirty="0" smtClean="0"/>
              <a:t>Undefined</a:t>
            </a:r>
          </a:p>
          <a:p>
            <a:r>
              <a:rPr lang="en-US" sz="1800" dirty="0" smtClean="0"/>
              <a:t>Number</a:t>
            </a:r>
          </a:p>
          <a:p>
            <a:r>
              <a:rPr lang="en-US" sz="1800" dirty="0" smtClean="0"/>
              <a:t>String</a:t>
            </a:r>
          </a:p>
          <a:p>
            <a:r>
              <a:rPr lang="en-US" sz="1800" dirty="0" smtClean="0"/>
              <a:t>Symbol (new in ECMAScript 6)</a:t>
            </a:r>
          </a:p>
          <a:p>
            <a:r>
              <a:rPr lang="en-US" sz="1800" dirty="0" smtClean="0"/>
              <a:t>and Object</a:t>
            </a:r>
          </a:p>
          <a:p>
            <a:endParaRPr lang="en-US" sz="1800" dirty="0"/>
          </a:p>
          <a:p>
            <a:pPr marL="0" indent="0">
              <a:buNone/>
            </a:pPr>
            <a:r>
              <a:rPr lang="en-US" sz="1800" dirty="0" smtClean="0"/>
              <a:t>Its just the overview of datatypes </a:t>
            </a:r>
            <a:r>
              <a:rPr lang="en-US" sz="1800" dirty="0" err="1" smtClean="0"/>
              <a:t>javascript</a:t>
            </a:r>
            <a:r>
              <a:rPr lang="en-US" sz="1800" dirty="0" smtClean="0"/>
              <a:t> has , we are not at all interested in discussing about each an every data type </a:t>
            </a:r>
            <a:r>
              <a:rPr lang="en-US" sz="1800" dirty="0" err="1" smtClean="0"/>
              <a:t>javascript</a:t>
            </a:r>
            <a:r>
              <a:rPr lang="en-US" sz="1800" dirty="0" smtClean="0"/>
              <a:t> has except for one data type or built-in data structure called “Object”.</a:t>
            </a:r>
          </a:p>
          <a:p>
            <a:pPr marL="0" indent="0">
              <a:buNone/>
            </a:pPr>
            <a:r>
              <a:rPr lang="en-US" sz="1800" dirty="0" smtClean="0"/>
              <a:t>Primitive values</a:t>
            </a:r>
          </a:p>
          <a:p>
            <a:pPr marL="0" indent="0">
              <a:buNone/>
            </a:pPr>
            <a:r>
              <a:rPr lang="en-US" sz="1800" dirty="0" smtClean="0"/>
              <a:t>All types except objects define immutable values (values, which are incapable of being changed). For example and unlike to C, Strings are immutable. We refer to values of these types as "primitive values".</a:t>
            </a:r>
          </a:p>
          <a:p>
            <a:pPr marL="0" indent="0">
              <a:buNone/>
            </a:pPr>
            <a:endParaRPr lang="en-US" sz="1800" dirty="0"/>
          </a:p>
        </p:txBody>
      </p:sp>
    </p:spTree>
    <p:extLst>
      <p:ext uri="{BB962C8B-B14F-4D97-AF65-F5344CB8AC3E}">
        <p14:creationId xmlns:p14="http://schemas.microsoft.com/office/powerpoint/2010/main" val="24983949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7711"/>
          </a:xfrm>
        </p:spPr>
        <p:txBody>
          <a:bodyPr>
            <a:normAutofit fontScale="90000"/>
          </a:bodyPr>
          <a:lstStyle/>
          <a:p>
            <a:r>
              <a:rPr lang="en-US" dirty="0"/>
              <a:t>objects part 2</a:t>
            </a:r>
            <a:endParaRPr lang="en-US" dirty="0"/>
          </a:p>
        </p:txBody>
      </p:sp>
      <p:sp>
        <p:nvSpPr>
          <p:cNvPr id="3" name="Content Placeholder 2"/>
          <p:cNvSpPr>
            <a:spLocks noGrp="1"/>
          </p:cNvSpPr>
          <p:nvPr>
            <p:ph idx="1"/>
          </p:nvPr>
        </p:nvSpPr>
        <p:spPr>
          <a:xfrm>
            <a:off x="838200" y="872836"/>
            <a:ext cx="10515600" cy="5985164"/>
          </a:xfrm>
        </p:spPr>
        <p:txBody>
          <a:bodyPr>
            <a:normAutofit fontScale="77500" lnSpcReduction="20000"/>
          </a:bodyPr>
          <a:lstStyle/>
          <a:p>
            <a:pPr marL="0" indent="0">
              <a:buNone/>
            </a:pPr>
            <a:r>
              <a:rPr lang="en-US" dirty="0"/>
              <a:t>[[Prototype</a:t>
            </a:r>
            <a:r>
              <a:rPr lang="en-US" dirty="0" smtClean="0"/>
              <a:t>]]</a:t>
            </a:r>
          </a:p>
          <a:p>
            <a:pPr marL="0" indent="0">
              <a:buNone/>
            </a:pPr>
            <a:endParaRPr lang="en-US" dirty="0"/>
          </a:p>
          <a:p>
            <a:r>
              <a:rPr lang="en-US" dirty="0"/>
              <a:t>Objects in JavaScript have an internal property, denoted in the specification as [[Prototype]], which is simply a reference to another object. Almost all objects are given a non-null value for this property, at the time of their creation</a:t>
            </a:r>
            <a:r>
              <a:rPr lang="en-US" dirty="0" smtClean="0"/>
              <a:t>.</a:t>
            </a:r>
            <a:endParaRPr lang="en-US" dirty="0"/>
          </a:p>
          <a:p>
            <a:pPr marL="0" indent="0">
              <a:buNone/>
            </a:pPr>
            <a:r>
              <a:rPr lang="pt-BR" dirty="0"/>
              <a:t>Consider</a:t>
            </a:r>
            <a:r>
              <a:rPr lang="pt-BR" dirty="0" smtClean="0"/>
              <a:t>:</a:t>
            </a:r>
            <a:endParaRPr lang="pt-BR" dirty="0"/>
          </a:p>
          <a:p>
            <a:pPr marL="0" indent="0">
              <a:buNone/>
            </a:pPr>
            <a:r>
              <a:rPr lang="pt-BR" dirty="0"/>
              <a:t>var myObject = {</a:t>
            </a:r>
          </a:p>
          <a:p>
            <a:pPr marL="0" indent="0">
              <a:buNone/>
            </a:pPr>
            <a:r>
              <a:rPr lang="pt-BR" dirty="0"/>
              <a:t>  a: 2</a:t>
            </a:r>
          </a:p>
          <a:p>
            <a:pPr marL="0" indent="0">
              <a:buNone/>
            </a:pPr>
            <a:r>
              <a:rPr lang="pt-BR" dirty="0" smtClean="0"/>
              <a:t>};</a:t>
            </a:r>
            <a:endParaRPr lang="pt-BR" dirty="0"/>
          </a:p>
          <a:p>
            <a:pPr marL="0" indent="0">
              <a:buNone/>
            </a:pPr>
            <a:r>
              <a:rPr lang="pt-BR" dirty="0"/>
              <a:t>myObject.a; // </a:t>
            </a:r>
            <a:r>
              <a:rPr lang="pt-BR" dirty="0" smtClean="0"/>
              <a:t>2</a:t>
            </a:r>
          </a:p>
          <a:p>
            <a:pPr marL="0" indent="0">
              <a:buNone/>
            </a:pPr>
            <a:endParaRPr lang="pt-BR" dirty="0"/>
          </a:p>
          <a:p>
            <a:r>
              <a:rPr lang="en-US" dirty="0"/>
              <a:t>the [[Get]] operation that is invoked when you reference a property on an object, such as </a:t>
            </a:r>
            <a:r>
              <a:rPr lang="en-US" dirty="0" err="1"/>
              <a:t>myObject.a</a:t>
            </a:r>
            <a:r>
              <a:rPr lang="en-US" dirty="0"/>
              <a:t>. For that default [[Get]] operation, the first step is to check if the object itself has a property a on it, and if so, it's used</a:t>
            </a:r>
            <a:r>
              <a:rPr lang="en-US" dirty="0" smtClean="0"/>
              <a:t>.</a:t>
            </a:r>
          </a:p>
          <a:p>
            <a:r>
              <a:rPr lang="en-US" dirty="0"/>
              <a:t>But it's what happens if a isn't present on </a:t>
            </a:r>
            <a:r>
              <a:rPr lang="en-US" dirty="0" err="1"/>
              <a:t>myObject</a:t>
            </a:r>
            <a:r>
              <a:rPr lang="en-US" dirty="0"/>
              <a:t> that brings our attention now to the [[Prototype]] link of the object</a:t>
            </a:r>
            <a:r>
              <a:rPr lang="en-US" dirty="0" smtClean="0"/>
              <a:t>.</a:t>
            </a:r>
          </a:p>
          <a:p>
            <a:r>
              <a:rPr lang="en-US" dirty="0"/>
              <a:t>The default [[Get]] operation proceeds to follow the [[Prototype]] link of the object if it cannot find the requested property on the object directly.</a:t>
            </a:r>
            <a:endParaRPr lang="en-US" dirty="0"/>
          </a:p>
        </p:txBody>
      </p:sp>
    </p:spTree>
    <p:extLst>
      <p:ext uri="{BB962C8B-B14F-4D97-AF65-F5344CB8AC3E}">
        <p14:creationId xmlns:p14="http://schemas.microsoft.com/office/powerpoint/2010/main" val="534212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55000" lnSpcReduction="20000"/>
          </a:bodyPr>
          <a:lstStyle/>
          <a:p>
            <a:pPr marL="0" indent="0">
              <a:buNone/>
            </a:pPr>
            <a:r>
              <a:rPr lang="en-US" dirty="0" err="1"/>
              <a:t>var</a:t>
            </a:r>
            <a:r>
              <a:rPr lang="en-US" dirty="0"/>
              <a:t> </a:t>
            </a:r>
            <a:r>
              <a:rPr lang="en-US" dirty="0" err="1"/>
              <a:t>anotherObject</a:t>
            </a:r>
            <a:r>
              <a:rPr lang="en-US" dirty="0"/>
              <a:t> = {</a:t>
            </a:r>
          </a:p>
          <a:p>
            <a:pPr marL="0" indent="0">
              <a:buNone/>
            </a:pPr>
            <a:r>
              <a:rPr lang="en-US" dirty="0" smtClean="0"/>
              <a:t> </a:t>
            </a:r>
            <a:r>
              <a:rPr lang="en-US" dirty="0"/>
              <a:t>a: </a:t>
            </a:r>
            <a:r>
              <a:rPr lang="en-US" dirty="0" smtClean="0"/>
              <a:t>2</a:t>
            </a:r>
          </a:p>
          <a:p>
            <a:pPr marL="0" indent="0">
              <a:buNone/>
            </a:pPr>
            <a:r>
              <a:rPr lang="en-US" dirty="0" smtClean="0"/>
              <a:t>};</a:t>
            </a:r>
            <a:endParaRPr lang="en-US" dirty="0"/>
          </a:p>
          <a:p>
            <a:pPr marL="0" indent="0">
              <a:buNone/>
            </a:pPr>
            <a:r>
              <a:rPr lang="en-US" dirty="0"/>
              <a:t>// create an object linked to `</a:t>
            </a:r>
            <a:r>
              <a:rPr lang="en-US" dirty="0" err="1"/>
              <a:t>anotherObject</a:t>
            </a:r>
            <a:r>
              <a:rPr lang="en-US" dirty="0"/>
              <a:t>`</a:t>
            </a:r>
          </a:p>
          <a:p>
            <a:pPr marL="0" indent="0">
              <a:buNone/>
            </a:pPr>
            <a:r>
              <a:rPr lang="en-US" dirty="0" err="1"/>
              <a:t>var</a:t>
            </a:r>
            <a:r>
              <a:rPr lang="en-US" dirty="0"/>
              <a:t> </a:t>
            </a:r>
            <a:r>
              <a:rPr lang="en-US" dirty="0" err="1"/>
              <a:t>myObject</a:t>
            </a:r>
            <a:r>
              <a:rPr lang="en-US" dirty="0"/>
              <a:t> = </a:t>
            </a:r>
            <a:r>
              <a:rPr lang="en-US" dirty="0" err="1"/>
              <a:t>Object.create</a:t>
            </a:r>
            <a:r>
              <a:rPr lang="en-US" dirty="0"/>
              <a:t>( </a:t>
            </a:r>
            <a:r>
              <a:rPr lang="en-US" dirty="0" err="1"/>
              <a:t>anotherObject</a:t>
            </a:r>
            <a:r>
              <a:rPr lang="en-US" dirty="0"/>
              <a:t> </a:t>
            </a:r>
            <a:r>
              <a:rPr lang="en-US" dirty="0" smtClean="0"/>
              <a:t>);</a:t>
            </a:r>
            <a:endParaRPr lang="en-US" dirty="0"/>
          </a:p>
          <a:p>
            <a:pPr marL="0" indent="0">
              <a:buNone/>
            </a:pPr>
            <a:r>
              <a:rPr lang="en-US" dirty="0" err="1"/>
              <a:t>myObject.a</a:t>
            </a:r>
            <a:r>
              <a:rPr lang="en-US" dirty="0"/>
              <a:t>; // </a:t>
            </a:r>
            <a:r>
              <a:rPr lang="en-US" dirty="0" smtClean="0"/>
              <a:t>2</a:t>
            </a:r>
            <a:endParaRPr lang="en-US" dirty="0"/>
          </a:p>
          <a:p>
            <a:r>
              <a:rPr lang="en-US" dirty="0"/>
              <a:t>So, we have </a:t>
            </a:r>
            <a:r>
              <a:rPr lang="en-US" dirty="0" err="1"/>
              <a:t>myObject</a:t>
            </a:r>
            <a:r>
              <a:rPr lang="en-US" dirty="0"/>
              <a:t> that is now [[Prototype]] linked to </a:t>
            </a:r>
            <a:r>
              <a:rPr lang="en-US" dirty="0" err="1"/>
              <a:t>anotherObject</a:t>
            </a:r>
            <a:r>
              <a:rPr lang="en-US" dirty="0"/>
              <a:t>. Clearly </a:t>
            </a:r>
            <a:r>
              <a:rPr lang="en-US" dirty="0" err="1"/>
              <a:t>myObject.a</a:t>
            </a:r>
            <a:r>
              <a:rPr lang="en-US" dirty="0"/>
              <a:t> doesn't actually exist, but nevertheless, the property access succeeds (being found on </a:t>
            </a:r>
            <a:r>
              <a:rPr lang="en-US" dirty="0" err="1"/>
              <a:t>anotherObject</a:t>
            </a:r>
            <a:r>
              <a:rPr lang="en-US" dirty="0"/>
              <a:t> instead) and indeed finds the value 2</a:t>
            </a:r>
            <a:r>
              <a:rPr lang="en-US" dirty="0" smtClean="0"/>
              <a:t>.</a:t>
            </a:r>
            <a:endParaRPr lang="en-US" dirty="0"/>
          </a:p>
          <a:p>
            <a:r>
              <a:rPr lang="en-US" dirty="0"/>
              <a:t>But, if a weren't found on </a:t>
            </a:r>
            <a:r>
              <a:rPr lang="en-US" dirty="0" err="1"/>
              <a:t>anotherObject</a:t>
            </a:r>
            <a:r>
              <a:rPr lang="en-US" dirty="0"/>
              <a:t> either, its [[Prototype]] chain, if non-empty, is again consulted and followed</a:t>
            </a:r>
            <a:r>
              <a:rPr lang="en-US" dirty="0" smtClean="0"/>
              <a:t>.</a:t>
            </a:r>
          </a:p>
          <a:p>
            <a:r>
              <a:rPr lang="en-US" dirty="0"/>
              <a:t>This process continues until either a matching property name is found, or the [[Prototype]] chain ends. If no matching property is ever found by the end of the chain, the return result from the [[Get]] operation is </a:t>
            </a:r>
            <a:r>
              <a:rPr lang="en-US" dirty="0" smtClean="0"/>
              <a:t>undefined</a:t>
            </a:r>
          </a:p>
          <a:p>
            <a:r>
              <a:rPr lang="en-US" dirty="0"/>
              <a:t> The look-up stops once the property is found or the chain ends.</a:t>
            </a:r>
          </a:p>
          <a:p>
            <a:pPr marL="0" indent="0">
              <a:buNone/>
            </a:pPr>
            <a:r>
              <a:rPr lang="en-US" dirty="0" err="1" smtClean="0"/>
              <a:t>Object.prototype</a:t>
            </a:r>
            <a:endParaRPr lang="en-US" dirty="0" smtClean="0"/>
          </a:p>
          <a:p>
            <a:r>
              <a:rPr lang="en-US" dirty="0"/>
              <a:t>The top-end of every normal [[Prototype]] chain is the built-in </a:t>
            </a:r>
            <a:r>
              <a:rPr lang="en-US" dirty="0" err="1"/>
              <a:t>Object.prototype</a:t>
            </a:r>
            <a:r>
              <a:rPr lang="en-US" dirty="0"/>
              <a:t>. This object includes a variety of common utilities used all over JS, because all normal (built-in, not host-specific extension) objects in JavaScript "descend from" (aka, have at the top of their [[Prototype]] chain) the </a:t>
            </a:r>
            <a:r>
              <a:rPr lang="en-US" dirty="0" err="1"/>
              <a:t>Object.prototype</a:t>
            </a:r>
            <a:r>
              <a:rPr lang="en-US" dirty="0"/>
              <a:t> object.</a:t>
            </a:r>
          </a:p>
          <a:p>
            <a:r>
              <a:rPr lang="en-US" dirty="0"/>
              <a:t>Some utilities found here you may be familiar with include .</a:t>
            </a:r>
            <a:r>
              <a:rPr lang="en-US" dirty="0" err="1"/>
              <a:t>toString</a:t>
            </a:r>
            <a:r>
              <a:rPr lang="en-US" dirty="0"/>
              <a:t>() and .</a:t>
            </a:r>
            <a:r>
              <a:rPr lang="en-US" dirty="0" err="1"/>
              <a:t>valueOf</a:t>
            </a:r>
            <a:r>
              <a:rPr lang="en-US" dirty="0" smtClean="0"/>
              <a:t>().</a:t>
            </a:r>
          </a:p>
          <a:p>
            <a:pPr lvl="1"/>
            <a:r>
              <a:rPr lang="en-US" dirty="0" err="1"/>
              <a:t>myObject.foo</a:t>
            </a:r>
            <a:r>
              <a:rPr lang="en-US" dirty="0"/>
              <a:t> = "bar</a:t>
            </a:r>
            <a:r>
              <a:rPr lang="en-US" dirty="0" smtClean="0"/>
              <a:t>";</a:t>
            </a:r>
            <a:endParaRPr lang="en-US" dirty="0"/>
          </a:p>
          <a:p>
            <a:r>
              <a:rPr lang="en-US" dirty="0"/>
              <a:t>If foo is not already present directly on </a:t>
            </a:r>
            <a:r>
              <a:rPr lang="en-US" dirty="0" err="1"/>
              <a:t>myObject</a:t>
            </a:r>
            <a:r>
              <a:rPr lang="en-US" dirty="0"/>
              <a:t>, the [[Prototype]] chain is traversed, just like for the [[Get]] operation. If foo is not found anywhere in the chain, the property foo is added directly to </a:t>
            </a:r>
            <a:r>
              <a:rPr lang="en-US" dirty="0" err="1"/>
              <a:t>myObject</a:t>
            </a:r>
            <a:r>
              <a:rPr lang="en-US" dirty="0"/>
              <a:t> with the specified value, as expected</a:t>
            </a:r>
            <a:r>
              <a:rPr lang="en-US" dirty="0" smtClean="0"/>
              <a:t>.</a:t>
            </a:r>
            <a:endParaRPr lang="en-US" dirty="0"/>
          </a:p>
          <a:p>
            <a:r>
              <a:rPr lang="en-US" dirty="0"/>
              <a:t>If the property name foo ends up both on </a:t>
            </a:r>
            <a:r>
              <a:rPr lang="en-US" dirty="0" err="1"/>
              <a:t>myObject</a:t>
            </a:r>
            <a:r>
              <a:rPr lang="en-US" dirty="0"/>
              <a:t> itself and at a higher level of the [[Prototype]] chain that starts at </a:t>
            </a:r>
            <a:r>
              <a:rPr lang="en-US" dirty="0" err="1"/>
              <a:t>myObject</a:t>
            </a:r>
            <a:r>
              <a:rPr lang="en-US" dirty="0"/>
              <a:t>, this is called shadowing. The foo property directly on </a:t>
            </a:r>
            <a:r>
              <a:rPr lang="en-US" dirty="0" err="1"/>
              <a:t>myObject</a:t>
            </a:r>
            <a:r>
              <a:rPr lang="en-US" dirty="0"/>
              <a:t> shadows any foo property which appears higher in the chain, because the </a:t>
            </a:r>
            <a:r>
              <a:rPr lang="en-US" dirty="0" err="1"/>
              <a:t>myObject.foo</a:t>
            </a:r>
            <a:r>
              <a:rPr lang="en-US" dirty="0"/>
              <a:t> look-up would always find the foo property that's lowest in the chain.</a:t>
            </a:r>
          </a:p>
          <a:p>
            <a:endParaRPr lang="en-US" dirty="0"/>
          </a:p>
        </p:txBody>
      </p:sp>
    </p:spTree>
    <p:extLst>
      <p:ext uri="{BB962C8B-B14F-4D97-AF65-F5344CB8AC3E}">
        <p14:creationId xmlns:p14="http://schemas.microsoft.com/office/powerpoint/2010/main" val="3343553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320"/>
          </a:xfrm>
        </p:spPr>
        <p:txBody>
          <a:bodyPr>
            <a:normAutofit fontScale="90000"/>
          </a:bodyPr>
          <a:lstStyle/>
          <a:p>
            <a:r>
              <a:rPr lang="en-US" dirty="0"/>
              <a:t>"Class</a:t>
            </a:r>
            <a:r>
              <a:rPr lang="en-US" dirty="0" smtClean="0"/>
              <a:t>"</a:t>
            </a:r>
            <a:endParaRPr lang="en-US" dirty="0"/>
          </a:p>
        </p:txBody>
      </p:sp>
      <p:sp>
        <p:nvSpPr>
          <p:cNvPr id="3" name="Content Placeholder 2"/>
          <p:cNvSpPr>
            <a:spLocks noGrp="1"/>
          </p:cNvSpPr>
          <p:nvPr>
            <p:ph idx="1"/>
          </p:nvPr>
        </p:nvSpPr>
        <p:spPr>
          <a:xfrm>
            <a:off x="838200" y="862446"/>
            <a:ext cx="10515600" cy="5995554"/>
          </a:xfrm>
        </p:spPr>
        <p:txBody>
          <a:bodyPr>
            <a:normAutofit fontScale="55000" lnSpcReduction="20000"/>
          </a:bodyPr>
          <a:lstStyle/>
          <a:p>
            <a:r>
              <a:rPr lang="en-US" dirty="0"/>
              <a:t>in JavaScript, there are no abstract patterns/blueprints for objects called "classes" as there are in class-oriented languages. JavaScript just has objects</a:t>
            </a:r>
            <a:r>
              <a:rPr lang="en-US" dirty="0" smtClean="0"/>
              <a:t>.</a:t>
            </a:r>
          </a:p>
          <a:p>
            <a:r>
              <a:rPr lang="en-US" dirty="0"/>
              <a:t>In JavaScript, classes can't (being that they don't exist!) describe what an object can do. The object defines its own behavior directly. There's just the object</a:t>
            </a:r>
            <a:r>
              <a:rPr lang="en-US" dirty="0" smtClean="0"/>
              <a:t>.</a:t>
            </a:r>
          </a:p>
          <a:p>
            <a:pPr marL="0" indent="0">
              <a:buNone/>
            </a:pPr>
            <a:r>
              <a:rPr lang="en-US" sz="3600" dirty="0"/>
              <a:t>"Class" </a:t>
            </a:r>
            <a:r>
              <a:rPr lang="en-US" sz="3600" dirty="0" smtClean="0"/>
              <a:t>Functions</a:t>
            </a:r>
          </a:p>
          <a:p>
            <a:r>
              <a:rPr lang="en-US" dirty="0"/>
              <a:t>The peculiar "sort-of class" behavior hinges on a strange characteristic of functions: all functions by default get a public property on them called prototype, which points at an otherwise arbitrary object</a:t>
            </a:r>
            <a:r>
              <a:rPr lang="en-US" dirty="0" smtClean="0"/>
              <a:t>.</a:t>
            </a:r>
            <a:endParaRPr lang="en-US" dirty="0"/>
          </a:p>
          <a:p>
            <a:pPr marL="0" indent="0">
              <a:buNone/>
            </a:pPr>
            <a:r>
              <a:rPr lang="en-US" dirty="0"/>
              <a:t>function Foo() {</a:t>
            </a:r>
          </a:p>
          <a:p>
            <a:pPr marL="0" indent="0">
              <a:buNone/>
            </a:pPr>
            <a:r>
              <a:rPr lang="en-US" dirty="0"/>
              <a:t>  // ...</a:t>
            </a:r>
          </a:p>
          <a:p>
            <a:pPr marL="0" indent="0">
              <a:buNone/>
            </a:pPr>
            <a:r>
              <a:rPr lang="en-US" dirty="0" smtClean="0"/>
              <a:t>}</a:t>
            </a:r>
            <a:endParaRPr lang="en-US" dirty="0"/>
          </a:p>
          <a:p>
            <a:pPr marL="0" indent="0">
              <a:buNone/>
            </a:pPr>
            <a:r>
              <a:rPr lang="en-US" dirty="0" err="1"/>
              <a:t>Foo.prototype</a:t>
            </a:r>
            <a:r>
              <a:rPr lang="en-US" dirty="0"/>
              <a:t>; </a:t>
            </a:r>
          </a:p>
          <a:p>
            <a:r>
              <a:rPr lang="en-US" dirty="0"/>
              <a:t>This object is often called "Foo's prototype", because we access it via an unfortunately-named </a:t>
            </a:r>
            <a:r>
              <a:rPr lang="en-US" dirty="0" err="1"/>
              <a:t>Foo.prototype</a:t>
            </a:r>
            <a:r>
              <a:rPr lang="en-US" dirty="0"/>
              <a:t> property reference</a:t>
            </a:r>
            <a:r>
              <a:rPr lang="en-US" dirty="0" smtClean="0"/>
              <a:t>.</a:t>
            </a:r>
          </a:p>
          <a:p>
            <a:r>
              <a:rPr lang="en-US" dirty="0"/>
              <a:t>The most direct way to explain it is that each object created from calling new Foo() (see Chapter 2) will end up (somewhat arbitrarily) [[Prototype]]-linked to this "Foo dot prototype" object</a:t>
            </a:r>
            <a:r>
              <a:rPr lang="en-US" dirty="0" smtClean="0"/>
              <a:t>.</a:t>
            </a:r>
          </a:p>
          <a:p>
            <a:r>
              <a:rPr lang="en-US" dirty="0"/>
              <a:t>Let's illustrate</a:t>
            </a:r>
            <a:r>
              <a:rPr lang="en-US" dirty="0" smtClean="0"/>
              <a:t>:</a:t>
            </a:r>
            <a:endParaRPr lang="en-US" dirty="0"/>
          </a:p>
          <a:p>
            <a:pPr marL="0" indent="0">
              <a:buNone/>
            </a:pPr>
            <a:r>
              <a:rPr lang="en-US" dirty="0"/>
              <a:t>function Foo() {</a:t>
            </a:r>
          </a:p>
          <a:p>
            <a:pPr marL="0" indent="0">
              <a:buNone/>
            </a:pPr>
            <a:r>
              <a:rPr lang="en-US" dirty="0"/>
              <a:t>  // ...</a:t>
            </a:r>
          </a:p>
          <a:p>
            <a:pPr marL="0" indent="0">
              <a:buNone/>
            </a:pPr>
            <a:r>
              <a:rPr lang="en-US" dirty="0" smtClean="0"/>
              <a:t>}</a:t>
            </a:r>
            <a:endParaRPr lang="en-US" dirty="0"/>
          </a:p>
          <a:p>
            <a:pPr marL="0" indent="0">
              <a:buNone/>
            </a:pPr>
            <a:r>
              <a:rPr lang="en-US" dirty="0" err="1"/>
              <a:t>var</a:t>
            </a:r>
            <a:r>
              <a:rPr lang="en-US" dirty="0"/>
              <a:t> a = new Foo</a:t>
            </a:r>
            <a:r>
              <a:rPr lang="en-US" dirty="0" smtClean="0"/>
              <a:t>();</a:t>
            </a:r>
          </a:p>
          <a:p>
            <a:pPr marL="0" indent="0">
              <a:buNone/>
            </a:pPr>
            <a:r>
              <a:rPr lang="en-US" dirty="0" err="1"/>
              <a:t>Object.getPrototypeOf</a:t>
            </a:r>
            <a:r>
              <a:rPr lang="en-US" dirty="0"/>
              <a:t>( a ) === </a:t>
            </a:r>
            <a:r>
              <a:rPr lang="en-US" dirty="0" err="1"/>
              <a:t>Foo.prototype</a:t>
            </a:r>
            <a:r>
              <a:rPr lang="en-US" dirty="0"/>
              <a:t>; // true</a:t>
            </a:r>
          </a:p>
          <a:p>
            <a:r>
              <a:rPr lang="en-US" dirty="0"/>
              <a:t>When a is created by calling new Foo(), one of the things (see Chapter 2 for all four steps) that happens is that a gets an internal [[Prototype]] link to the object that </a:t>
            </a:r>
            <a:r>
              <a:rPr lang="en-US" dirty="0" err="1"/>
              <a:t>Foo.prototype</a:t>
            </a:r>
            <a:r>
              <a:rPr lang="en-US" dirty="0"/>
              <a:t> is pointing at</a:t>
            </a:r>
          </a:p>
        </p:txBody>
      </p:sp>
    </p:spTree>
    <p:extLst>
      <p:ext uri="{BB962C8B-B14F-4D97-AF65-F5344CB8AC3E}">
        <p14:creationId xmlns:p14="http://schemas.microsoft.com/office/powerpoint/2010/main" val="2377964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92500" lnSpcReduction="20000"/>
          </a:bodyPr>
          <a:lstStyle/>
          <a:p>
            <a:r>
              <a:rPr lang="en-US" dirty="0"/>
              <a:t>But in JavaScript, there are no such copy-actions performed. You don't create multiple instances of a class. You can create multiple objects that [[Prototype]] link to a common object. But by default, no copying occurs, and thus these objects don't end up totally separate and </a:t>
            </a:r>
            <a:r>
              <a:rPr lang="en-US" dirty="0" smtClean="0"/>
              <a:t>disconnected </a:t>
            </a:r>
            <a:r>
              <a:rPr lang="en-US" dirty="0"/>
              <a:t>from each other, but rather, quite linked</a:t>
            </a:r>
            <a:r>
              <a:rPr lang="en-US" dirty="0" smtClean="0"/>
              <a:t>.</a:t>
            </a:r>
          </a:p>
          <a:p>
            <a:r>
              <a:rPr lang="en-US" dirty="0"/>
              <a:t>new Foo() results in a new object (we called it a), and that new object a is internally [[Prototype]] linked to the </a:t>
            </a:r>
            <a:r>
              <a:rPr lang="en-US" dirty="0" err="1"/>
              <a:t>Foo.prototype</a:t>
            </a:r>
            <a:r>
              <a:rPr lang="en-US" dirty="0"/>
              <a:t> object.</a:t>
            </a:r>
          </a:p>
          <a:p>
            <a:pPr marL="0" indent="0">
              <a:buNone/>
            </a:pPr>
            <a:r>
              <a:rPr lang="en-US" dirty="0"/>
              <a:t>"</a:t>
            </a:r>
            <a:r>
              <a:rPr lang="en-US" dirty="0" smtClean="0"/>
              <a:t>Constructors“</a:t>
            </a:r>
          </a:p>
          <a:p>
            <a:pPr marL="0" indent="0">
              <a:buNone/>
            </a:pPr>
            <a:r>
              <a:rPr lang="en-US" dirty="0"/>
              <a:t>Let's go back to some earlier code</a:t>
            </a:r>
            <a:r>
              <a:rPr lang="en-US" dirty="0" smtClean="0"/>
              <a:t>:</a:t>
            </a:r>
            <a:endParaRPr lang="en-US" dirty="0"/>
          </a:p>
          <a:p>
            <a:pPr marL="0" indent="0">
              <a:buNone/>
            </a:pPr>
            <a:r>
              <a:rPr lang="en-US" dirty="0"/>
              <a:t>function Foo() {</a:t>
            </a:r>
          </a:p>
          <a:p>
            <a:pPr marL="0" indent="0">
              <a:buNone/>
            </a:pPr>
            <a:r>
              <a:rPr lang="en-US" dirty="0"/>
              <a:t>  // ...</a:t>
            </a:r>
          </a:p>
          <a:p>
            <a:pPr marL="0" indent="0">
              <a:buNone/>
            </a:pPr>
            <a:r>
              <a:rPr lang="en-US" dirty="0" smtClean="0"/>
              <a:t>}</a:t>
            </a:r>
            <a:endParaRPr lang="en-US" dirty="0"/>
          </a:p>
          <a:p>
            <a:pPr marL="0" indent="0">
              <a:buNone/>
            </a:pPr>
            <a:r>
              <a:rPr lang="en-US" dirty="0" err="1"/>
              <a:t>var</a:t>
            </a:r>
            <a:r>
              <a:rPr lang="en-US" dirty="0"/>
              <a:t> a = new Foo</a:t>
            </a:r>
            <a:r>
              <a:rPr lang="en-US" dirty="0" smtClean="0"/>
              <a:t>();</a:t>
            </a:r>
          </a:p>
          <a:p>
            <a:r>
              <a:rPr lang="en-US" dirty="0"/>
              <a:t>The </a:t>
            </a:r>
            <a:r>
              <a:rPr lang="en-US" dirty="0" smtClean="0"/>
              <a:t>Foo. Prototype </a:t>
            </a:r>
            <a:r>
              <a:rPr lang="en-US" dirty="0"/>
              <a:t>object by default (at declaration time on line 1 of the snippet!) gets a public, non-enumerable (see Chapter 3) property called .constructor, and this property is a reference back to the function (Foo in this case) that the object is associated with. Moreover, we see that object a created by the "constructor" call new Foo() seems to also have a property on it called .constructor which similarly points to "the function which created it"</a:t>
            </a:r>
            <a:endParaRPr lang="en-US" dirty="0"/>
          </a:p>
        </p:txBody>
      </p:sp>
    </p:spTree>
    <p:extLst>
      <p:ext uri="{BB962C8B-B14F-4D97-AF65-F5344CB8AC3E}">
        <p14:creationId xmlns:p14="http://schemas.microsoft.com/office/powerpoint/2010/main" val="310836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70000" lnSpcReduction="20000"/>
          </a:bodyPr>
          <a:lstStyle/>
          <a:p>
            <a:pPr marL="0" indent="0">
              <a:buNone/>
            </a:pPr>
            <a:r>
              <a:rPr lang="en-US" dirty="0"/>
              <a:t>Constructor Or Call</a:t>
            </a:r>
            <a:r>
              <a:rPr lang="en-US" dirty="0" smtClean="0"/>
              <a:t>?</a:t>
            </a:r>
            <a:endParaRPr lang="en-US" dirty="0"/>
          </a:p>
          <a:p>
            <a:r>
              <a:rPr lang="en-US" dirty="0"/>
              <a:t>In the above snippet, it's tempting to think that Foo is a "constructor", because we call it with new and we observe that it "constructs" an object</a:t>
            </a:r>
            <a:r>
              <a:rPr lang="en-US" dirty="0" smtClean="0"/>
              <a:t>.</a:t>
            </a:r>
            <a:endParaRPr lang="en-US" dirty="0"/>
          </a:p>
          <a:p>
            <a:r>
              <a:rPr lang="en-US" dirty="0"/>
              <a:t>In reality, Foo is no more a "constructor" than any other function in your program. Functions themselves are not constructors. However, when you put the new keyword in front of a normal function call, that makes that function call a "constructor call". In fact, new sort of hijacks any normal function and calls it in a fashion that constructs an object, in </a:t>
            </a:r>
            <a:r>
              <a:rPr lang="en-US" dirty="0" smtClean="0"/>
              <a:t>addition </a:t>
            </a:r>
            <a:r>
              <a:rPr lang="en-US" dirty="0"/>
              <a:t>to whatever else it was going to do</a:t>
            </a:r>
            <a:r>
              <a:rPr lang="en-US" dirty="0" smtClean="0"/>
              <a:t>.</a:t>
            </a:r>
          </a:p>
          <a:p>
            <a:pPr marL="0" indent="0">
              <a:buNone/>
            </a:pPr>
            <a:endParaRPr lang="en-US" dirty="0" smtClean="0"/>
          </a:p>
          <a:p>
            <a:pPr marL="0" indent="0">
              <a:buNone/>
            </a:pPr>
            <a:r>
              <a:rPr lang="en-US" dirty="0"/>
              <a:t>For example</a:t>
            </a:r>
            <a:r>
              <a:rPr lang="en-US" dirty="0" smtClean="0"/>
              <a:t>:</a:t>
            </a:r>
            <a:endParaRPr lang="en-US" dirty="0"/>
          </a:p>
          <a:p>
            <a:pPr marL="0" indent="0">
              <a:buNone/>
            </a:pPr>
            <a:r>
              <a:rPr lang="en-US" dirty="0"/>
              <a:t>function </a:t>
            </a:r>
            <a:r>
              <a:rPr lang="en-US" dirty="0" err="1"/>
              <a:t>NothingSpecial</a:t>
            </a:r>
            <a:r>
              <a:rPr lang="en-US" dirty="0"/>
              <a:t>() {</a:t>
            </a:r>
          </a:p>
          <a:p>
            <a:pPr marL="0" indent="0">
              <a:buNone/>
            </a:pPr>
            <a:r>
              <a:rPr lang="en-US" dirty="0"/>
              <a:t>  console.log( "Don't mind me!" );</a:t>
            </a:r>
          </a:p>
          <a:p>
            <a:pPr marL="0" indent="0">
              <a:buNone/>
            </a:pPr>
            <a:r>
              <a:rPr lang="en-US" dirty="0" smtClean="0"/>
              <a:t>}</a:t>
            </a:r>
            <a:endParaRPr lang="en-US" dirty="0"/>
          </a:p>
          <a:p>
            <a:pPr marL="0" indent="0">
              <a:buNone/>
            </a:pPr>
            <a:r>
              <a:rPr lang="en-US" dirty="0" err="1"/>
              <a:t>var</a:t>
            </a:r>
            <a:r>
              <a:rPr lang="en-US" dirty="0"/>
              <a:t> a = new </a:t>
            </a:r>
            <a:r>
              <a:rPr lang="en-US" dirty="0" err="1"/>
              <a:t>NothingSpecial</a:t>
            </a:r>
            <a:r>
              <a:rPr lang="en-US" dirty="0"/>
              <a:t>();</a:t>
            </a:r>
          </a:p>
          <a:p>
            <a:pPr marL="0" indent="0">
              <a:buNone/>
            </a:pPr>
            <a:r>
              <a:rPr lang="en-US" dirty="0"/>
              <a:t>// "Don't mind me</a:t>
            </a:r>
            <a:r>
              <a:rPr lang="en-US" dirty="0" smtClean="0"/>
              <a:t>!"</a:t>
            </a:r>
            <a:endParaRPr lang="en-US" dirty="0"/>
          </a:p>
          <a:p>
            <a:pPr marL="0" indent="0">
              <a:buNone/>
            </a:pPr>
            <a:r>
              <a:rPr lang="en-US" dirty="0"/>
              <a:t>a; // </a:t>
            </a:r>
            <a:r>
              <a:rPr lang="en-US" dirty="0" smtClean="0"/>
              <a:t>{}</a:t>
            </a:r>
            <a:endParaRPr lang="en-US" dirty="0"/>
          </a:p>
          <a:p>
            <a:r>
              <a:rPr lang="en-US" dirty="0" err="1"/>
              <a:t>NothingSpecial</a:t>
            </a:r>
            <a:r>
              <a:rPr lang="en-US" dirty="0"/>
              <a:t> is just a plain old normal function, but when called with new, it constructs an object, almost as a side-effect, which we happen to assign to a. The call was a constructor call, but </a:t>
            </a:r>
            <a:r>
              <a:rPr lang="en-US" dirty="0" err="1"/>
              <a:t>NothingSpecial</a:t>
            </a:r>
            <a:r>
              <a:rPr lang="en-US" dirty="0"/>
              <a:t> is not, in and of itself, a constructor</a:t>
            </a:r>
            <a:r>
              <a:rPr lang="en-US" dirty="0" smtClean="0"/>
              <a:t>.</a:t>
            </a:r>
          </a:p>
          <a:p>
            <a:r>
              <a:rPr lang="en-US" dirty="0"/>
              <a:t>In other words, in JavaScript, it's most appropriate to say that a "constructor" is any function called with the new keyword in front of it</a:t>
            </a:r>
            <a:r>
              <a:rPr lang="en-US" dirty="0" smtClean="0"/>
              <a:t>.</a:t>
            </a:r>
            <a:endParaRPr lang="en-US" dirty="0"/>
          </a:p>
          <a:p>
            <a:r>
              <a:rPr lang="en-US" dirty="0"/>
              <a:t>Functions aren't constructors, but function calls are "constructor calls" if and only if new is used.</a:t>
            </a:r>
          </a:p>
          <a:p>
            <a:pPr marL="0" indent="0">
              <a:buNone/>
            </a:pPr>
            <a:endParaRPr lang="en-US" dirty="0"/>
          </a:p>
        </p:txBody>
      </p:sp>
    </p:spTree>
    <p:extLst>
      <p:ext uri="{BB962C8B-B14F-4D97-AF65-F5344CB8AC3E}">
        <p14:creationId xmlns:p14="http://schemas.microsoft.com/office/powerpoint/2010/main" val="3580077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70000" lnSpcReduction="20000"/>
          </a:bodyPr>
          <a:lstStyle/>
          <a:p>
            <a:pPr marL="0" indent="0">
              <a:buNone/>
            </a:pPr>
            <a:r>
              <a:rPr lang="en-US" dirty="0"/>
              <a:t>function Foo(name) {</a:t>
            </a:r>
          </a:p>
          <a:p>
            <a:pPr marL="0" indent="0">
              <a:buNone/>
            </a:pPr>
            <a:r>
              <a:rPr lang="en-US" dirty="0"/>
              <a:t>  this.name = name;</a:t>
            </a:r>
          </a:p>
          <a:p>
            <a:pPr marL="0" indent="0">
              <a:buNone/>
            </a:pPr>
            <a:r>
              <a:rPr lang="en-US" dirty="0" smtClean="0"/>
              <a:t>}</a:t>
            </a:r>
            <a:endParaRPr lang="en-US" dirty="0"/>
          </a:p>
          <a:p>
            <a:pPr marL="0" indent="0">
              <a:buNone/>
            </a:pPr>
            <a:r>
              <a:rPr lang="en-US" dirty="0" err="1"/>
              <a:t>Foo.prototype.myName</a:t>
            </a:r>
            <a:r>
              <a:rPr lang="en-US" dirty="0"/>
              <a:t> = function() {</a:t>
            </a:r>
          </a:p>
          <a:p>
            <a:pPr marL="0" indent="0">
              <a:buNone/>
            </a:pPr>
            <a:r>
              <a:rPr lang="en-US" dirty="0"/>
              <a:t>  return this.name;</a:t>
            </a:r>
          </a:p>
          <a:p>
            <a:pPr marL="0" indent="0">
              <a:buNone/>
            </a:pPr>
            <a:r>
              <a:rPr lang="en-US" dirty="0" smtClean="0"/>
              <a:t>};</a:t>
            </a:r>
            <a:endParaRPr lang="en-US" dirty="0"/>
          </a:p>
          <a:p>
            <a:pPr marL="0" indent="0">
              <a:buNone/>
            </a:pPr>
            <a:r>
              <a:rPr lang="en-US" dirty="0" err="1"/>
              <a:t>var</a:t>
            </a:r>
            <a:r>
              <a:rPr lang="en-US" dirty="0"/>
              <a:t> a = new Foo( "a" );</a:t>
            </a:r>
          </a:p>
          <a:p>
            <a:pPr marL="0" indent="0">
              <a:buNone/>
            </a:pPr>
            <a:r>
              <a:rPr lang="en-US" dirty="0" err="1"/>
              <a:t>var</a:t>
            </a:r>
            <a:r>
              <a:rPr lang="en-US" dirty="0"/>
              <a:t> b = new Foo( "b" </a:t>
            </a:r>
            <a:r>
              <a:rPr lang="en-US" dirty="0" smtClean="0"/>
              <a:t>);</a:t>
            </a:r>
            <a:endParaRPr lang="en-US" dirty="0"/>
          </a:p>
          <a:p>
            <a:pPr marL="0" indent="0">
              <a:buNone/>
            </a:pPr>
            <a:r>
              <a:rPr lang="en-US" dirty="0" err="1"/>
              <a:t>a.myName</a:t>
            </a:r>
            <a:r>
              <a:rPr lang="en-US" dirty="0"/>
              <a:t>(); // "a"</a:t>
            </a:r>
          </a:p>
          <a:p>
            <a:pPr marL="0" indent="0">
              <a:buNone/>
            </a:pPr>
            <a:r>
              <a:rPr lang="en-US" dirty="0" err="1" smtClean="0"/>
              <a:t>b.myName</a:t>
            </a:r>
            <a:r>
              <a:rPr lang="en-US" dirty="0"/>
              <a:t>(); // "</a:t>
            </a:r>
            <a:r>
              <a:rPr lang="en-US" dirty="0" smtClean="0"/>
              <a:t>b“</a:t>
            </a:r>
          </a:p>
          <a:p>
            <a:r>
              <a:rPr lang="en-US" dirty="0"/>
              <a:t>So, by virtue of how they are created, a and b each end up with an internal [[Prototype]] linkage to </a:t>
            </a:r>
            <a:r>
              <a:rPr lang="en-US" dirty="0" err="1"/>
              <a:t>Foo.prototype</a:t>
            </a:r>
            <a:r>
              <a:rPr lang="en-US" dirty="0"/>
              <a:t>. When </a:t>
            </a:r>
            <a:r>
              <a:rPr lang="en-US" dirty="0" err="1"/>
              <a:t>myName</a:t>
            </a:r>
            <a:r>
              <a:rPr lang="en-US" dirty="0"/>
              <a:t> is not found on a or b, respectively, it's instead found (through delegation, see Chapter 6) on </a:t>
            </a:r>
            <a:r>
              <a:rPr lang="en-US" dirty="0" err="1"/>
              <a:t>Foo.prototype</a:t>
            </a:r>
            <a:r>
              <a:rPr lang="en-US" dirty="0" smtClean="0"/>
              <a:t>.</a:t>
            </a:r>
          </a:p>
          <a:p>
            <a:pPr marL="0" indent="0">
              <a:buNone/>
            </a:pPr>
            <a:r>
              <a:rPr lang="en-US" dirty="0"/>
              <a:t>"Constructor" </a:t>
            </a:r>
            <a:r>
              <a:rPr lang="en-US" dirty="0" err="1" smtClean="0"/>
              <a:t>Redux</a:t>
            </a:r>
            <a:endParaRPr lang="en-US" dirty="0"/>
          </a:p>
          <a:p>
            <a:r>
              <a:rPr lang="en-US" dirty="0"/>
              <a:t>Recall the discussion from earlier about the .constructor property, and how it seems like </a:t>
            </a:r>
            <a:r>
              <a:rPr lang="en-US" dirty="0" err="1"/>
              <a:t>a.constructor</a:t>
            </a:r>
            <a:r>
              <a:rPr lang="en-US" dirty="0"/>
              <a:t> === Foo being true means that a has an actual .constructor property on it, pointing at Foo? Not correct</a:t>
            </a:r>
            <a:r>
              <a:rPr lang="en-US" dirty="0" smtClean="0"/>
              <a:t>.</a:t>
            </a:r>
            <a:endParaRPr lang="en-US" dirty="0"/>
          </a:p>
          <a:p>
            <a:r>
              <a:rPr lang="en-US" dirty="0"/>
              <a:t>This is just unfortunate confusion. In actuality, the .constructor reference is also delegated up to </a:t>
            </a:r>
            <a:r>
              <a:rPr lang="en-US" dirty="0" err="1"/>
              <a:t>Foo.prototype</a:t>
            </a:r>
            <a:r>
              <a:rPr lang="en-US" dirty="0"/>
              <a:t>, which happens to, by default, have a .constructor that points at Foo</a:t>
            </a:r>
            <a:r>
              <a:rPr lang="en-US" dirty="0" smtClean="0"/>
              <a:t>.</a:t>
            </a:r>
          </a:p>
          <a:p>
            <a:r>
              <a:rPr lang="en-US" dirty="0"/>
              <a:t>the .constructor property on </a:t>
            </a:r>
            <a:r>
              <a:rPr lang="en-US" dirty="0" err="1"/>
              <a:t>Foo.prototype</a:t>
            </a:r>
            <a:r>
              <a:rPr lang="en-US" dirty="0"/>
              <a:t> is only there by default on the object created when Foo the function is declared. If you create a new object, and replace a function's default .prototype object reference, the new object will not by default magically get a .constructor on it.</a:t>
            </a:r>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4153202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lstStyle/>
          <a:p>
            <a:pPr marL="0" indent="0">
              <a:buNone/>
            </a:pPr>
            <a:r>
              <a:rPr lang="en-US" dirty="0"/>
              <a:t> Consider</a:t>
            </a:r>
            <a:r>
              <a:rPr lang="en-US" dirty="0" smtClean="0"/>
              <a:t>:</a:t>
            </a:r>
            <a:endParaRPr lang="en-US" dirty="0"/>
          </a:p>
          <a:p>
            <a:pPr marL="0" indent="0">
              <a:buNone/>
            </a:pPr>
            <a:r>
              <a:rPr lang="en-US" dirty="0"/>
              <a:t>function Foo() { /* .. */ </a:t>
            </a:r>
            <a:r>
              <a:rPr lang="en-US" dirty="0" smtClean="0"/>
              <a:t>}</a:t>
            </a:r>
            <a:endParaRPr lang="en-US" dirty="0"/>
          </a:p>
          <a:p>
            <a:pPr marL="0" indent="0">
              <a:buNone/>
            </a:pPr>
            <a:r>
              <a:rPr lang="en-US" dirty="0" err="1"/>
              <a:t>Foo.prototype</a:t>
            </a:r>
            <a:r>
              <a:rPr lang="en-US" dirty="0"/>
              <a:t> = { /* .. */ }; // create a new prototype </a:t>
            </a:r>
            <a:r>
              <a:rPr lang="en-US" dirty="0" smtClean="0"/>
              <a:t>object</a:t>
            </a:r>
            <a:endParaRPr lang="en-US" dirty="0"/>
          </a:p>
          <a:p>
            <a:pPr marL="0" indent="0">
              <a:buNone/>
            </a:pPr>
            <a:r>
              <a:rPr lang="en-US" dirty="0" err="1" smtClean="0"/>
              <a:t>var</a:t>
            </a:r>
            <a:r>
              <a:rPr lang="en-US" dirty="0" smtClean="0"/>
              <a:t> </a:t>
            </a:r>
            <a:r>
              <a:rPr lang="en-US" dirty="0"/>
              <a:t>a1 = new Foo();</a:t>
            </a:r>
          </a:p>
          <a:p>
            <a:pPr marL="0" indent="0">
              <a:buNone/>
            </a:pPr>
            <a:r>
              <a:rPr lang="en-US" dirty="0"/>
              <a:t>a1.constructor === Foo; // false!</a:t>
            </a:r>
          </a:p>
          <a:p>
            <a:pPr marL="0" indent="0">
              <a:buNone/>
            </a:pPr>
            <a:r>
              <a:rPr lang="en-US" dirty="0"/>
              <a:t>a1.constructor === Object; // true</a:t>
            </a:r>
            <a:r>
              <a:rPr lang="en-US" dirty="0" smtClean="0"/>
              <a:t>!</a:t>
            </a:r>
            <a:endParaRPr lang="en-US" dirty="0"/>
          </a:p>
          <a:p>
            <a:r>
              <a:rPr lang="en-US" dirty="0"/>
              <a:t>a1 has no .constructor property, so it delegates up the [[Prototype]] chain to </a:t>
            </a:r>
            <a:r>
              <a:rPr lang="en-US" dirty="0" err="1"/>
              <a:t>Foo.prototype</a:t>
            </a:r>
            <a:r>
              <a:rPr lang="en-US" dirty="0"/>
              <a:t>. But that object doesn't have a .constructor either (like the default </a:t>
            </a:r>
            <a:r>
              <a:rPr lang="en-US" dirty="0" err="1"/>
              <a:t>Foo.prototype</a:t>
            </a:r>
            <a:r>
              <a:rPr lang="en-US" dirty="0"/>
              <a:t> object would have had!), so it keeps delegating, this time up to </a:t>
            </a:r>
            <a:r>
              <a:rPr lang="en-US" dirty="0" err="1"/>
              <a:t>Object.prototype</a:t>
            </a:r>
            <a:r>
              <a:rPr lang="en-US" dirty="0"/>
              <a:t>, the top of the delegation chain. That object indeed has a .constructor on it, which points to the built-in Object(..) function.</a:t>
            </a:r>
            <a:endParaRPr lang="en-US" dirty="0"/>
          </a:p>
        </p:txBody>
      </p:sp>
    </p:spTree>
    <p:extLst>
      <p:ext uri="{BB962C8B-B14F-4D97-AF65-F5344CB8AC3E}">
        <p14:creationId xmlns:p14="http://schemas.microsoft.com/office/powerpoint/2010/main" val="441883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a:t>"(Prototypal) Inheritance"</a:t>
            </a:r>
            <a:endParaRPr lang="en-US" dirty="0"/>
          </a:p>
        </p:txBody>
      </p:sp>
      <p:sp>
        <p:nvSpPr>
          <p:cNvPr id="3" name="Content Placeholder 2"/>
          <p:cNvSpPr>
            <a:spLocks noGrp="1"/>
          </p:cNvSpPr>
          <p:nvPr>
            <p:ph idx="1"/>
          </p:nvPr>
        </p:nvSpPr>
        <p:spPr>
          <a:xfrm>
            <a:off x="838200" y="914400"/>
            <a:ext cx="10515600" cy="5943600"/>
          </a:xfrm>
        </p:spPr>
        <p:txBody>
          <a:bodyPr>
            <a:normAutofit fontScale="47500" lnSpcReduction="20000"/>
          </a:bodyPr>
          <a:lstStyle/>
          <a:p>
            <a:pPr marL="0" indent="0">
              <a:buNone/>
            </a:pPr>
            <a:r>
              <a:rPr lang="en-US" dirty="0"/>
              <a:t>function Foo(name) {</a:t>
            </a:r>
          </a:p>
          <a:p>
            <a:pPr marL="0" indent="0">
              <a:buNone/>
            </a:pPr>
            <a:r>
              <a:rPr lang="en-US" dirty="0"/>
              <a:t>  this.name = name;</a:t>
            </a:r>
          </a:p>
          <a:p>
            <a:pPr marL="0" indent="0">
              <a:buNone/>
            </a:pPr>
            <a:r>
              <a:rPr lang="en-US" dirty="0" smtClean="0"/>
              <a:t>}</a:t>
            </a:r>
            <a:endParaRPr lang="en-US" dirty="0"/>
          </a:p>
          <a:p>
            <a:pPr marL="0" indent="0">
              <a:buNone/>
            </a:pPr>
            <a:r>
              <a:rPr lang="en-US" dirty="0" err="1"/>
              <a:t>Foo.prototype.myName</a:t>
            </a:r>
            <a:r>
              <a:rPr lang="en-US" dirty="0"/>
              <a:t> = function() {</a:t>
            </a:r>
          </a:p>
          <a:p>
            <a:pPr marL="0" indent="0">
              <a:buNone/>
            </a:pPr>
            <a:r>
              <a:rPr lang="en-US" dirty="0"/>
              <a:t>  return this.name;</a:t>
            </a:r>
          </a:p>
          <a:p>
            <a:pPr marL="0" indent="0">
              <a:buNone/>
            </a:pPr>
            <a:r>
              <a:rPr lang="en-US" dirty="0" smtClean="0"/>
              <a:t>};</a:t>
            </a:r>
            <a:endParaRPr lang="en-US" dirty="0"/>
          </a:p>
          <a:p>
            <a:pPr marL="0" indent="0">
              <a:buNone/>
            </a:pPr>
            <a:r>
              <a:rPr lang="en-US" dirty="0"/>
              <a:t>function Bar(</a:t>
            </a:r>
            <a:r>
              <a:rPr lang="en-US" dirty="0" err="1"/>
              <a:t>name,label</a:t>
            </a:r>
            <a:r>
              <a:rPr lang="en-US" dirty="0"/>
              <a:t>) {</a:t>
            </a:r>
          </a:p>
          <a:p>
            <a:pPr marL="0" indent="0">
              <a:buNone/>
            </a:pPr>
            <a:r>
              <a:rPr lang="en-US" dirty="0"/>
              <a:t>  </a:t>
            </a:r>
            <a:r>
              <a:rPr lang="en-US" dirty="0" err="1"/>
              <a:t>Foo.call</a:t>
            </a:r>
            <a:r>
              <a:rPr lang="en-US" dirty="0"/>
              <a:t>( this, name );</a:t>
            </a:r>
          </a:p>
          <a:p>
            <a:pPr marL="0" indent="0">
              <a:buNone/>
            </a:pPr>
            <a:r>
              <a:rPr lang="en-US" dirty="0"/>
              <a:t>  </a:t>
            </a:r>
            <a:r>
              <a:rPr lang="en-US" dirty="0" err="1"/>
              <a:t>this.label</a:t>
            </a:r>
            <a:r>
              <a:rPr lang="en-US" dirty="0"/>
              <a:t> = label;</a:t>
            </a:r>
          </a:p>
          <a:p>
            <a:pPr marL="0" indent="0">
              <a:buNone/>
            </a:pPr>
            <a:r>
              <a:rPr lang="en-US" dirty="0" smtClean="0"/>
              <a:t>}</a:t>
            </a:r>
            <a:endParaRPr lang="en-US" dirty="0"/>
          </a:p>
          <a:p>
            <a:pPr marL="0" indent="0">
              <a:buNone/>
            </a:pPr>
            <a:r>
              <a:rPr lang="en-US" dirty="0"/>
              <a:t>// here, we make a new `</a:t>
            </a:r>
            <a:r>
              <a:rPr lang="en-US" dirty="0" err="1"/>
              <a:t>Bar.prototype</a:t>
            </a:r>
            <a:r>
              <a:rPr lang="en-US" dirty="0"/>
              <a:t>`</a:t>
            </a:r>
          </a:p>
          <a:p>
            <a:pPr marL="0" indent="0">
              <a:buNone/>
            </a:pPr>
            <a:r>
              <a:rPr lang="en-US" dirty="0"/>
              <a:t>// linked to `</a:t>
            </a:r>
            <a:r>
              <a:rPr lang="en-US" dirty="0" err="1"/>
              <a:t>Foo.prototype</a:t>
            </a:r>
            <a:r>
              <a:rPr lang="en-US" dirty="0"/>
              <a:t>`</a:t>
            </a:r>
          </a:p>
          <a:p>
            <a:pPr marL="0" indent="0">
              <a:buNone/>
            </a:pPr>
            <a:r>
              <a:rPr lang="en-US" dirty="0" err="1"/>
              <a:t>Bar.prototype</a:t>
            </a:r>
            <a:r>
              <a:rPr lang="en-US" dirty="0"/>
              <a:t> = </a:t>
            </a:r>
            <a:r>
              <a:rPr lang="en-US" dirty="0" err="1"/>
              <a:t>Object.create</a:t>
            </a:r>
            <a:r>
              <a:rPr lang="en-US" dirty="0"/>
              <a:t>( </a:t>
            </a:r>
            <a:r>
              <a:rPr lang="en-US" dirty="0" err="1"/>
              <a:t>Foo.prototype</a:t>
            </a:r>
            <a:r>
              <a:rPr lang="en-US" dirty="0"/>
              <a:t> </a:t>
            </a:r>
            <a:r>
              <a:rPr lang="en-US" dirty="0" smtClean="0"/>
              <a:t>);</a:t>
            </a:r>
            <a:endParaRPr lang="en-US" dirty="0"/>
          </a:p>
          <a:p>
            <a:pPr marL="0" indent="0">
              <a:buNone/>
            </a:pPr>
            <a:r>
              <a:rPr lang="en-US" dirty="0"/>
              <a:t>// Beware! Now `</a:t>
            </a:r>
            <a:r>
              <a:rPr lang="en-US" dirty="0" err="1"/>
              <a:t>Bar.prototype.constructor</a:t>
            </a:r>
            <a:r>
              <a:rPr lang="en-US" dirty="0"/>
              <a:t>` is gone,</a:t>
            </a:r>
          </a:p>
          <a:p>
            <a:pPr marL="0" indent="0">
              <a:buNone/>
            </a:pPr>
            <a:r>
              <a:rPr lang="en-US" dirty="0"/>
              <a:t>// and might need to be manually "fixed" if you're</a:t>
            </a:r>
          </a:p>
          <a:p>
            <a:pPr marL="0" indent="0">
              <a:buNone/>
            </a:pPr>
            <a:r>
              <a:rPr lang="en-US" dirty="0"/>
              <a:t>// in the habit of relying on such properties</a:t>
            </a:r>
            <a:r>
              <a:rPr lang="en-US" dirty="0" smtClean="0"/>
              <a:t>!</a:t>
            </a:r>
            <a:endParaRPr lang="en-US" dirty="0"/>
          </a:p>
          <a:p>
            <a:pPr marL="0" indent="0">
              <a:buNone/>
            </a:pPr>
            <a:r>
              <a:rPr lang="en-US" dirty="0" err="1"/>
              <a:t>Bar.prototype.myLabel</a:t>
            </a:r>
            <a:r>
              <a:rPr lang="en-US" dirty="0"/>
              <a:t> = function() {</a:t>
            </a:r>
          </a:p>
          <a:p>
            <a:pPr marL="0" indent="0">
              <a:buNone/>
            </a:pPr>
            <a:r>
              <a:rPr lang="en-US" dirty="0"/>
              <a:t>  return </a:t>
            </a:r>
            <a:r>
              <a:rPr lang="en-US" dirty="0" err="1"/>
              <a:t>this.label</a:t>
            </a:r>
            <a:r>
              <a:rPr lang="en-US" dirty="0"/>
              <a:t>;</a:t>
            </a:r>
          </a:p>
          <a:p>
            <a:pPr marL="0" indent="0">
              <a:buNone/>
            </a:pPr>
            <a:r>
              <a:rPr lang="en-US" dirty="0" smtClean="0"/>
              <a:t>};</a:t>
            </a:r>
            <a:endParaRPr lang="en-US" dirty="0"/>
          </a:p>
          <a:p>
            <a:pPr marL="0" indent="0">
              <a:buNone/>
            </a:pPr>
            <a:r>
              <a:rPr lang="en-US" dirty="0" err="1"/>
              <a:t>var</a:t>
            </a:r>
            <a:r>
              <a:rPr lang="en-US" dirty="0"/>
              <a:t> a = new Bar( "a", "</a:t>
            </a:r>
            <a:r>
              <a:rPr lang="en-US" dirty="0" err="1"/>
              <a:t>obj</a:t>
            </a:r>
            <a:r>
              <a:rPr lang="en-US" dirty="0"/>
              <a:t> a" </a:t>
            </a:r>
            <a:r>
              <a:rPr lang="en-US" dirty="0" smtClean="0"/>
              <a:t>);</a:t>
            </a:r>
            <a:endParaRPr lang="en-US" dirty="0"/>
          </a:p>
          <a:p>
            <a:pPr marL="0" indent="0">
              <a:buNone/>
            </a:pPr>
            <a:r>
              <a:rPr lang="en-US" dirty="0" err="1"/>
              <a:t>a.myName</a:t>
            </a:r>
            <a:r>
              <a:rPr lang="en-US" dirty="0"/>
              <a:t>(); // "a"</a:t>
            </a:r>
          </a:p>
          <a:p>
            <a:pPr marL="0" indent="0">
              <a:buNone/>
            </a:pPr>
            <a:r>
              <a:rPr lang="en-US" dirty="0" err="1"/>
              <a:t>a.myLabel</a:t>
            </a:r>
            <a:r>
              <a:rPr lang="en-US" dirty="0"/>
              <a:t>(); // "</a:t>
            </a:r>
            <a:r>
              <a:rPr lang="en-US" dirty="0" err="1"/>
              <a:t>obj</a:t>
            </a:r>
            <a:r>
              <a:rPr lang="en-US" dirty="0"/>
              <a:t> a"</a:t>
            </a:r>
            <a:endParaRPr lang="en-US" dirty="0"/>
          </a:p>
        </p:txBody>
      </p:sp>
    </p:spTree>
    <p:extLst>
      <p:ext uri="{BB962C8B-B14F-4D97-AF65-F5344CB8AC3E}">
        <p14:creationId xmlns:p14="http://schemas.microsoft.com/office/powerpoint/2010/main" val="5696491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62500" lnSpcReduction="20000"/>
          </a:bodyPr>
          <a:lstStyle/>
          <a:p>
            <a:r>
              <a:rPr lang="en-US" dirty="0"/>
              <a:t>The important part is </a:t>
            </a:r>
            <a:r>
              <a:rPr lang="en-US" dirty="0" err="1"/>
              <a:t>Bar.prototype</a:t>
            </a:r>
            <a:r>
              <a:rPr lang="en-US" dirty="0"/>
              <a:t> = </a:t>
            </a:r>
            <a:r>
              <a:rPr lang="en-US" dirty="0" err="1"/>
              <a:t>Object.create</a:t>
            </a:r>
            <a:r>
              <a:rPr lang="en-US" dirty="0"/>
              <a:t>( </a:t>
            </a:r>
            <a:r>
              <a:rPr lang="en-US" dirty="0" err="1"/>
              <a:t>Foo.prototype</a:t>
            </a:r>
            <a:r>
              <a:rPr lang="en-US" dirty="0"/>
              <a:t> ). </a:t>
            </a:r>
            <a:r>
              <a:rPr lang="en-US" dirty="0" err="1"/>
              <a:t>Object.create</a:t>
            </a:r>
            <a:r>
              <a:rPr lang="en-US" dirty="0"/>
              <a:t>(..) creates a "new" object out of thin air, and links that new object's internal [[Prototype]] to the object you specify (</a:t>
            </a:r>
            <a:r>
              <a:rPr lang="en-US" dirty="0" err="1"/>
              <a:t>Foo.prototype</a:t>
            </a:r>
            <a:r>
              <a:rPr lang="en-US" dirty="0"/>
              <a:t> in this case</a:t>
            </a:r>
            <a:r>
              <a:rPr lang="en-US" dirty="0" smtClean="0"/>
              <a:t>).</a:t>
            </a:r>
          </a:p>
          <a:p>
            <a:r>
              <a:rPr lang="en-US" dirty="0"/>
              <a:t>In other words, that line says: "make a new 'Bar dot prototype' object that's linked to 'Foo dot prototype</a:t>
            </a:r>
            <a:r>
              <a:rPr lang="en-US" dirty="0" smtClean="0"/>
              <a:t>'.“</a:t>
            </a:r>
          </a:p>
          <a:p>
            <a:r>
              <a:rPr lang="en-US" dirty="0"/>
              <a:t>Note: A common </a:t>
            </a:r>
            <a:r>
              <a:rPr lang="en-US" dirty="0" err="1"/>
              <a:t>mis</a:t>
            </a:r>
            <a:r>
              <a:rPr lang="en-US" dirty="0"/>
              <a:t>-conception/confusion here is that either of the following approaches would also work, but they do not work as you'd expect</a:t>
            </a:r>
            <a:r>
              <a:rPr lang="en-US" dirty="0" smtClean="0"/>
              <a:t>:</a:t>
            </a:r>
            <a:endParaRPr lang="en-US" dirty="0"/>
          </a:p>
          <a:p>
            <a:pPr marL="0" indent="0">
              <a:buNone/>
            </a:pPr>
            <a:r>
              <a:rPr lang="en-US" dirty="0"/>
              <a:t>// doesn't work like you want</a:t>
            </a:r>
            <a:r>
              <a:rPr lang="en-US" dirty="0" smtClean="0"/>
              <a:t>!</a:t>
            </a:r>
          </a:p>
          <a:p>
            <a:pPr marL="0" indent="0">
              <a:buNone/>
            </a:pPr>
            <a:r>
              <a:rPr lang="en-US" dirty="0"/>
              <a:t>// works </a:t>
            </a:r>
            <a:r>
              <a:rPr lang="en-US" dirty="0" err="1"/>
              <a:t>kinda</a:t>
            </a:r>
            <a:r>
              <a:rPr lang="en-US" dirty="0"/>
              <a:t> like you want, but with</a:t>
            </a:r>
          </a:p>
          <a:p>
            <a:pPr marL="0" indent="0">
              <a:buNone/>
            </a:pPr>
            <a:r>
              <a:rPr lang="en-US" dirty="0"/>
              <a:t>// side-effects you probably don't want :(</a:t>
            </a:r>
          </a:p>
          <a:p>
            <a:pPr marL="0" indent="0">
              <a:buNone/>
            </a:pPr>
            <a:r>
              <a:rPr lang="en-US" dirty="0" err="1"/>
              <a:t>Bar.prototype</a:t>
            </a:r>
            <a:r>
              <a:rPr lang="en-US" dirty="0"/>
              <a:t> = new Foo();</a:t>
            </a:r>
          </a:p>
          <a:p>
            <a:pPr marL="0" indent="0">
              <a:buNone/>
            </a:pPr>
            <a:r>
              <a:rPr lang="en-US" dirty="0" err="1"/>
              <a:t>Bar.prototype</a:t>
            </a:r>
            <a:r>
              <a:rPr lang="en-US" dirty="0"/>
              <a:t> = </a:t>
            </a:r>
            <a:r>
              <a:rPr lang="en-US" dirty="0" err="1"/>
              <a:t>Foo.prototype</a:t>
            </a:r>
            <a:r>
              <a:rPr lang="en-US" dirty="0" smtClean="0"/>
              <a:t>;</a:t>
            </a:r>
          </a:p>
          <a:p>
            <a:r>
              <a:rPr lang="en-US" dirty="0" err="1"/>
              <a:t>Bar.prototype</a:t>
            </a:r>
            <a:r>
              <a:rPr lang="en-US" dirty="0"/>
              <a:t> = </a:t>
            </a:r>
            <a:r>
              <a:rPr lang="en-US" dirty="0" err="1"/>
              <a:t>Foo.prototype</a:t>
            </a:r>
            <a:r>
              <a:rPr lang="en-US" dirty="0"/>
              <a:t> doesn't create a new object for </a:t>
            </a:r>
            <a:r>
              <a:rPr lang="en-US" dirty="0" err="1"/>
              <a:t>Bar.prototype</a:t>
            </a:r>
            <a:r>
              <a:rPr lang="en-US" dirty="0"/>
              <a:t> to be linked to. It just makes </a:t>
            </a:r>
            <a:r>
              <a:rPr lang="en-US" dirty="0" err="1"/>
              <a:t>Bar.prototype</a:t>
            </a:r>
            <a:r>
              <a:rPr lang="en-US" dirty="0"/>
              <a:t> be another reference to </a:t>
            </a:r>
            <a:r>
              <a:rPr lang="en-US" dirty="0" err="1"/>
              <a:t>Foo.prototype</a:t>
            </a:r>
            <a:r>
              <a:rPr lang="en-US" dirty="0"/>
              <a:t>, which effectively links Bar directly to the same object as Foo links to: </a:t>
            </a:r>
            <a:r>
              <a:rPr lang="en-US" dirty="0" err="1"/>
              <a:t>Foo.prototype</a:t>
            </a:r>
            <a:r>
              <a:rPr lang="en-US" dirty="0"/>
              <a:t>. This means when you start assigning, like </a:t>
            </a:r>
            <a:r>
              <a:rPr lang="en-US" dirty="0" err="1"/>
              <a:t>Bar.prototype.myLabel</a:t>
            </a:r>
            <a:r>
              <a:rPr lang="en-US" dirty="0"/>
              <a:t> = ..., you're modifying not a separate object but the shared </a:t>
            </a:r>
            <a:r>
              <a:rPr lang="en-US" dirty="0" err="1"/>
              <a:t>Foo.prototype</a:t>
            </a:r>
            <a:r>
              <a:rPr lang="en-US" dirty="0"/>
              <a:t> object itself, which would affect any objects linked to </a:t>
            </a:r>
            <a:r>
              <a:rPr lang="en-US" dirty="0" err="1"/>
              <a:t>Foo.prototype</a:t>
            </a:r>
            <a:r>
              <a:rPr lang="en-US" dirty="0"/>
              <a:t>. This is almost certainly not what you want. If it is what you want, then you likely don't need Bar at all, and should just use only Foo and make your code </a:t>
            </a:r>
            <a:r>
              <a:rPr lang="en-US" dirty="0" smtClean="0"/>
              <a:t>simpler</a:t>
            </a:r>
          </a:p>
          <a:p>
            <a:r>
              <a:rPr lang="en-US" dirty="0" err="1"/>
              <a:t>Bar.prototype</a:t>
            </a:r>
            <a:r>
              <a:rPr lang="en-US" dirty="0"/>
              <a:t> = new Foo() does in fact create a new object which is duly linked to </a:t>
            </a:r>
            <a:r>
              <a:rPr lang="en-US" dirty="0" err="1"/>
              <a:t>Foo.prototype</a:t>
            </a:r>
            <a:r>
              <a:rPr lang="en-US" dirty="0"/>
              <a:t> as we'd want. But, it uses the Foo(..) "constructor call" to do it. If that function has any side-effects (such as logging, changing state, registering against other objects, adding data properties to this, etc.), those side-effects happen at the time of this linking (and likely against the wrong object!), rather than only when the eventual Bar() "descendants" are created, as would likely be expected</a:t>
            </a:r>
            <a:r>
              <a:rPr lang="en-US" dirty="0" smtClean="0"/>
              <a:t>.</a:t>
            </a:r>
            <a:endParaRPr lang="en-US" dirty="0"/>
          </a:p>
          <a:p>
            <a:r>
              <a:rPr lang="en-US" dirty="0"/>
              <a:t>So, we're left with using </a:t>
            </a:r>
            <a:r>
              <a:rPr lang="en-US" dirty="0" err="1"/>
              <a:t>Object.create</a:t>
            </a:r>
            <a:r>
              <a:rPr lang="en-US" dirty="0"/>
              <a:t>(..) to make a new object that's properly linked, but without having the side-effects of calling Foo(..). The slight downside is that we have to create a new object, throwing the old one away, instead of modifying the existing default object we're provided.</a:t>
            </a:r>
          </a:p>
          <a:p>
            <a:endParaRPr lang="en-US" dirty="0"/>
          </a:p>
        </p:txBody>
      </p:sp>
    </p:spTree>
    <p:extLst>
      <p:ext uri="{BB962C8B-B14F-4D97-AF65-F5344CB8AC3E}">
        <p14:creationId xmlns:p14="http://schemas.microsoft.com/office/powerpoint/2010/main" val="5966511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9602"/>
          </a:xfrm>
        </p:spPr>
        <p:txBody>
          <a:bodyPr>
            <a:normAutofit fontScale="90000"/>
          </a:bodyPr>
          <a:lstStyle/>
          <a:p>
            <a:r>
              <a:rPr lang="en-US" dirty="0"/>
              <a:t>example of prototypal inheritance and an </a:t>
            </a:r>
            <a:r>
              <a:rPr lang="en-US" dirty="0" err="1"/>
              <a:t>explaination</a:t>
            </a:r>
            <a:r>
              <a:rPr lang="en-US" dirty="0"/>
              <a:t> of it</a:t>
            </a:r>
            <a:endParaRPr lang="en-US" dirty="0"/>
          </a:p>
        </p:txBody>
      </p:sp>
      <p:sp>
        <p:nvSpPr>
          <p:cNvPr id="3" name="Content Placeholder 2"/>
          <p:cNvSpPr>
            <a:spLocks noGrp="1"/>
          </p:cNvSpPr>
          <p:nvPr>
            <p:ph idx="1"/>
          </p:nvPr>
        </p:nvSpPr>
        <p:spPr>
          <a:xfrm>
            <a:off x="838200" y="1454728"/>
            <a:ext cx="10515600" cy="5403272"/>
          </a:xfrm>
        </p:spPr>
        <p:txBody>
          <a:bodyPr>
            <a:normAutofit fontScale="25000" lnSpcReduction="20000"/>
          </a:bodyPr>
          <a:lstStyle/>
          <a:p>
            <a:pPr marL="0" indent="0">
              <a:buNone/>
            </a:pPr>
            <a:r>
              <a:rPr lang="en-US" dirty="0"/>
              <a:t>function Person(first, last, age, gender, interests) {</a:t>
            </a:r>
          </a:p>
          <a:p>
            <a:pPr marL="0" indent="0">
              <a:buNone/>
            </a:pPr>
            <a:r>
              <a:rPr lang="en-US" dirty="0"/>
              <a:t>        this.name = {</a:t>
            </a:r>
          </a:p>
          <a:p>
            <a:pPr marL="0" indent="0">
              <a:buNone/>
            </a:pPr>
            <a:r>
              <a:rPr lang="en-US" dirty="0"/>
              <a:t>          first,</a:t>
            </a:r>
          </a:p>
          <a:p>
            <a:pPr marL="0" indent="0">
              <a:buNone/>
            </a:pPr>
            <a:r>
              <a:rPr lang="en-US" dirty="0"/>
              <a:t>          last</a:t>
            </a:r>
          </a:p>
          <a:p>
            <a:pPr marL="0" indent="0">
              <a:buNone/>
            </a:pPr>
            <a:r>
              <a:rPr lang="en-US" dirty="0"/>
              <a:t>        };</a:t>
            </a:r>
          </a:p>
          <a:p>
            <a:pPr marL="0" indent="0">
              <a:buNone/>
            </a:pPr>
            <a:r>
              <a:rPr lang="en-US" dirty="0"/>
              <a:t>        </a:t>
            </a:r>
            <a:r>
              <a:rPr lang="en-US" dirty="0" err="1"/>
              <a:t>this.age</a:t>
            </a:r>
            <a:r>
              <a:rPr lang="en-US" dirty="0"/>
              <a:t> = age;</a:t>
            </a:r>
          </a:p>
          <a:p>
            <a:pPr marL="0" indent="0">
              <a:buNone/>
            </a:pPr>
            <a:r>
              <a:rPr lang="en-US" dirty="0"/>
              <a:t>        </a:t>
            </a:r>
            <a:r>
              <a:rPr lang="en-US" dirty="0" err="1"/>
              <a:t>this.gender</a:t>
            </a:r>
            <a:r>
              <a:rPr lang="en-US" dirty="0"/>
              <a:t> = gender;</a:t>
            </a:r>
          </a:p>
          <a:p>
            <a:pPr marL="0" indent="0">
              <a:buNone/>
            </a:pPr>
            <a:r>
              <a:rPr lang="en-US" dirty="0"/>
              <a:t>        </a:t>
            </a:r>
            <a:r>
              <a:rPr lang="en-US" dirty="0" err="1"/>
              <a:t>this.interests</a:t>
            </a:r>
            <a:r>
              <a:rPr lang="en-US" dirty="0"/>
              <a:t> = interests;</a:t>
            </a:r>
          </a:p>
          <a:p>
            <a:pPr marL="0" indent="0">
              <a:buNone/>
            </a:pPr>
            <a:r>
              <a:rPr lang="en-US" dirty="0"/>
              <a:t>      };</a:t>
            </a:r>
          </a:p>
          <a:p>
            <a:pPr marL="0" indent="0">
              <a:buNone/>
            </a:pPr>
            <a:r>
              <a:rPr lang="en-US" dirty="0"/>
              <a:t>      </a:t>
            </a:r>
            <a:r>
              <a:rPr lang="en-US" dirty="0" err="1"/>
              <a:t>Person.prototype.bio</a:t>
            </a:r>
            <a:r>
              <a:rPr lang="en-US" dirty="0"/>
              <a:t> = function() {</a:t>
            </a:r>
          </a:p>
          <a:p>
            <a:pPr marL="0" indent="0">
              <a:buNone/>
            </a:pPr>
            <a:r>
              <a:rPr lang="en-US" dirty="0"/>
              <a:t>        // First define a string, and make it equal to the part of</a:t>
            </a:r>
          </a:p>
          <a:p>
            <a:pPr marL="0" indent="0">
              <a:buNone/>
            </a:pPr>
            <a:r>
              <a:rPr lang="en-US" dirty="0"/>
              <a:t>        // the bio that we know will always be the same.</a:t>
            </a:r>
          </a:p>
          <a:p>
            <a:pPr marL="0" indent="0">
              <a:buNone/>
            </a:pPr>
            <a:r>
              <a:rPr lang="en-US" dirty="0"/>
              <a:t>        </a:t>
            </a:r>
            <a:r>
              <a:rPr lang="en-US" dirty="0" err="1"/>
              <a:t>var</a:t>
            </a:r>
            <a:r>
              <a:rPr lang="en-US" dirty="0"/>
              <a:t> string = </a:t>
            </a:r>
            <a:r>
              <a:rPr lang="en-US" dirty="0" err="1"/>
              <a:t>this.name.first</a:t>
            </a:r>
            <a:r>
              <a:rPr lang="en-US" dirty="0"/>
              <a:t> + ' ' + </a:t>
            </a:r>
            <a:r>
              <a:rPr lang="en-US" dirty="0" err="1"/>
              <a:t>this.name.last</a:t>
            </a:r>
            <a:r>
              <a:rPr lang="en-US" dirty="0"/>
              <a:t> + ' is ' + </a:t>
            </a:r>
            <a:r>
              <a:rPr lang="en-US" dirty="0" err="1"/>
              <a:t>this.age</a:t>
            </a:r>
            <a:r>
              <a:rPr lang="en-US" dirty="0"/>
              <a:t> + ' years old. ';</a:t>
            </a:r>
          </a:p>
          <a:p>
            <a:pPr marL="0" indent="0">
              <a:buNone/>
            </a:pPr>
            <a:r>
              <a:rPr lang="en-US" dirty="0"/>
              <a:t>        // define a variable that will contain the pronoun part of</a:t>
            </a:r>
          </a:p>
          <a:p>
            <a:pPr marL="0" indent="0">
              <a:buNone/>
            </a:pPr>
            <a:r>
              <a:rPr lang="en-US" dirty="0"/>
              <a:t>        // the </a:t>
            </a:r>
            <a:r>
              <a:rPr lang="en-US" dirty="0" err="1"/>
              <a:t>sencond</a:t>
            </a:r>
            <a:r>
              <a:rPr lang="en-US" dirty="0"/>
              <a:t> sentence</a:t>
            </a:r>
          </a:p>
          <a:p>
            <a:pPr marL="0" indent="0">
              <a:buNone/>
            </a:pPr>
            <a:r>
              <a:rPr lang="en-US" dirty="0"/>
              <a:t>        </a:t>
            </a:r>
            <a:r>
              <a:rPr lang="en-US" dirty="0" err="1"/>
              <a:t>var</a:t>
            </a:r>
            <a:r>
              <a:rPr lang="en-US" dirty="0"/>
              <a:t> pronoun;</a:t>
            </a:r>
          </a:p>
          <a:p>
            <a:pPr marL="0" indent="0">
              <a:buNone/>
            </a:pPr>
            <a:r>
              <a:rPr lang="en-US" dirty="0"/>
              <a:t>        // check what the value of gender is, and set pronoun</a:t>
            </a:r>
          </a:p>
          <a:p>
            <a:pPr marL="0" indent="0">
              <a:buNone/>
            </a:pPr>
            <a:r>
              <a:rPr lang="en-US" dirty="0"/>
              <a:t>        // to an appropriate value in each case</a:t>
            </a:r>
          </a:p>
          <a:p>
            <a:pPr marL="0" indent="0">
              <a:buNone/>
            </a:pPr>
            <a:r>
              <a:rPr lang="en-US" dirty="0"/>
              <a:t>        if(</a:t>
            </a:r>
            <a:r>
              <a:rPr lang="en-US" dirty="0" err="1"/>
              <a:t>this.gender</a:t>
            </a:r>
            <a:r>
              <a:rPr lang="en-US" dirty="0"/>
              <a:t> === 'male' || </a:t>
            </a:r>
            <a:r>
              <a:rPr lang="en-US" dirty="0" err="1"/>
              <a:t>this.gender</a:t>
            </a:r>
            <a:r>
              <a:rPr lang="en-US" dirty="0"/>
              <a:t> === 'Male' || </a:t>
            </a:r>
            <a:r>
              <a:rPr lang="en-US" dirty="0" err="1"/>
              <a:t>this.gender</a:t>
            </a:r>
            <a:r>
              <a:rPr lang="en-US" dirty="0"/>
              <a:t> === 'm' || </a:t>
            </a:r>
            <a:r>
              <a:rPr lang="en-US" dirty="0" err="1"/>
              <a:t>this.gender</a:t>
            </a:r>
            <a:r>
              <a:rPr lang="en-US" dirty="0"/>
              <a:t> === 'M') {</a:t>
            </a:r>
          </a:p>
          <a:p>
            <a:pPr marL="0" indent="0">
              <a:buNone/>
            </a:pPr>
            <a:r>
              <a:rPr lang="en-US" dirty="0"/>
              <a:t>          pronoun = 'He likes ';</a:t>
            </a:r>
          </a:p>
          <a:p>
            <a:pPr marL="0" indent="0">
              <a:buNone/>
            </a:pPr>
            <a:r>
              <a:rPr lang="en-US" dirty="0"/>
              <a:t>        } else if(</a:t>
            </a:r>
            <a:r>
              <a:rPr lang="en-US" dirty="0" err="1"/>
              <a:t>this.gender</a:t>
            </a:r>
            <a:r>
              <a:rPr lang="en-US" dirty="0"/>
              <a:t> === 'female' || </a:t>
            </a:r>
            <a:r>
              <a:rPr lang="en-US" dirty="0" err="1"/>
              <a:t>this.gender</a:t>
            </a:r>
            <a:r>
              <a:rPr lang="en-US" dirty="0"/>
              <a:t> === 'Female' || </a:t>
            </a:r>
            <a:r>
              <a:rPr lang="en-US" dirty="0" err="1"/>
              <a:t>this.gender</a:t>
            </a:r>
            <a:r>
              <a:rPr lang="en-US" dirty="0"/>
              <a:t> === 'f' || </a:t>
            </a:r>
            <a:r>
              <a:rPr lang="en-US" dirty="0" err="1"/>
              <a:t>this.gender</a:t>
            </a:r>
            <a:r>
              <a:rPr lang="en-US" dirty="0"/>
              <a:t> === 'F') {</a:t>
            </a:r>
          </a:p>
          <a:p>
            <a:pPr marL="0" indent="0">
              <a:buNone/>
            </a:pPr>
            <a:r>
              <a:rPr lang="en-US" dirty="0"/>
              <a:t>          pronoun = 'She likes ';</a:t>
            </a:r>
          </a:p>
          <a:p>
            <a:pPr marL="0" indent="0">
              <a:buNone/>
            </a:pPr>
            <a:r>
              <a:rPr lang="en-US" dirty="0"/>
              <a:t>        } else {</a:t>
            </a:r>
          </a:p>
          <a:p>
            <a:pPr marL="0" indent="0">
              <a:buNone/>
            </a:pPr>
            <a:r>
              <a:rPr lang="en-US" dirty="0"/>
              <a:t>          pronoun = 'They like ';</a:t>
            </a:r>
          </a:p>
          <a:p>
            <a:pPr marL="0" indent="0">
              <a:buNone/>
            </a:pPr>
            <a:r>
              <a:rPr lang="en-US" dirty="0"/>
              <a:t>        }</a:t>
            </a:r>
          </a:p>
          <a:p>
            <a:pPr marL="0" indent="0">
              <a:buNone/>
            </a:pPr>
            <a:r>
              <a:rPr lang="en-US" dirty="0"/>
              <a:t>        // add the pronoun string on to the end of the main string</a:t>
            </a:r>
          </a:p>
          <a:p>
            <a:pPr marL="0" indent="0">
              <a:buNone/>
            </a:pPr>
            <a:r>
              <a:rPr lang="en-US" dirty="0"/>
              <a:t>        string += pronoun;</a:t>
            </a:r>
          </a:p>
          <a:p>
            <a:pPr marL="0" indent="0">
              <a:buNone/>
            </a:pPr>
            <a:r>
              <a:rPr lang="en-US" dirty="0"/>
              <a:t>        // use another conditional to structure the last part of the</a:t>
            </a:r>
          </a:p>
          <a:p>
            <a:pPr marL="0" indent="0">
              <a:buNone/>
            </a:pPr>
            <a:r>
              <a:rPr lang="en-US" dirty="0"/>
              <a:t>        // second sentence depending on whether the number of interests</a:t>
            </a:r>
          </a:p>
          <a:p>
            <a:pPr marL="0" indent="0">
              <a:buNone/>
            </a:pPr>
            <a:r>
              <a:rPr lang="en-US" dirty="0"/>
              <a:t>        // is 1, 2, or 3</a:t>
            </a:r>
          </a:p>
          <a:p>
            <a:pPr marL="0" indent="0">
              <a:buNone/>
            </a:pPr>
            <a:r>
              <a:rPr lang="en-US" dirty="0"/>
              <a:t>        if(</a:t>
            </a:r>
            <a:r>
              <a:rPr lang="en-US" dirty="0" err="1"/>
              <a:t>this.interests.length</a:t>
            </a:r>
            <a:r>
              <a:rPr lang="en-US" dirty="0"/>
              <a:t> === 1) {</a:t>
            </a:r>
          </a:p>
          <a:p>
            <a:pPr marL="0" indent="0">
              <a:buNone/>
            </a:pPr>
            <a:r>
              <a:rPr lang="en-US" dirty="0"/>
              <a:t>          string += </a:t>
            </a:r>
            <a:r>
              <a:rPr lang="en-US" dirty="0" err="1"/>
              <a:t>this.interests</a:t>
            </a:r>
            <a:r>
              <a:rPr lang="en-US" dirty="0"/>
              <a:t>[0] + '.';</a:t>
            </a:r>
          </a:p>
          <a:p>
            <a:pPr marL="0" indent="0">
              <a:buNone/>
            </a:pPr>
            <a:r>
              <a:rPr lang="en-US" dirty="0"/>
              <a:t>        } else if(</a:t>
            </a:r>
            <a:r>
              <a:rPr lang="en-US" dirty="0" err="1"/>
              <a:t>this.interests.length</a:t>
            </a:r>
            <a:r>
              <a:rPr lang="en-US" dirty="0"/>
              <a:t> === 2) {</a:t>
            </a:r>
          </a:p>
          <a:p>
            <a:pPr marL="0" indent="0">
              <a:buNone/>
            </a:pPr>
            <a:r>
              <a:rPr lang="en-US" dirty="0"/>
              <a:t>          string += </a:t>
            </a:r>
            <a:r>
              <a:rPr lang="en-US" dirty="0" err="1"/>
              <a:t>this.interests</a:t>
            </a:r>
            <a:r>
              <a:rPr lang="en-US" dirty="0"/>
              <a:t>[0] + ' and ' + </a:t>
            </a:r>
            <a:r>
              <a:rPr lang="en-US" dirty="0" err="1"/>
              <a:t>this.interests</a:t>
            </a:r>
            <a:r>
              <a:rPr lang="en-US" dirty="0"/>
              <a:t>[1] + '.';</a:t>
            </a:r>
          </a:p>
          <a:p>
            <a:pPr marL="0" indent="0">
              <a:buNone/>
            </a:pPr>
            <a:r>
              <a:rPr lang="en-US" dirty="0"/>
              <a:t>        } else {</a:t>
            </a:r>
          </a:p>
          <a:p>
            <a:pPr marL="0" indent="0">
              <a:buNone/>
            </a:pPr>
            <a:r>
              <a:rPr lang="en-US" dirty="0"/>
              <a:t>          // if there are more than 2 interests, we loop through them</a:t>
            </a:r>
          </a:p>
          <a:p>
            <a:pPr marL="0" indent="0">
              <a:buNone/>
            </a:pPr>
            <a:r>
              <a:rPr lang="en-US" dirty="0"/>
              <a:t>          // all, adding each one to the main string followed by a comma,</a:t>
            </a:r>
          </a:p>
          <a:p>
            <a:pPr marL="0" indent="0">
              <a:buNone/>
            </a:pPr>
            <a:r>
              <a:rPr lang="en-US" dirty="0"/>
              <a:t>          // except for the last one, which needs an and &amp; a full stop</a:t>
            </a:r>
          </a:p>
          <a:p>
            <a:pPr marL="0" indent="0">
              <a:buNone/>
            </a:pPr>
            <a:r>
              <a:rPr lang="en-US" dirty="0"/>
              <a:t>          for(</a:t>
            </a:r>
            <a:r>
              <a:rPr lang="en-US" dirty="0" err="1"/>
              <a:t>var</a:t>
            </a:r>
            <a:r>
              <a:rPr lang="en-US" dirty="0"/>
              <a:t> </a:t>
            </a:r>
            <a:r>
              <a:rPr lang="en-US" dirty="0" err="1"/>
              <a:t>i</a:t>
            </a:r>
            <a:r>
              <a:rPr lang="en-US" dirty="0"/>
              <a:t> = 0; </a:t>
            </a:r>
            <a:r>
              <a:rPr lang="en-US" dirty="0" err="1"/>
              <a:t>i</a:t>
            </a:r>
            <a:r>
              <a:rPr lang="en-US" dirty="0"/>
              <a:t> &lt; </a:t>
            </a:r>
            <a:r>
              <a:rPr lang="en-US" dirty="0" err="1"/>
              <a:t>this.interests.length</a:t>
            </a:r>
            <a:r>
              <a:rPr lang="en-US" dirty="0"/>
              <a:t>; </a:t>
            </a:r>
            <a:r>
              <a:rPr lang="en-US" dirty="0" err="1"/>
              <a:t>i</a:t>
            </a:r>
            <a:r>
              <a:rPr lang="en-US" dirty="0"/>
              <a:t>++) {</a:t>
            </a:r>
          </a:p>
          <a:p>
            <a:pPr marL="0" indent="0">
              <a:buNone/>
            </a:pPr>
            <a:r>
              <a:rPr lang="en-US" dirty="0"/>
              <a:t>            if(</a:t>
            </a:r>
            <a:r>
              <a:rPr lang="en-US" dirty="0" err="1"/>
              <a:t>i</a:t>
            </a:r>
            <a:r>
              <a:rPr lang="en-US" dirty="0"/>
              <a:t> === </a:t>
            </a:r>
            <a:r>
              <a:rPr lang="en-US" dirty="0" err="1"/>
              <a:t>this.interests.length</a:t>
            </a:r>
            <a:r>
              <a:rPr lang="en-US" dirty="0"/>
              <a:t> - 1) {</a:t>
            </a:r>
          </a:p>
          <a:p>
            <a:pPr marL="0" indent="0">
              <a:buNone/>
            </a:pPr>
            <a:r>
              <a:rPr lang="en-US" dirty="0"/>
              <a:t>              string += 'and ' + </a:t>
            </a:r>
            <a:r>
              <a:rPr lang="en-US" dirty="0" err="1"/>
              <a:t>this.interests</a:t>
            </a:r>
            <a:r>
              <a:rPr lang="en-US" dirty="0"/>
              <a:t>[</a:t>
            </a:r>
            <a:r>
              <a:rPr lang="en-US" dirty="0" err="1"/>
              <a:t>i</a:t>
            </a:r>
            <a:r>
              <a:rPr lang="en-US" dirty="0"/>
              <a:t>] + '.';</a:t>
            </a:r>
          </a:p>
          <a:p>
            <a:pPr marL="0" indent="0">
              <a:buNone/>
            </a:pPr>
            <a:r>
              <a:rPr lang="en-US" dirty="0"/>
              <a:t>            } else {</a:t>
            </a:r>
          </a:p>
          <a:p>
            <a:pPr marL="0" indent="0">
              <a:buNone/>
            </a:pPr>
            <a:r>
              <a:rPr lang="en-US" dirty="0"/>
              <a:t>              string += </a:t>
            </a:r>
            <a:r>
              <a:rPr lang="en-US" dirty="0" err="1"/>
              <a:t>this.interests</a:t>
            </a:r>
            <a:r>
              <a:rPr lang="en-US" dirty="0"/>
              <a:t>[</a:t>
            </a:r>
            <a:r>
              <a:rPr lang="en-US" dirty="0" err="1"/>
              <a:t>i</a:t>
            </a:r>
            <a:r>
              <a:rPr lang="en-US" dirty="0"/>
              <a:t>] + ',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 finally, with the string built, we alert() it</a:t>
            </a:r>
          </a:p>
          <a:p>
            <a:pPr marL="0" indent="0">
              <a:buNone/>
            </a:pPr>
            <a:r>
              <a:rPr lang="en-US" dirty="0"/>
              <a:t>        alert(string);</a:t>
            </a:r>
          </a:p>
          <a:p>
            <a:pPr marL="0" indent="0">
              <a:buNone/>
            </a:pPr>
            <a:r>
              <a:rPr lang="en-US" dirty="0"/>
              <a:t>      };</a:t>
            </a:r>
          </a:p>
          <a:p>
            <a:pPr marL="0" indent="0">
              <a:buNone/>
            </a:pPr>
            <a:r>
              <a:rPr lang="en-US" dirty="0"/>
              <a:t>      </a:t>
            </a:r>
            <a:r>
              <a:rPr lang="en-US" dirty="0" err="1"/>
              <a:t>Person.prototype.greeting</a:t>
            </a:r>
            <a:r>
              <a:rPr lang="en-US" dirty="0"/>
              <a:t> = function() {</a:t>
            </a:r>
          </a:p>
          <a:p>
            <a:pPr marL="0" indent="0">
              <a:buNone/>
            </a:pPr>
            <a:r>
              <a:rPr lang="en-US" dirty="0"/>
              <a:t>        alert('Hi! I\'m ' + </a:t>
            </a:r>
            <a:r>
              <a:rPr lang="en-US" dirty="0" err="1"/>
              <a:t>this.name.first</a:t>
            </a:r>
            <a:r>
              <a:rPr lang="en-US" dirty="0"/>
              <a:t> + '.');</a:t>
            </a:r>
          </a:p>
          <a:p>
            <a:pPr marL="0" indent="0">
              <a:buNone/>
            </a:pPr>
            <a:r>
              <a:rPr lang="en-US" dirty="0"/>
              <a:t>      };</a:t>
            </a:r>
          </a:p>
          <a:p>
            <a:pPr marL="0" indent="0">
              <a:buNone/>
            </a:pPr>
            <a:r>
              <a:rPr lang="en-US" dirty="0"/>
              <a:t>      </a:t>
            </a:r>
            <a:r>
              <a:rPr lang="en-US" dirty="0" err="1"/>
              <a:t>Person.prototype.farewell</a:t>
            </a:r>
            <a:r>
              <a:rPr lang="en-US" dirty="0"/>
              <a:t> = function() {</a:t>
            </a:r>
          </a:p>
          <a:p>
            <a:pPr marL="0" indent="0">
              <a:buNone/>
            </a:pPr>
            <a:r>
              <a:rPr lang="en-US" dirty="0"/>
              <a:t>        alert(</a:t>
            </a:r>
            <a:r>
              <a:rPr lang="en-US" dirty="0" err="1"/>
              <a:t>this.name.first</a:t>
            </a:r>
            <a:r>
              <a:rPr lang="en-US" dirty="0"/>
              <a:t> + ' has left the building. Bye for now!');</a:t>
            </a:r>
          </a:p>
          <a:p>
            <a:pPr marL="0" indent="0">
              <a:buNone/>
            </a:pPr>
            <a:r>
              <a:rPr lang="en-US" dirty="0"/>
              <a:t>      }</a:t>
            </a:r>
          </a:p>
          <a:p>
            <a:pPr marL="0" indent="0">
              <a:buNone/>
            </a:pPr>
            <a:r>
              <a:rPr lang="en-US" dirty="0"/>
              <a:t>      </a:t>
            </a:r>
            <a:r>
              <a:rPr lang="en-US" dirty="0" err="1"/>
              <a:t>var</a:t>
            </a:r>
            <a:r>
              <a:rPr lang="en-US" dirty="0"/>
              <a:t> person1 = new Person('</a:t>
            </a:r>
            <a:r>
              <a:rPr lang="en-US" dirty="0" err="1"/>
              <a:t>Tammi</a:t>
            </a:r>
            <a:r>
              <a:rPr lang="en-US" dirty="0"/>
              <a:t>', 'Smith', 17, 'female', ['music', 'skiing', 'kickboxing']);</a:t>
            </a:r>
            <a:endParaRPr lang="en-US" dirty="0"/>
          </a:p>
        </p:txBody>
      </p:sp>
    </p:spTree>
    <p:extLst>
      <p:ext uri="{BB962C8B-B14F-4D97-AF65-F5344CB8AC3E}">
        <p14:creationId xmlns:p14="http://schemas.microsoft.com/office/powerpoint/2010/main" val="3284381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3555"/>
          </a:xfrm>
        </p:spPr>
        <p:txBody>
          <a:bodyPr>
            <a:normAutofit fontScale="90000"/>
          </a:bodyPr>
          <a:lstStyle/>
          <a:p>
            <a:r>
              <a:rPr lang="en-US" dirty="0" smtClean="0"/>
              <a:t>what are function and array in </a:t>
            </a:r>
            <a:r>
              <a:rPr lang="en-US" dirty="0" err="1" smtClean="0"/>
              <a:t>javascript</a:t>
            </a:r>
            <a:r>
              <a:rPr lang="en-US" dirty="0" smtClean="0"/>
              <a:t> then</a:t>
            </a:r>
            <a:endParaRPr lang="en-US" dirty="0"/>
          </a:p>
        </p:txBody>
      </p:sp>
      <p:sp>
        <p:nvSpPr>
          <p:cNvPr id="3" name="Content Placeholder 2"/>
          <p:cNvSpPr>
            <a:spLocks noGrp="1"/>
          </p:cNvSpPr>
          <p:nvPr>
            <p:ph idx="1"/>
          </p:nvPr>
        </p:nvSpPr>
        <p:spPr>
          <a:xfrm>
            <a:off x="838200" y="868680"/>
            <a:ext cx="10515600" cy="5308283"/>
          </a:xfrm>
        </p:spPr>
        <p:txBody>
          <a:bodyPr>
            <a:normAutofit/>
          </a:bodyPr>
          <a:lstStyle/>
          <a:p>
            <a:r>
              <a:rPr lang="en-US" dirty="0" smtClean="0"/>
              <a:t>By contrast, there are a few special object sub-types, which we can refer to as complex primitives.</a:t>
            </a:r>
          </a:p>
          <a:p>
            <a:r>
              <a:rPr lang="en-US" dirty="0" smtClean="0"/>
              <a:t>function is a sub-type of object (technically, a "callable object"). Functions in JS are said to be "first class" in that they are basically just normal objects (with callable behavior semantics bolted on), and so they can be handled like any other plain object.</a:t>
            </a:r>
          </a:p>
          <a:p>
            <a:r>
              <a:rPr lang="en-US" dirty="0" smtClean="0"/>
              <a:t>Arrays are also a form of objects, with extra behavior. The organization of contents in arrays is slightly more structured than for general objects.</a:t>
            </a:r>
            <a:endParaRPr lang="en-US" dirty="0"/>
          </a:p>
        </p:txBody>
      </p:sp>
    </p:spTree>
    <p:extLst>
      <p:ext uri="{BB962C8B-B14F-4D97-AF65-F5344CB8AC3E}">
        <p14:creationId xmlns:p14="http://schemas.microsoft.com/office/powerpoint/2010/main" val="7617935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33506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207073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56045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841040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858032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974770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307705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47025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12371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0140"/>
            <a:ext cx="10515600" cy="160020"/>
          </a:xfrm>
        </p:spPr>
        <p:txBody>
          <a:bodyPr>
            <a:normAutofit fontScale="90000"/>
          </a:bodyPr>
          <a:lstStyle/>
          <a:p>
            <a:r>
              <a:rPr lang="en-US" dirty="0" smtClean="0"/>
              <a:t>Built-in Objects</a:t>
            </a:r>
            <a:br>
              <a:rPr lang="en-US" dirty="0" smtClean="0"/>
            </a:br>
            <a:endParaRPr lang="en-US" dirty="0"/>
          </a:p>
        </p:txBody>
      </p:sp>
      <p:sp>
        <p:nvSpPr>
          <p:cNvPr id="3" name="Content Placeholder 2"/>
          <p:cNvSpPr>
            <a:spLocks noGrp="1"/>
          </p:cNvSpPr>
          <p:nvPr>
            <p:ph idx="1"/>
          </p:nvPr>
        </p:nvSpPr>
        <p:spPr>
          <a:xfrm>
            <a:off x="838200" y="1360170"/>
            <a:ext cx="10515600" cy="4816793"/>
          </a:xfrm>
        </p:spPr>
        <p:txBody>
          <a:bodyPr>
            <a:normAutofit fontScale="92500" lnSpcReduction="20000"/>
          </a:bodyPr>
          <a:lstStyle/>
          <a:p>
            <a:pPr marL="0" indent="0">
              <a:buNone/>
            </a:pPr>
            <a:r>
              <a:rPr lang="en-US" dirty="0" smtClean="0"/>
              <a:t>There are several other object sub-types, usually referred to as built-in objects</a:t>
            </a:r>
          </a:p>
          <a:p>
            <a:pPr marL="0" indent="0">
              <a:buNone/>
            </a:pPr>
            <a:endParaRPr lang="en-US" dirty="0"/>
          </a:p>
          <a:p>
            <a:r>
              <a:rPr lang="en-US" dirty="0" smtClean="0"/>
              <a:t>String</a:t>
            </a:r>
          </a:p>
          <a:p>
            <a:r>
              <a:rPr lang="en-US" dirty="0" smtClean="0"/>
              <a:t>Number</a:t>
            </a:r>
          </a:p>
          <a:p>
            <a:r>
              <a:rPr lang="en-US" dirty="0" smtClean="0"/>
              <a:t>Boolean</a:t>
            </a:r>
          </a:p>
          <a:p>
            <a:r>
              <a:rPr lang="en-US" dirty="0" smtClean="0"/>
              <a:t>Object</a:t>
            </a:r>
          </a:p>
          <a:p>
            <a:r>
              <a:rPr lang="en-US" dirty="0" smtClean="0"/>
              <a:t>Function</a:t>
            </a:r>
          </a:p>
          <a:p>
            <a:r>
              <a:rPr lang="en-US" dirty="0" smtClean="0"/>
              <a:t>Array</a:t>
            </a:r>
          </a:p>
          <a:p>
            <a:r>
              <a:rPr lang="en-US" dirty="0" smtClean="0"/>
              <a:t>Date</a:t>
            </a:r>
          </a:p>
          <a:p>
            <a:r>
              <a:rPr lang="en-US" dirty="0" err="1" smtClean="0"/>
              <a:t>RegExp</a:t>
            </a:r>
            <a:endParaRPr lang="en-US" dirty="0" smtClean="0"/>
          </a:p>
          <a:p>
            <a:r>
              <a:rPr lang="en-US" dirty="0" smtClean="0"/>
              <a:t>Error.</a:t>
            </a:r>
            <a:endParaRPr lang="en-US" dirty="0"/>
          </a:p>
        </p:txBody>
      </p:sp>
    </p:spTree>
    <p:extLst>
      <p:ext uri="{BB962C8B-B14F-4D97-AF65-F5344CB8AC3E}">
        <p14:creationId xmlns:p14="http://schemas.microsoft.com/office/powerpoint/2010/main" val="1704792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6405"/>
          </a:xfrm>
        </p:spPr>
        <p:txBody>
          <a:bodyPr>
            <a:normAutofit fontScale="90000"/>
          </a:bodyPr>
          <a:lstStyle/>
          <a:p>
            <a:r>
              <a:rPr lang="en-US" dirty="0" smtClean="0"/>
              <a:t>Objects - part 1</a:t>
            </a:r>
            <a:endParaRPr lang="en-US" dirty="0"/>
          </a:p>
        </p:txBody>
      </p:sp>
      <p:sp>
        <p:nvSpPr>
          <p:cNvPr id="3" name="Content Placeholder 2"/>
          <p:cNvSpPr>
            <a:spLocks noGrp="1"/>
          </p:cNvSpPr>
          <p:nvPr>
            <p:ph idx="1"/>
          </p:nvPr>
        </p:nvSpPr>
        <p:spPr>
          <a:xfrm>
            <a:off x="838200" y="971550"/>
            <a:ext cx="10515600" cy="5772150"/>
          </a:xfrm>
        </p:spPr>
        <p:txBody>
          <a:bodyPr>
            <a:normAutofit fontScale="55000" lnSpcReduction="20000"/>
          </a:bodyPr>
          <a:lstStyle/>
          <a:p>
            <a:r>
              <a:rPr lang="en-US" dirty="0" smtClean="0"/>
              <a:t>An object is a collection of related data and/or functionality</a:t>
            </a:r>
          </a:p>
          <a:p>
            <a:r>
              <a:rPr lang="en-US" dirty="0" smtClean="0"/>
              <a:t>In JavaScript, most things are objects, from core JavaScript features like strings and arrays to the browser APIs built on top of JavaScript. You can even create your own objects to encapsulate related functions and variables into efficient packages, and act as handy data containers.	</a:t>
            </a:r>
          </a:p>
          <a:p>
            <a:pPr marL="0" indent="0">
              <a:buNone/>
            </a:pPr>
            <a:endParaRPr lang="en-US" dirty="0" smtClean="0"/>
          </a:p>
          <a:p>
            <a:pPr marL="0" indent="0">
              <a:buNone/>
            </a:pPr>
            <a:r>
              <a:rPr lang="en-US" dirty="0" err="1" smtClean="0"/>
              <a:t>var</a:t>
            </a:r>
            <a:r>
              <a:rPr lang="en-US" dirty="0" smtClean="0"/>
              <a:t> person = {}; // empty object</a:t>
            </a:r>
          </a:p>
          <a:p>
            <a:pPr marL="0" indent="0">
              <a:buNone/>
            </a:pPr>
            <a:endParaRPr lang="en-US" dirty="0" smtClean="0"/>
          </a:p>
          <a:p>
            <a:pPr marL="0" indent="0">
              <a:buNone/>
            </a:pPr>
            <a:r>
              <a:rPr lang="en-US" dirty="0" err="1" smtClean="0"/>
              <a:t>var</a:t>
            </a:r>
            <a:r>
              <a:rPr lang="en-US" dirty="0" smtClean="0"/>
              <a:t> person = {</a:t>
            </a:r>
          </a:p>
          <a:p>
            <a:pPr marL="0" indent="0">
              <a:buNone/>
            </a:pPr>
            <a:r>
              <a:rPr lang="en-US" dirty="0" smtClean="0"/>
              <a:t>  name: ['Bob', 'Smith'],</a:t>
            </a:r>
          </a:p>
          <a:p>
            <a:pPr marL="0" indent="0">
              <a:buNone/>
            </a:pPr>
            <a:r>
              <a:rPr lang="en-US" dirty="0" smtClean="0"/>
              <a:t>  age: 32,</a:t>
            </a:r>
          </a:p>
          <a:p>
            <a:pPr marL="0" indent="0">
              <a:buNone/>
            </a:pPr>
            <a:r>
              <a:rPr lang="en-US" dirty="0" smtClean="0"/>
              <a:t>  gender: 'male',</a:t>
            </a:r>
          </a:p>
          <a:p>
            <a:pPr marL="0" indent="0">
              <a:buNone/>
            </a:pPr>
            <a:r>
              <a:rPr lang="en-US" dirty="0" smtClean="0"/>
              <a:t>  interests: ['music', 'skiing'],</a:t>
            </a:r>
          </a:p>
          <a:p>
            <a:pPr marL="0" indent="0">
              <a:buNone/>
            </a:pPr>
            <a:r>
              <a:rPr lang="en-US" dirty="0" smtClean="0"/>
              <a:t>  bio: function() {</a:t>
            </a:r>
          </a:p>
          <a:p>
            <a:pPr marL="0" indent="0">
              <a:buNone/>
            </a:pPr>
            <a:r>
              <a:rPr lang="en-US" dirty="0" smtClean="0"/>
              <a:t>    alert(this.name[0] + ' ' + this.name[1] + ' is ' + </a:t>
            </a:r>
            <a:r>
              <a:rPr lang="en-US" dirty="0" err="1" smtClean="0"/>
              <a:t>this.age</a:t>
            </a:r>
            <a:r>
              <a:rPr lang="en-US" dirty="0" smtClean="0"/>
              <a:t> + ' years old. He likes ' + </a:t>
            </a:r>
            <a:r>
              <a:rPr lang="en-US" dirty="0" err="1" smtClean="0"/>
              <a:t>this.interests</a:t>
            </a:r>
            <a:r>
              <a:rPr lang="en-US" dirty="0" smtClean="0"/>
              <a:t>[0] + ' and ' + </a:t>
            </a:r>
            <a:r>
              <a:rPr lang="en-US" dirty="0" err="1" smtClean="0"/>
              <a:t>this.interests</a:t>
            </a:r>
            <a:r>
              <a:rPr lang="en-US" dirty="0" smtClean="0"/>
              <a:t>[1] + '.');</a:t>
            </a:r>
          </a:p>
          <a:p>
            <a:pPr marL="0" indent="0">
              <a:buNone/>
            </a:pPr>
            <a:r>
              <a:rPr lang="en-US" dirty="0" smtClean="0"/>
              <a:t>  },</a:t>
            </a:r>
          </a:p>
          <a:p>
            <a:pPr marL="0" indent="0">
              <a:buNone/>
            </a:pPr>
            <a:r>
              <a:rPr lang="en-US" dirty="0" smtClean="0"/>
              <a:t>  greeting: function() {</a:t>
            </a:r>
          </a:p>
          <a:p>
            <a:pPr marL="0" indent="0">
              <a:buNone/>
            </a:pPr>
            <a:r>
              <a:rPr lang="en-US" dirty="0" smtClean="0"/>
              <a:t>    alert('Hi! I\'m ' + this.name[0] + '.');</a:t>
            </a:r>
          </a:p>
          <a:p>
            <a:pPr marL="0" indent="0">
              <a:buNone/>
            </a:pPr>
            <a:r>
              <a:rPr lang="en-US" dirty="0" smtClean="0"/>
              <a:t>  }</a:t>
            </a:r>
          </a:p>
          <a:p>
            <a:pPr marL="0" indent="0">
              <a:buNone/>
            </a:pPr>
            <a:r>
              <a:rPr lang="en-US" dirty="0" smtClean="0"/>
              <a:t>};</a:t>
            </a:r>
          </a:p>
          <a:p>
            <a:pPr marL="0" indent="0">
              <a:buNone/>
            </a:pPr>
            <a:r>
              <a:rPr lang="en-US" dirty="0" err="1" smtClean="0"/>
              <a:t>Person.greeting</a:t>
            </a:r>
            <a:r>
              <a:rPr lang="en-US" dirty="0" smtClean="0"/>
              <a: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301535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300"/>
            <a:ext cx="10515600" cy="6743700"/>
          </a:xfrm>
        </p:spPr>
        <p:txBody>
          <a:bodyPr>
            <a:normAutofit lnSpcReduction="10000"/>
          </a:bodyPr>
          <a:lstStyle/>
          <a:p>
            <a:pPr marL="0" indent="0">
              <a:buNone/>
            </a:pPr>
            <a:r>
              <a:rPr lang="en-US" dirty="0" err="1" smtClean="0"/>
              <a:t>var</a:t>
            </a:r>
            <a:r>
              <a:rPr lang="en-US" dirty="0" smtClean="0"/>
              <a:t> </a:t>
            </a:r>
            <a:r>
              <a:rPr lang="en-US" dirty="0" err="1" smtClean="0"/>
              <a:t>anObject</a:t>
            </a:r>
            <a:r>
              <a:rPr lang="en-US" dirty="0" smtClean="0"/>
              <a:t> = new Object();</a:t>
            </a:r>
          </a:p>
          <a:p>
            <a:pPr marL="0" indent="0">
              <a:buNone/>
            </a:pPr>
            <a:endParaRPr lang="en-US" dirty="0"/>
          </a:p>
          <a:p>
            <a:pPr marL="0" indent="0">
              <a:buNone/>
            </a:pPr>
            <a:r>
              <a:rPr lang="en-US" dirty="0" err="1" smtClean="0"/>
              <a:t>Var</a:t>
            </a:r>
            <a:r>
              <a:rPr lang="en-US" dirty="0" smtClean="0"/>
              <a:t> onObject1 = </a:t>
            </a:r>
            <a:r>
              <a:rPr lang="en-US" dirty="0" err="1" smtClean="0"/>
              <a:t>Object.create</a:t>
            </a:r>
            <a:r>
              <a:rPr lang="en-US" dirty="0" smtClean="0"/>
              <a:t>({name: ['Bob', 'Smith'],</a:t>
            </a:r>
          </a:p>
          <a:p>
            <a:pPr marL="0" indent="0">
              <a:buNone/>
            </a:pPr>
            <a:r>
              <a:rPr lang="en-US" dirty="0" smtClean="0"/>
              <a:t>  age: 32,</a:t>
            </a:r>
          </a:p>
          <a:p>
            <a:pPr marL="0" indent="0">
              <a:buNone/>
            </a:pPr>
            <a:r>
              <a:rPr lang="en-US" dirty="0" smtClean="0"/>
              <a:t>  gender: 'male',</a:t>
            </a:r>
          </a:p>
          <a:p>
            <a:pPr marL="0" indent="0">
              <a:buNone/>
            </a:pPr>
            <a:r>
              <a:rPr lang="en-US" dirty="0" smtClean="0"/>
              <a:t>  interests: ['music', 'skiing'],</a:t>
            </a:r>
          </a:p>
          <a:p>
            <a:pPr marL="0" indent="0">
              <a:buNone/>
            </a:pPr>
            <a:r>
              <a:rPr lang="en-US" dirty="0" smtClean="0"/>
              <a:t>  bio: function() {</a:t>
            </a:r>
          </a:p>
          <a:p>
            <a:pPr marL="0" indent="0">
              <a:buNone/>
            </a:pPr>
            <a:r>
              <a:rPr lang="en-US" dirty="0" smtClean="0"/>
              <a:t>    alert(this.name[0] + ' ' + this.name[1] + ' is ' + </a:t>
            </a:r>
            <a:r>
              <a:rPr lang="en-US" dirty="0" err="1" smtClean="0"/>
              <a:t>this.age</a:t>
            </a:r>
            <a:r>
              <a:rPr lang="en-US" dirty="0" smtClean="0"/>
              <a:t> + ' years old. He likes ' + </a:t>
            </a:r>
            <a:r>
              <a:rPr lang="en-US" dirty="0" err="1" smtClean="0"/>
              <a:t>this.interests</a:t>
            </a:r>
            <a:r>
              <a:rPr lang="en-US" dirty="0" smtClean="0"/>
              <a:t>[0] + ' and ' + </a:t>
            </a:r>
            <a:r>
              <a:rPr lang="en-US" dirty="0" err="1" smtClean="0"/>
              <a:t>this.interests</a:t>
            </a:r>
            <a:r>
              <a:rPr lang="en-US" dirty="0" smtClean="0"/>
              <a:t>[1] + '.');</a:t>
            </a:r>
          </a:p>
          <a:p>
            <a:pPr marL="0" indent="0">
              <a:buNone/>
            </a:pPr>
            <a:r>
              <a:rPr lang="en-US" dirty="0" smtClean="0"/>
              <a:t>  },</a:t>
            </a:r>
          </a:p>
          <a:p>
            <a:pPr marL="0" indent="0">
              <a:buNone/>
            </a:pPr>
            <a:r>
              <a:rPr lang="en-US" dirty="0" smtClean="0"/>
              <a:t>  greeting: function() {</a:t>
            </a:r>
          </a:p>
          <a:p>
            <a:pPr marL="0" indent="0">
              <a:buNone/>
            </a:pPr>
            <a:r>
              <a:rPr lang="en-US" dirty="0" smtClean="0"/>
              <a:t>    alert('Hi! I\'m ' + this.name[0] + '.');</a:t>
            </a:r>
          </a:p>
          <a:p>
            <a:pPr marL="0" indent="0">
              <a:buNone/>
            </a:pPr>
            <a:r>
              <a:rPr lang="en-US" dirty="0" smtClean="0"/>
              <a:t>  });</a:t>
            </a:r>
          </a:p>
          <a:p>
            <a:pPr marL="0" indent="0">
              <a:buNone/>
            </a:pPr>
            <a:r>
              <a:rPr lang="en-US" dirty="0" smtClean="0"/>
              <a:t>onObject1.greeting();</a:t>
            </a:r>
          </a:p>
          <a:p>
            <a:pPr marL="0" indent="0">
              <a:buNone/>
            </a:pPr>
            <a:endParaRPr lang="en-US" dirty="0"/>
          </a:p>
        </p:txBody>
      </p:sp>
    </p:spTree>
    <p:extLst>
      <p:ext uri="{BB962C8B-B14F-4D97-AF65-F5344CB8AC3E}">
        <p14:creationId xmlns:p14="http://schemas.microsoft.com/office/powerpoint/2010/main" val="2765410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3555"/>
          </a:xfrm>
        </p:spPr>
        <p:txBody>
          <a:bodyPr>
            <a:normAutofit fontScale="90000"/>
          </a:bodyPr>
          <a:lstStyle/>
          <a:p>
            <a:r>
              <a:rPr lang="en-US" dirty="0" smtClean="0"/>
              <a:t>The this keyword</a:t>
            </a:r>
            <a:endParaRPr lang="en-US" dirty="0"/>
          </a:p>
        </p:txBody>
      </p:sp>
      <p:sp>
        <p:nvSpPr>
          <p:cNvPr id="3" name="Content Placeholder 2"/>
          <p:cNvSpPr>
            <a:spLocks noGrp="1"/>
          </p:cNvSpPr>
          <p:nvPr>
            <p:ph idx="1"/>
          </p:nvPr>
        </p:nvSpPr>
        <p:spPr>
          <a:xfrm>
            <a:off x="838200" y="868680"/>
            <a:ext cx="10515600" cy="5989320"/>
          </a:xfrm>
        </p:spPr>
        <p:txBody>
          <a:bodyPr>
            <a:normAutofit fontScale="47500" lnSpcReduction="20000"/>
          </a:bodyPr>
          <a:lstStyle/>
          <a:p>
            <a:pPr marL="0" indent="0">
              <a:buNone/>
            </a:pPr>
            <a:endParaRPr lang="en-US" sz="4400" dirty="0" smtClean="0"/>
          </a:p>
          <a:p>
            <a:pPr marL="0" indent="0">
              <a:buNone/>
            </a:pPr>
            <a:r>
              <a:rPr lang="en-US" sz="4400" dirty="0" smtClean="0"/>
              <a:t>why this keyword ?</a:t>
            </a:r>
          </a:p>
          <a:p>
            <a:pPr marL="0" indent="0">
              <a:buNone/>
            </a:pPr>
            <a:r>
              <a:rPr lang="en-US" dirty="0" smtClean="0"/>
              <a:t>Let's try to illustrate the motivation and utility of this:</a:t>
            </a:r>
          </a:p>
          <a:p>
            <a:pPr marL="0" indent="0">
              <a:buNone/>
            </a:pPr>
            <a:endParaRPr lang="en-US" dirty="0" smtClean="0"/>
          </a:p>
          <a:p>
            <a:pPr marL="0" indent="0">
              <a:buNone/>
            </a:pPr>
            <a:r>
              <a:rPr lang="en-US" dirty="0" smtClean="0"/>
              <a:t>function identify() {</a:t>
            </a:r>
          </a:p>
          <a:p>
            <a:pPr marL="0" indent="0">
              <a:buNone/>
            </a:pPr>
            <a:r>
              <a:rPr lang="en-US" dirty="0" smtClean="0"/>
              <a:t>  return </a:t>
            </a:r>
            <a:r>
              <a:rPr lang="en-US" dirty="0" err="1" smtClean="0"/>
              <a:t>this.name.toUpperCase</a:t>
            </a:r>
            <a:r>
              <a:rPr lang="en-US" dirty="0" smtClean="0"/>
              <a:t>();</a:t>
            </a:r>
          </a:p>
          <a:p>
            <a:pPr marL="0" indent="0">
              <a:buNone/>
            </a:pPr>
            <a:r>
              <a:rPr lang="en-US" dirty="0" smtClean="0"/>
              <a:t>}</a:t>
            </a:r>
          </a:p>
          <a:p>
            <a:pPr marL="0" indent="0">
              <a:buNone/>
            </a:pPr>
            <a:r>
              <a:rPr lang="en-US" dirty="0" smtClean="0"/>
              <a:t>function speak() {</a:t>
            </a:r>
          </a:p>
          <a:p>
            <a:pPr marL="0" indent="0">
              <a:buNone/>
            </a:pPr>
            <a:r>
              <a:rPr lang="en-US" dirty="0" smtClean="0"/>
              <a:t>  </a:t>
            </a:r>
            <a:r>
              <a:rPr lang="en-US" dirty="0" err="1" smtClean="0"/>
              <a:t>var</a:t>
            </a:r>
            <a:r>
              <a:rPr lang="en-US" dirty="0" smtClean="0"/>
              <a:t> greeting = "Hello, I'm " + </a:t>
            </a:r>
            <a:r>
              <a:rPr lang="en-US" dirty="0" err="1" smtClean="0"/>
              <a:t>identify.call</a:t>
            </a:r>
            <a:r>
              <a:rPr lang="en-US" dirty="0" smtClean="0"/>
              <a:t>( this );</a:t>
            </a:r>
          </a:p>
          <a:p>
            <a:pPr marL="0" indent="0">
              <a:buNone/>
            </a:pPr>
            <a:r>
              <a:rPr lang="en-US" dirty="0" smtClean="0"/>
              <a:t>  console.log( greeting );</a:t>
            </a:r>
          </a:p>
          <a:p>
            <a:pPr marL="0" indent="0">
              <a:buNone/>
            </a:pPr>
            <a:r>
              <a:rPr lang="en-US" dirty="0" smtClean="0"/>
              <a:t>}</a:t>
            </a:r>
          </a:p>
          <a:p>
            <a:pPr marL="0" indent="0">
              <a:buNone/>
            </a:pPr>
            <a:r>
              <a:rPr lang="en-US" dirty="0" err="1" smtClean="0"/>
              <a:t>var</a:t>
            </a:r>
            <a:r>
              <a:rPr lang="en-US" dirty="0" smtClean="0"/>
              <a:t> me = {</a:t>
            </a:r>
          </a:p>
          <a:p>
            <a:pPr marL="0" indent="0">
              <a:buNone/>
            </a:pPr>
            <a:r>
              <a:rPr lang="en-US" dirty="0" smtClean="0"/>
              <a:t>  name: "Kyle"</a:t>
            </a:r>
          </a:p>
          <a:p>
            <a:pPr marL="0" indent="0">
              <a:buNone/>
            </a:pPr>
            <a:r>
              <a:rPr lang="en-US" dirty="0" smtClean="0"/>
              <a:t>};</a:t>
            </a:r>
          </a:p>
          <a:p>
            <a:pPr marL="0" indent="0">
              <a:buNone/>
            </a:pPr>
            <a:r>
              <a:rPr lang="en-US" dirty="0" err="1" smtClean="0"/>
              <a:t>var</a:t>
            </a:r>
            <a:r>
              <a:rPr lang="en-US" dirty="0" smtClean="0"/>
              <a:t> you = {</a:t>
            </a:r>
          </a:p>
          <a:p>
            <a:pPr marL="0" indent="0">
              <a:buNone/>
            </a:pPr>
            <a:r>
              <a:rPr lang="en-US" dirty="0" smtClean="0"/>
              <a:t>  name: "Reader"</a:t>
            </a:r>
          </a:p>
          <a:p>
            <a:pPr marL="0" indent="0">
              <a:buNone/>
            </a:pPr>
            <a:r>
              <a:rPr lang="en-US" dirty="0" smtClean="0"/>
              <a:t>};</a:t>
            </a:r>
          </a:p>
          <a:p>
            <a:pPr marL="0" indent="0">
              <a:buNone/>
            </a:pPr>
            <a:r>
              <a:rPr lang="en-US" dirty="0" err="1" smtClean="0"/>
              <a:t>identify.call</a:t>
            </a:r>
            <a:r>
              <a:rPr lang="en-US" dirty="0" smtClean="0"/>
              <a:t>( me ); // KYLE</a:t>
            </a:r>
          </a:p>
          <a:p>
            <a:pPr marL="0" indent="0">
              <a:buNone/>
            </a:pPr>
            <a:r>
              <a:rPr lang="en-US" dirty="0" err="1" smtClean="0"/>
              <a:t>identify.call</a:t>
            </a:r>
            <a:r>
              <a:rPr lang="en-US" dirty="0" smtClean="0"/>
              <a:t>( you ); // READER</a:t>
            </a:r>
          </a:p>
          <a:p>
            <a:pPr marL="0" indent="0">
              <a:buNone/>
            </a:pPr>
            <a:r>
              <a:rPr lang="en-US" dirty="0" err="1" smtClean="0"/>
              <a:t>speak.call</a:t>
            </a:r>
            <a:r>
              <a:rPr lang="en-US" dirty="0" smtClean="0"/>
              <a:t>( me ); // Hello, I'm KYLE</a:t>
            </a:r>
          </a:p>
          <a:p>
            <a:pPr marL="0" indent="0">
              <a:buNone/>
            </a:pPr>
            <a:r>
              <a:rPr lang="en-US" dirty="0" err="1" smtClean="0"/>
              <a:t>speak.call</a:t>
            </a:r>
            <a:r>
              <a:rPr lang="en-US" dirty="0" smtClean="0"/>
              <a:t>( you ); // Hello, I'm READER</a:t>
            </a:r>
            <a:endParaRPr lang="en-US" dirty="0"/>
          </a:p>
        </p:txBody>
      </p:sp>
    </p:spTree>
    <p:extLst>
      <p:ext uri="{BB962C8B-B14F-4D97-AF65-F5344CB8AC3E}">
        <p14:creationId xmlns:p14="http://schemas.microsoft.com/office/powerpoint/2010/main" val="1085093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62500" lnSpcReduction="20000"/>
          </a:bodyPr>
          <a:lstStyle/>
          <a:p>
            <a:r>
              <a:rPr lang="en-US" dirty="0" smtClean="0"/>
              <a:t>This code snippet allows the identify() and speak() functions to be re-used against multiple context (me and you) objects, rather than needing a separate version of the function for each object.</a:t>
            </a:r>
          </a:p>
          <a:p>
            <a:r>
              <a:rPr lang="en-US" dirty="0" smtClean="0"/>
              <a:t>Instead of relying on this, you could have explicitly passed in a context object to both identify() and speak().</a:t>
            </a:r>
          </a:p>
          <a:p>
            <a:pPr marL="0" indent="0">
              <a:buNone/>
            </a:pPr>
            <a:endParaRPr lang="en-US" dirty="0" smtClean="0"/>
          </a:p>
          <a:p>
            <a:pPr marL="0" indent="0">
              <a:buNone/>
            </a:pPr>
            <a:r>
              <a:rPr lang="en-US" dirty="0" smtClean="0"/>
              <a:t>function identify(context) {</a:t>
            </a:r>
          </a:p>
          <a:p>
            <a:pPr marL="0" indent="0">
              <a:buNone/>
            </a:pPr>
            <a:r>
              <a:rPr lang="en-US" dirty="0" smtClean="0"/>
              <a:t>  return </a:t>
            </a:r>
            <a:r>
              <a:rPr lang="en-US" dirty="0" err="1" smtClean="0"/>
              <a:t>context.name.toUpperCase</a:t>
            </a:r>
            <a:r>
              <a:rPr lang="en-US" dirty="0" smtClean="0"/>
              <a:t>();</a:t>
            </a:r>
          </a:p>
          <a:p>
            <a:pPr marL="0" indent="0">
              <a:buNone/>
            </a:pPr>
            <a:r>
              <a:rPr lang="en-US" dirty="0" smtClean="0"/>
              <a:t>}</a:t>
            </a:r>
          </a:p>
          <a:p>
            <a:pPr marL="0" indent="0">
              <a:buNone/>
            </a:pPr>
            <a:endParaRPr lang="en-US" dirty="0" smtClean="0"/>
          </a:p>
          <a:p>
            <a:pPr marL="0" indent="0">
              <a:buNone/>
            </a:pPr>
            <a:r>
              <a:rPr lang="en-US" dirty="0" smtClean="0"/>
              <a:t>function speak(context) {</a:t>
            </a:r>
          </a:p>
          <a:p>
            <a:pPr marL="0" indent="0">
              <a:buNone/>
            </a:pPr>
            <a:r>
              <a:rPr lang="en-US" dirty="0" smtClean="0"/>
              <a:t>  </a:t>
            </a:r>
            <a:r>
              <a:rPr lang="en-US" dirty="0" err="1" smtClean="0"/>
              <a:t>var</a:t>
            </a:r>
            <a:r>
              <a:rPr lang="en-US" dirty="0" smtClean="0"/>
              <a:t> greeting = "Hello, I'm " + identify( context );</a:t>
            </a:r>
          </a:p>
          <a:p>
            <a:pPr marL="0" indent="0">
              <a:buNone/>
            </a:pPr>
            <a:r>
              <a:rPr lang="en-US" dirty="0" smtClean="0"/>
              <a:t>  console.log( greeting );</a:t>
            </a:r>
          </a:p>
          <a:p>
            <a:pPr marL="0" indent="0">
              <a:buNone/>
            </a:pPr>
            <a:r>
              <a:rPr lang="en-US" dirty="0" smtClean="0"/>
              <a:t>}</a:t>
            </a:r>
          </a:p>
          <a:p>
            <a:pPr marL="0" indent="0">
              <a:buNone/>
            </a:pPr>
            <a:endParaRPr lang="en-US" dirty="0" smtClean="0"/>
          </a:p>
          <a:p>
            <a:pPr marL="0" indent="0">
              <a:buNone/>
            </a:pPr>
            <a:r>
              <a:rPr lang="en-US" dirty="0" smtClean="0"/>
              <a:t>identify( you ); // READER</a:t>
            </a:r>
          </a:p>
          <a:p>
            <a:pPr marL="0" indent="0">
              <a:buNone/>
            </a:pPr>
            <a:r>
              <a:rPr lang="en-US" dirty="0" smtClean="0"/>
              <a:t>speak( me ); // Hello, I'm KYLE</a:t>
            </a:r>
          </a:p>
          <a:p>
            <a:pPr marL="0" indent="0">
              <a:buNone/>
            </a:pPr>
            <a:endParaRPr lang="en-US" dirty="0" smtClean="0"/>
          </a:p>
          <a:p>
            <a:r>
              <a:rPr lang="en-US" dirty="0" smtClean="0"/>
              <a:t>However, the this mechanism provides a more elegant way of implicitly "passing along" an object reference, leading to cleaner API design and easier re-use.</a:t>
            </a:r>
          </a:p>
          <a:p>
            <a:endParaRPr lang="en-US" dirty="0" smtClean="0"/>
          </a:p>
          <a:p>
            <a:r>
              <a:rPr lang="en-US" dirty="0" smtClean="0"/>
              <a:t>The more complex your usage pattern is, the more clearly you'll see that passing context around as an explicit parameter is often messier than passing around a this context.</a:t>
            </a:r>
            <a:endParaRPr lang="en-US" dirty="0"/>
          </a:p>
        </p:txBody>
      </p:sp>
    </p:spTree>
    <p:extLst>
      <p:ext uri="{BB962C8B-B14F-4D97-AF65-F5344CB8AC3E}">
        <p14:creationId xmlns:p14="http://schemas.microsoft.com/office/powerpoint/2010/main" val="3163132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6952</Words>
  <Application>Microsoft Office PowerPoint</Application>
  <PresentationFormat>Widescreen</PresentationFormat>
  <Paragraphs>652</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Core Javascript</vt:lpstr>
      <vt:lpstr>Some words about javascript</vt:lpstr>
      <vt:lpstr>DataTypes in Javascript</vt:lpstr>
      <vt:lpstr>what are function and array in javascript then</vt:lpstr>
      <vt:lpstr>Built-in Objects </vt:lpstr>
      <vt:lpstr>Objects - part 1</vt:lpstr>
      <vt:lpstr>PowerPoint Presentation</vt:lpstr>
      <vt:lpstr>The this keyword</vt:lpstr>
      <vt:lpstr>PowerPoint Presentation</vt:lpstr>
      <vt:lpstr>misconceptions about this keyword</vt:lpstr>
      <vt:lpstr>PowerPoint Presentation</vt:lpstr>
      <vt:lpstr>PowerPoint Presentation</vt:lpstr>
      <vt:lpstr>PowerPoint Presentation</vt:lpstr>
      <vt:lpstr>what is this keyword and how it works</vt:lpstr>
      <vt:lpstr>Call-site</vt:lpstr>
      <vt:lpstr>Rules for this binding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objects part 2</vt:lpstr>
      <vt:lpstr>PowerPoint Presentation</vt:lpstr>
      <vt:lpstr>"Class"</vt:lpstr>
      <vt:lpstr>PowerPoint Presentation</vt:lpstr>
      <vt:lpstr>PowerPoint Presentation</vt:lpstr>
      <vt:lpstr>PowerPoint Presentation</vt:lpstr>
      <vt:lpstr>PowerPoint Presentation</vt:lpstr>
      <vt:lpstr>"(Prototypal) Inheritance"</vt:lpstr>
      <vt:lpstr>PowerPoint Presentation</vt:lpstr>
      <vt:lpstr>example of prototypal inheritance and an explaination of 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Javascript</dc:title>
  <dc:creator>Jay Thakkar</dc:creator>
  <cp:lastModifiedBy>Jay Thakkar</cp:lastModifiedBy>
  <cp:revision>37</cp:revision>
  <dcterms:created xsi:type="dcterms:W3CDTF">2017-06-02T05:52:16Z</dcterms:created>
  <dcterms:modified xsi:type="dcterms:W3CDTF">2017-06-02T10:30:34Z</dcterms:modified>
</cp:coreProperties>
</file>