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10" r:id="rId2"/>
    <p:sldId id="301" r:id="rId3"/>
    <p:sldId id="316" r:id="rId4"/>
    <p:sldId id="302" r:id="rId5"/>
    <p:sldId id="303" r:id="rId6"/>
    <p:sldId id="318" r:id="rId7"/>
    <p:sldId id="311" r:id="rId8"/>
    <p:sldId id="319" r:id="rId9"/>
    <p:sldId id="313" r:id="rId10"/>
    <p:sldId id="314" r:id="rId11"/>
    <p:sldId id="32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80575" autoAdjust="0"/>
  </p:normalViewPr>
  <p:slideViewPr>
    <p:cSldViewPr snapToGrid="0" snapToObjects="1">
      <p:cViewPr>
        <p:scale>
          <a:sx n="80" d="100"/>
          <a:sy n="80" d="100"/>
        </p:scale>
        <p:origin x="-1746" y="-36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pPr/>
              <a:t>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pPr/>
              <a:t>‹#›</a:t>
            </a:fld>
            <a:endParaRPr lang="en-US"/>
          </a:p>
        </p:txBody>
      </p:sp>
    </p:spTree>
    <p:extLst>
      <p:ext uri="{BB962C8B-B14F-4D97-AF65-F5344CB8AC3E}">
        <p14:creationId xmlns:p14="http://schemas.microsoft.com/office/powerpoint/2010/main" xmlns=""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ohdsi.org/web/wiki/doku.php?id=documentation:vocabula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Defining</a:t>
            </a:r>
            <a:r>
              <a:rPr lang="en-US" baseline="0" dirty="0" smtClean="0"/>
              <a:t> the target information for understanding.</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2</a:t>
            </a:fld>
            <a:endParaRPr lang="en-US"/>
          </a:p>
        </p:txBody>
      </p:sp>
    </p:spTree>
    <p:extLst>
      <p:ext uri="{BB962C8B-B14F-4D97-AF65-F5344CB8AC3E}">
        <p14:creationId xmlns:p14="http://schemas.microsoft.com/office/powerpoint/2010/main" xmlns="" val="419379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ADMISSIONS</a:t>
            </a:r>
            <a:r>
              <a:rPr lang="en-US" baseline="0" dirty="0" smtClean="0"/>
              <a:t> TABLE</a:t>
            </a:r>
            <a:endParaRPr lang="en-US" dirty="0" smtClean="0"/>
          </a:p>
          <a:p>
            <a:r>
              <a:rPr lang="en-US" dirty="0" smtClean="0"/>
              <a:t>SUBJECT_ID:</a:t>
            </a:r>
            <a:r>
              <a:rPr lang="en-US" baseline="0" dirty="0" smtClean="0"/>
              <a:t> </a:t>
            </a:r>
            <a:r>
              <a:rPr lang="en-US" sz="1200" b="0" i="0" kern="1200" dirty="0" smtClean="0">
                <a:solidFill>
                  <a:schemeClr val="tx1"/>
                </a:solidFill>
                <a:latin typeface="+mn-lt"/>
                <a:ea typeface="+mn-ea"/>
                <a:cs typeface="+mn-cs"/>
              </a:rPr>
              <a:t>is a unique identifier which specifies an individual patient</a:t>
            </a:r>
          </a:p>
          <a:p>
            <a:r>
              <a:rPr lang="en-US" sz="1200" b="0" i="0" kern="1200" dirty="0" smtClean="0">
                <a:solidFill>
                  <a:schemeClr val="tx1"/>
                </a:solidFill>
                <a:latin typeface="+mn-lt"/>
                <a:ea typeface="+mn-ea"/>
                <a:cs typeface="+mn-cs"/>
              </a:rPr>
              <a:t>HADM_ID: represents a single patient’s admission to the hospital</a:t>
            </a:r>
          </a:p>
          <a:p>
            <a:r>
              <a:rPr lang="en-US" sz="1200" b="0" i="0" kern="1200" dirty="0" smtClean="0">
                <a:solidFill>
                  <a:schemeClr val="tx1"/>
                </a:solidFill>
                <a:latin typeface="+mn-lt"/>
                <a:ea typeface="+mn-ea"/>
                <a:cs typeface="+mn-cs"/>
              </a:rPr>
              <a:t>DIAGNOSIS: provides a preliminary, free text diagnosis for the patient on hospital admission. (Final diagnoses for a patient’s hospital stay are coded on discharge and can be found in the DIAGNOSES_ICD table. While this field can provide information about the status of a patient on hospital admission, it is not recommended to use it to stratify patients.)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DIAGNOSES_ICD TABLE</a:t>
            </a:r>
          </a:p>
          <a:p>
            <a:r>
              <a:rPr lang="en-US" dirty="0" smtClean="0"/>
              <a:t>ICD9_CODE: </a:t>
            </a:r>
            <a:r>
              <a:rPr lang="en-US" sz="1200" b="0" i="0" kern="1200" dirty="0" smtClean="0">
                <a:solidFill>
                  <a:schemeClr val="tx1"/>
                </a:solidFill>
                <a:latin typeface="+mn-lt"/>
                <a:ea typeface="+mn-ea"/>
                <a:cs typeface="+mn-cs"/>
              </a:rPr>
              <a:t>contains the actual code corresponding to the diagnosis assigned to the patient for the given row</a:t>
            </a:r>
          </a:p>
        </p:txBody>
      </p:sp>
      <p:sp>
        <p:nvSpPr>
          <p:cNvPr id="4" name="Slide Number Placeholder 3"/>
          <p:cNvSpPr>
            <a:spLocks noGrp="1"/>
          </p:cNvSpPr>
          <p:nvPr>
            <p:ph type="sldNum" sz="quarter" idx="5"/>
          </p:nvPr>
        </p:nvSpPr>
        <p:spPr/>
        <p:txBody>
          <a:bodyPr/>
          <a:lstStyle/>
          <a:p>
            <a:fld id="{F6DEF0AE-F339-5541-BCAE-6926BFE8D36E}" type="slidenum">
              <a:rPr lang="en-US" smtClean="0"/>
              <a:pPr/>
              <a:t>3</a:t>
            </a:fld>
            <a:endParaRPr lang="en-US"/>
          </a:p>
        </p:txBody>
      </p:sp>
    </p:spTree>
    <p:extLst>
      <p:ext uri="{BB962C8B-B14F-4D97-AF65-F5344CB8AC3E}">
        <p14:creationId xmlns:p14="http://schemas.microsoft.com/office/powerpoint/2010/main" xmlns="" val="297696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ADMISSIONS</a:t>
            </a:r>
            <a:r>
              <a:rPr lang="en-US" baseline="0" dirty="0" smtClean="0"/>
              <a:t> TABLE</a:t>
            </a:r>
            <a:endParaRPr lang="en-US" dirty="0" smtClean="0"/>
          </a:p>
          <a:p>
            <a:r>
              <a:rPr lang="en-US" dirty="0" smtClean="0"/>
              <a:t>SUBJECT_ID:</a:t>
            </a:r>
            <a:r>
              <a:rPr lang="en-US" baseline="0" dirty="0" smtClean="0"/>
              <a:t> </a:t>
            </a:r>
            <a:r>
              <a:rPr lang="en-US" sz="1200" b="0" i="0" kern="1200" dirty="0" smtClean="0">
                <a:solidFill>
                  <a:schemeClr val="tx1"/>
                </a:solidFill>
                <a:latin typeface="+mn-lt"/>
                <a:ea typeface="+mn-ea"/>
                <a:cs typeface="+mn-cs"/>
              </a:rPr>
              <a:t>is a unique identifier which specifies an individual patient</a:t>
            </a:r>
          </a:p>
          <a:p>
            <a:r>
              <a:rPr lang="en-US" sz="1200" b="0" i="0" kern="1200" dirty="0" smtClean="0">
                <a:solidFill>
                  <a:schemeClr val="tx1"/>
                </a:solidFill>
                <a:latin typeface="+mn-lt"/>
                <a:ea typeface="+mn-ea"/>
                <a:cs typeface="+mn-cs"/>
              </a:rPr>
              <a:t>HADM_ID: represents a single patient’s admission to the hospital</a:t>
            </a:r>
          </a:p>
          <a:p>
            <a:r>
              <a:rPr lang="en-US" sz="1200" b="0" i="0" kern="1200" dirty="0" smtClean="0">
                <a:solidFill>
                  <a:schemeClr val="tx1"/>
                </a:solidFill>
                <a:latin typeface="+mn-lt"/>
                <a:ea typeface="+mn-ea"/>
                <a:cs typeface="+mn-cs"/>
              </a:rPr>
              <a:t>DIAGNOSIS: provides a preliminary, free text diagnosis for the patient on hospital admission. (Final diagnoses for a patient’s hospital stay are coded on discharge and can be found in the DIAGNOSES_ICD table. While this field can provide information about the status of a patient on hospital admission, it is not recommended to use it to stratify patients.)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DIAGNOSES_ICD TABLE</a:t>
            </a:r>
          </a:p>
          <a:p>
            <a:r>
              <a:rPr lang="en-US" dirty="0" smtClean="0"/>
              <a:t>ICD9_CODE: </a:t>
            </a:r>
            <a:r>
              <a:rPr lang="en-US" sz="1200" b="0" i="0" kern="1200" dirty="0" smtClean="0">
                <a:solidFill>
                  <a:schemeClr val="tx1"/>
                </a:solidFill>
                <a:latin typeface="+mn-lt"/>
                <a:ea typeface="+mn-ea"/>
                <a:cs typeface="+mn-cs"/>
              </a:rPr>
              <a:t>contains the actual code corresponding to the diagnosis assigned to the patient for the given row</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F6DEF0AE-F339-5541-BCAE-6926BFE8D36E}" type="slidenum">
              <a:rPr lang="en-US" smtClean="0"/>
              <a:pPr/>
              <a:t>4</a:t>
            </a:fld>
            <a:endParaRPr lang="en-US"/>
          </a:p>
        </p:txBody>
      </p:sp>
    </p:spTree>
    <p:extLst>
      <p:ext uri="{BB962C8B-B14F-4D97-AF65-F5344CB8AC3E}">
        <p14:creationId xmlns:p14="http://schemas.microsoft.com/office/powerpoint/2010/main" xmlns="" val="57530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sz="1200" b="0" i="0" kern="1200" dirty="0" smtClean="0">
                <a:solidFill>
                  <a:schemeClr val="tx1"/>
                </a:solidFill>
                <a:latin typeface="+mn-lt"/>
                <a:ea typeface="+mn-ea"/>
                <a:cs typeface="+mn-cs"/>
              </a:rPr>
              <a:t>Condition records are typically inferred from diagnostic codes recorded in the source data. Such code systems, like ICD-9-CM, ICD-10-CM, Read etc., provide a comprehensive coverage of conditions. However, if the diagnostic code in the source does not define a condition, but rather an observation or a procedure, then such information is not stored in the CONDITION_OCCURRENCE table, but in the respective tables indicated by the domain.</a:t>
            </a:r>
          </a:p>
          <a:p>
            <a:pPr marL="228600" indent="-228600">
              <a:buNone/>
            </a:pPr>
            <a:endParaRPr lang="en-US" sz="1200" b="0" i="0" kern="1200" dirty="0" smtClean="0">
              <a:solidFill>
                <a:schemeClr val="tx1"/>
              </a:solidFill>
              <a:latin typeface="+mn-lt"/>
              <a:ea typeface="+mn-ea"/>
              <a:cs typeface="+mn-cs"/>
            </a:endParaRPr>
          </a:p>
          <a:p>
            <a:r>
              <a:rPr lang="en-US" dirty="0" smtClean="0"/>
              <a:t>ADMISSIONS</a:t>
            </a:r>
            <a:r>
              <a:rPr lang="en-US" baseline="0" dirty="0" smtClean="0"/>
              <a:t> TABLE</a:t>
            </a:r>
            <a:endParaRPr lang="en-US" dirty="0" smtClean="0"/>
          </a:p>
          <a:p>
            <a:r>
              <a:rPr lang="en-US" dirty="0" smtClean="0"/>
              <a:t>SUBJECT_ID:</a:t>
            </a:r>
            <a:r>
              <a:rPr lang="en-US" baseline="0" dirty="0" smtClean="0"/>
              <a:t> </a:t>
            </a:r>
            <a:r>
              <a:rPr lang="en-US" sz="1200" b="0" i="0" kern="1200" dirty="0" smtClean="0">
                <a:solidFill>
                  <a:schemeClr val="tx1"/>
                </a:solidFill>
                <a:latin typeface="+mn-lt"/>
                <a:ea typeface="+mn-ea"/>
                <a:cs typeface="+mn-cs"/>
              </a:rPr>
              <a:t>is a unique identifier which specifies an individual patient</a:t>
            </a:r>
          </a:p>
          <a:p>
            <a:r>
              <a:rPr lang="en-US" sz="1200" b="0" i="0" kern="1200" dirty="0" smtClean="0">
                <a:solidFill>
                  <a:schemeClr val="tx1"/>
                </a:solidFill>
                <a:latin typeface="+mn-lt"/>
                <a:ea typeface="+mn-ea"/>
                <a:cs typeface="+mn-cs"/>
              </a:rPr>
              <a:t>HADM_ID: represents a single patient’s admission to the hospital</a:t>
            </a:r>
          </a:p>
          <a:p>
            <a:r>
              <a:rPr lang="en-US" sz="1200" b="0" i="0" kern="1200" dirty="0" smtClean="0">
                <a:solidFill>
                  <a:schemeClr val="tx1"/>
                </a:solidFill>
                <a:latin typeface="+mn-lt"/>
                <a:ea typeface="+mn-ea"/>
                <a:cs typeface="+mn-cs"/>
              </a:rPr>
              <a:t>DIAGNOSIS: provides a preliminary, free text diagnosis for the patient on hospital admission. (Final diagnoses for a patient’s hospital stay are coded on discharge and can be found in the DIAGNOSES_ICD table. While this field can provide information about the status of a patient on hospital admission, it is not recommended to use it to stratify patients.)</a:t>
            </a:r>
          </a:p>
          <a:p>
            <a:pPr marL="228600" indent="-228600">
              <a:buNone/>
            </a:pP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5</a:t>
            </a:fld>
            <a:endParaRPr lang="en-US"/>
          </a:p>
        </p:txBody>
      </p:sp>
    </p:spTree>
    <p:extLst>
      <p:ext uri="{BB962C8B-B14F-4D97-AF65-F5344CB8AC3E}">
        <p14:creationId xmlns:p14="http://schemas.microsoft.com/office/powerpoint/2010/main" xmlns="" val="2005754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DIAGNOSES_ICD TABLE</a:t>
            </a:r>
          </a:p>
          <a:p>
            <a:r>
              <a:rPr lang="en-US" dirty="0" smtClean="0"/>
              <a:t>ICD9_CODE: </a:t>
            </a:r>
            <a:r>
              <a:rPr lang="en-US" sz="1200" b="0" i="0" kern="1200" dirty="0" smtClean="0">
                <a:solidFill>
                  <a:schemeClr val="tx1"/>
                </a:solidFill>
                <a:latin typeface="+mn-lt"/>
                <a:ea typeface="+mn-ea"/>
                <a:cs typeface="+mn-cs"/>
              </a:rPr>
              <a:t>contains the actual code corresponding to the diagnosis assigned to the patient for the given row</a:t>
            </a:r>
          </a:p>
          <a:p>
            <a:pPr marL="228600" indent="-228600">
              <a:buNone/>
            </a:pPr>
            <a:endParaRPr lang="en-US" dirty="0" smtClean="0"/>
          </a:p>
          <a:p>
            <a:r>
              <a:rPr lang="en-US" sz="1200" b="0" i="0" kern="1200" dirty="0" smtClean="0">
                <a:solidFill>
                  <a:schemeClr val="tx1"/>
                </a:solidFill>
                <a:latin typeface="+mn-lt"/>
                <a:ea typeface="+mn-ea"/>
                <a:cs typeface="+mn-cs"/>
              </a:rPr>
              <a:t>A Condition Occurrence Type is assigned based on the data source and type of condition attribute, for example:</a:t>
            </a:r>
            <a:r>
              <a:rPr lang="en-US" dirty="0" smtClean="0"/>
              <a:t/>
            </a:r>
            <a:br>
              <a:rPr lang="en-US" dirty="0" smtClean="0"/>
            </a:br>
            <a:r>
              <a:rPr lang="en-US" sz="1200" b="0" i="0" kern="1200" dirty="0" smtClean="0">
                <a:solidFill>
                  <a:schemeClr val="tx1"/>
                </a:solidFill>
                <a:latin typeface="+mn-lt"/>
                <a:ea typeface="+mn-ea"/>
                <a:cs typeface="+mn-cs"/>
              </a:rPr>
              <a:t>ICD-9-CM Primary Diagnosis from inpatient and outpatient claims</a:t>
            </a:r>
          </a:p>
          <a:p>
            <a:r>
              <a:rPr lang="en-US" sz="1200" b="0" i="0" kern="1200" dirty="0" smtClean="0">
                <a:solidFill>
                  <a:schemeClr val="tx1"/>
                </a:solidFill>
                <a:latin typeface="+mn-lt"/>
                <a:ea typeface="+mn-ea"/>
                <a:cs typeface="+mn-cs"/>
              </a:rPr>
              <a:t>ICD-9-CM Secondary Diagnoses from inpatient and outpatient claims</a:t>
            </a:r>
          </a:p>
          <a:p>
            <a:r>
              <a:rPr lang="en-US" sz="1200" b="0" i="0" kern="1200" dirty="0" smtClean="0">
                <a:solidFill>
                  <a:schemeClr val="tx1"/>
                </a:solidFill>
                <a:latin typeface="+mn-lt"/>
                <a:ea typeface="+mn-ea"/>
                <a:cs typeface="+mn-cs"/>
              </a:rPr>
              <a:t>Diagnoses or problems recorded in an EHR.</a:t>
            </a:r>
          </a:p>
          <a:p>
            <a:pPr marL="228600" indent="-228600">
              <a:buNone/>
            </a:pPr>
            <a:endParaRPr lang="en-US" dirty="0" smtClean="0"/>
          </a:p>
          <a:p>
            <a:pPr marL="228600" indent="-228600">
              <a:buNone/>
            </a:pPr>
            <a:r>
              <a:rPr lang="en-US" sz="1200" b="0" i="0" kern="1200" dirty="0" smtClean="0">
                <a:solidFill>
                  <a:schemeClr val="tx1"/>
                </a:solidFill>
                <a:latin typeface="+mn-lt"/>
                <a:ea typeface="+mn-ea"/>
                <a:cs typeface="+mn-cs"/>
              </a:rPr>
              <a:t>There is one record for each Vocabulary. One Vocabulary source or vendor can issue several Vocabularies, each of them creating their own record in the VOCABULARY table. However, the choice of whether a Vocabulary contains Concepts of different Concept Classes, or when these different classes constitute separate Vocabularies cannot precisely be decided based on the definition of what constitutes a Vocabulary. For example, the ICD-9 Volume 1 and 2 codes (ICD9CM, containing predominantly conditions and some procedures and observations) and the ICD-9 Volume 3 codes (ICD9Proc, containing predominantly procedures) are realized as two different Vocabularies. On the other hand, SNOMED-CT codes of the class Condition and those of the class Procedure are part of one and the same Vocabulary. Please refer to the Standardized Vocabularies </a:t>
            </a:r>
            <a:r>
              <a:rPr lang="en-US" sz="1200" b="0" i="0" u="none" strike="noStrike" kern="1200" dirty="0" smtClean="0">
                <a:solidFill>
                  <a:schemeClr val="tx1"/>
                </a:solidFill>
                <a:latin typeface="+mn-lt"/>
                <a:ea typeface="+mn-ea"/>
                <a:cs typeface="+mn-cs"/>
                <a:hlinkClick r:id="rId3"/>
              </a:rPr>
              <a:t>specifications</a:t>
            </a:r>
            <a:r>
              <a:rPr lang="en-US" sz="1200" b="0" i="0" kern="1200" dirty="0" smtClean="0">
                <a:solidFill>
                  <a:schemeClr val="tx1"/>
                </a:solidFill>
                <a:latin typeface="+mn-lt"/>
                <a:ea typeface="+mn-ea"/>
                <a:cs typeface="+mn-cs"/>
              </a:rPr>
              <a:t> for details of each Vocabulary.</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6</a:t>
            </a:fld>
            <a:endParaRPr lang="en-US"/>
          </a:p>
        </p:txBody>
      </p:sp>
    </p:spTree>
    <p:extLst>
      <p:ext uri="{BB962C8B-B14F-4D97-AF65-F5344CB8AC3E}">
        <p14:creationId xmlns:p14="http://schemas.microsoft.com/office/powerpoint/2010/main" xmlns="" val="200575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7</a:t>
            </a:fld>
            <a:endParaRPr lang="en-US"/>
          </a:p>
        </p:txBody>
      </p:sp>
    </p:spTree>
    <p:extLst>
      <p:ext uri="{BB962C8B-B14F-4D97-AF65-F5344CB8AC3E}">
        <p14:creationId xmlns:p14="http://schemas.microsoft.com/office/powerpoint/2010/main" xmlns="" val="13352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8</a:t>
            </a:fld>
            <a:endParaRPr lang="en-US"/>
          </a:p>
        </p:txBody>
      </p:sp>
    </p:spTree>
    <p:extLst>
      <p:ext uri="{BB962C8B-B14F-4D97-AF65-F5344CB8AC3E}">
        <p14:creationId xmlns:p14="http://schemas.microsoft.com/office/powerpoint/2010/main" xmlns="" val="13352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accent1">
                    <a:lumMod val="75000"/>
                  </a:schemeClr>
                </a:solidFill>
              </a:rPr>
              <a:t>WITH occurrence1 as (select </a:t>
            </a:r>
            <a:r>
              <a:rPr lang="en-US" sz="1200" dirty="0" err="1" smtClean="0">
                <a:solidFill>
                  <a:schemeClr val="accent1">
                    <a:lumMod val="75000"/>
                  </a:schemeClr>
                </a:solidFill>
              </a:rPr>
              <a:t>mo.subject_id</a:t>
            </a:r>
            <a:r>
              <a:rPr lang="en-US" sz="1200" dirty="0" smtClean="0">
                <a:solidFill>
                  <a:schemeClr val="accent1">
                    <a:lumMod val="75000"/>
                  </a:schemeClr>
                </a:solidFill>
              </a:rPr>
              <a:t> as </a:t>
            </a:r>
            <a:r>
              <a:rPr lang="en-US" sz="1200" dirty="0" err="1" smtClean="0">
                <a:solidFill>
                  <a:schemeClr val="accent1">
                    <a:lumMod val="75000"/>
                  </a:schemeClr>
                </a:solidFill>
              </a:rPr>
              <a:t>person_id</a:t>
            </a:r>
            <a:r>
              <a:rPr lang="en-US" sz="1200" dirty="0" smtClean="0">
                <a:solidFill>
                  <a:schemeClr val="accent1">
                    <a:lumMod val="75000"/>
                  </a:schemeClr>
                </a:solidFill>
              </a:rPr>
              <a:t>, count(</a:t>
            </a:r>
            <a:r>
              <a:rPr lang="en-US" sz="1200" dirty="0" err="1" smtClean="0">
                <a:solidFill>
                  <a:schemeClr val="accent1">
                    <a:lumMod val="75000"/>
                  </a:schemeClr>
                </a:solidFill>
              </a:rPr>
              <a:t>mo.subject_id</a:t>
            </a:r>
            <a:r>
              <a:rPr lang="en-US" sz="1200" dirty="0" smtClean="0">
                <a:solidFill>
                  <a:schemeClr val="accent1">
                    <a:lumMod val="75000"/>
                  </a:schemeClr>
                </a:solidFill>
              </a:rPr>
              <a:t>) as ADM_CNT from mimic3_demo.ADMISSIONS mo group by </a:t>
            </a:r>
            <a:r>
              <a:rPr lang="en-US" sz="1200" dirty="0" err="1" smtClean="0">
                <a:solidFill>
                  <a:schemeClr val="accent1">
                    <a:lumMod val="75000"/>
                  </a:schemeClr>
                </a:solidFill>
              </a:rPr>
              <a:t>mo.subject_id</a:t>
            </a:r>
            <a:r>
              <a:rPr lang="en-US" sz="1200" dirty="0" smtClean="0">
                <a:solidFill>
                  <a:schemeClr val="accent1">
                    <a:lumMod val="75000"/>
                  </a:schemeClr>
                </a:solidFill>
              </a:rPr>
              <a:t>),</a:t>
            </a:r>
          </a:p>
          <a:p>
            <a:r>
              <a:rPr lang="en-US" sz="1200" dirty="0" smtClean="0">
                <a:solidFill>
                  <a:schemeClr val="accent1">
                    <a:lumMod val="75000"/>
                  </a:schemeClr>
                </a:solidFill>
              </a:rPr>
              <a:t>    occurrence2 as (select o1.person_id, </a:t>
            </a:r>
            <a:r>
              <a:rPr lang="en-US" sz="1200" dirty="0" err="1" smtClean="0">
                <a:solidFill>
                  <a:schemeClr val="accent1">
                    <a:lumMod val="75000"/>
                  </a:schemeClr>
                </a:solidFill>
              </a:rPr>
              <a:t>mo.hadm_id</a:t>
            </a:r>
            <a:r>
              <a:rPr lang="en-US" sz="1200" dirty="0" smtClean="0">
                <a:solidFill>
                  <a:schemeClr val="accent1">
                    <a:lumMod val="75000"/>
                  </a:schemeClr>
                </a:solidFill>
              </a:rPr>
              <a:t> as </a:t>
            </a:r>
            <a:r>
              <a:rPr lang="en-US" sz="1200" dirty="0" err="1" smtClean="0">
                <a:solidFill>
                  <a:schemeClr val="accent1">
                    <a:lumMod val="75000"/>
                  </a:schemeClr>
                </a:solidFill>
              </a:rPr>
              <a:t>visit_occurrence_id</a:t>
            </a:r>
            <a:r>
              <a:rPr lang="en-US" sz="1200" dirty="0" smtClean="0">
                <a:solidFill>
                  <a:schemeClr val="accent1">
                    <a:lumMod val="75000"/>
                  </a:schemeClr>
                </a:solidFill>
              </a:rPr>
              <a:t>, o1.ADM_CNT</a:t>
            </a:r>
          </a:p>
          <a:p>
            <a:r>
              <a:rPr lang="en-US" sz="1200" dirty="0" smtClean="0">
                <a:solidFill>
                  <a:schemeClr val="accent1">
                    <a:lumMod val="75000"/>
                  </a:schemeClr>
                </a:solidFill>
              </a:rPr>
              <a:t>                   from occurrence1 o1 join mimic3_demo.ADMISSIONS mo on o1.person_id = </a:t>
            </a:r>
            <a:r>
              <a:rPr lang="en-US" sz="1200" dirty="0" err="1" smtClean="0">
                <a:solidFill>
                  <a:schemeClr val="accent1">
                    <a:lumMod val="75000"/>
                  </a:schemeClr>
                </a:solidFill>
              </a:rPr>
              <a:t>mo.subject_id</a:t>
            </a:r>
            <a:r>
              <a:rPr lang="en-US" sz="1200" dirty="0" smtClean="0">
                <a:solidFill>
                  <a:schemeClr val="accent1">
                    <a:lumMod val="75000"/>
                  </a:schemeClr>
                </a:solidFill>
              </a:rPr>
              <a:t>),</a:t>
            </a:r>
          </a:p>
          <a:p>
            <a:r>
              <a:rPr lang="en-US" sz="1200" dirty="0" smtClean="0">
                <a:solidFill>
                  <a:schemeClr val="accent1">
                    <a:lumMod val="75000"/>
                  </a:schemeClr>
                </a:solidFill>
              </a:rPr>
              <a:t>    occurrence as (select distinct o2.person_id, o2.visit_occurrence_id, o2.ADM_CNT</a:t>
            </a:r>
          </a:p>
          <a:p>
            <a:r>
              <a:rPr lang="en-US" sz="1200" dirty="0" smtClean="0">
                <a:solidFill>
                  <a:schemeClr val="accent1">
                    <a:lumMod val="75000"/>
                  </a:schemeClr>
                </a:solidFill>
              </a:rPr>
              <a:t>                  ,mo.icd9_code as </a:t>
            </a:r>
            <a:r>
              <a:rPr lang="en-US" sz="1200" dirty="0" err="1" smtClean="0">
                <a:solidFill>
                  <a:schemeClr val="accent1">
                    <a:lumMod val="75000"/>
                  </a:schemeClr>
                </a:solidFill>
              </a:rPr>
              <a:t>condition_source_concept_id</a:t>
            </a:r>
            <a:r>
              <a:rPr lang="en-US" sz="1200" dirty="0" smtClean="0">
                <a:solidFill>
                  <a:schemeClr val="accent1">
                    <a:lumMod val="75000"/>
                  </a:schemeClr>
                </a:solidFill>
              </a:rPr>
              <a:t>           </a:t>
            </a:r>
          </a:p>
          <a:p>
            <a:r>
              <a:rPr lang="en-US" sz="1200" dirty="0" smtClean="0">
                <a:solidFill>
                  <a:schemeClr val="accent1">
                    <a:lumMod val="75000"/>
                  </a:schemeClr>
                </a:solidFill>
              </a:rPr>
              <a:t>                  from occurrence2 o2 join mimic3_demo.DIAGNOSES_ICD mo on o2.visit_occurrence_id = </a:t>
            </a:r>
            <a:r>
              <a:rPr lang="en-US" sz="1200" dirty="0" err="1" smtClean="0">
                <a:solidFill>
                  <a:schemeClr val="accent1">
                    <a:lumMod val="75000"/>
                  </a:schemeClr>
                </a:solidFill>
              </a:rPr>
              <a:t>mo.hadm_id</a:t>
            </a:r>
            <a:r>
              <a:rPr lang="en-US" sz="1200" dirty="0" smtClean="0">
                <a:solidFill>
                  <a:schemeClr val="accent1">
                    <a:lumMod val="75000"/>
                  </a:schemeClr>
                </a:solidFill>
              </a:rPr>
              <a:t>)</a:t>
            </a:r>
          </a:p>
          <a:p>
            <a:r>
              <a:rPr lang="en-US" sz="1200" dirty="0" smtClean="0">
                <a:solidFill>
                  <a:schemeClr val="accent1">
                    <a:lumMod val="75000"/>
                  </a:schemeClr>
                </a:solidFill>
              </a:rPr>
              <a:t>Select* from occurrence where </a:t>
            </a:r>
            <a:r>
              <a:rPr lang="en-US" sz="1200" dirty="0" err="1" smtClean="0">
                <a:solidFill>
                  <a:schemeClr val="accent1">
                    <a:lumMod val="75000"/>
                  </a:schemeClr>
                </a:solidFill>
              </a:rPr>
              <a:t>person_id</a:t>
            </a:r>
            <a:r>
              <a:rPr lang="en-US" sz="1200" dirty="0" smtClean="0">
                <a:solidFill>
                  <a:schemeClr val="accent1">
                    <a:lumMod val="75000"/>
                  </a:schemeClr>
                </a:solidFill>
              </a:rPr>
              <a:t> </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9</a:t>
            </a:fld>
            <a:endParaRPr lang="en-US"/>
          </a:p>
        </p:txBody>
      </p:sp>
    </p:spTree>
    <p:extLst>
      <p:ext uri="{BB962C8B-B14F-4D97-AF65-F5344CB8AC3E}">
        <p14:creationId xmlns:p14="http://schemas.microsoft.com/office/powerpoint/2010/main" xmlns="" val="4222491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pPr/>
              <a:t>10</a:t>
            </a:fld>
            <a:endParaRPr lang="en-US"/>
          </a:p>
        </p:txBody>
      </p:sp>
    </p:spTree>
    <p:extLst>
      <p:ext uri="{BB962C8B-B14F-4D97-AF65-F5344CB8AC3E}">
        <p14:creationId xmlns:p14="http://schemas.microsoft.com/office/powerpoint/2010/main" xmlns="" val="96395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7B102AC-D81F-2048-AADA-6097FD745459}"/>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5" name="Footer Placeholder 4">
            <a:extLst>
              <a:ext uri="{FF2B5EF4-FFF2-40B4-BE49-F238E27FC236}">
                <a16:creationId xmlns:a16="http://schemas.microsoft.com/office/drawing/2014/main" xmlns=""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83A18A-3C7B-7248-8432-5546B329C161}"/>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36C2A0-240D-D64F-A499-146D60EF759E}"/>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5" name="Footer Placeholder 4">
            <a:extLst>
              <a:ext uri="{FF2B5EF4-FFF2-40B4-BE49-F238E27FC236}">
                <a16:creationId xmlns:a16="http://schemas.microsoft.com/office/drawing/2014/main" xmlns=""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A128F1-1CB1-524F-8D06-6B0F7F9DFFD2}"/>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489A06-96AA-D34B-9295-6B0CEB4D7277}"/>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5" name="Footer Placeholder 4">
            <a:extLst>
              <a:ext uri="{FF2B5EF4-FFF2-40B4-BE49-F238E27FC236}">
                <a16:creationId xmlns:a16="http://schemas.microsoft.com/office/drawing/2014/main" xmlns=""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309078-F7EC-F148-B01C-01FD8B34CE73}"/>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E48EB0-D8E6-D34D-A0A9-CB6BADE7413B}"/>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5" name="Footer Placeholder 4">
            <a:extLst>
              <a:ext uri="{FF2B5EF4-FFF2-40B4-BE49-F238E27FC236}">
                <a16:creationId xmlns:a16="http://schemas.microsoft.com/office/drawing/2014/main" xmlns=""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DA57B6-11EE-F940-8DEE-EE9500EEFF82}"/>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F7A823D-78B6-1649-A1C6-798FF73AC32E}"/>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5" name="Footer Placeholder 4">
            <a:extLst>
              <a:ext uri="{FF2B5EF4-FFF2-40B4-BE49-F238E27FC236}">
                <a16:creationId xmlns:a16="http://schemas.microsoft.com/office/drawing/2014/main" xmlns=""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D8A633-7BF8-E54E-84A1-0E98C47E0E29}"/>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6C11A24-2DF3-0F46-B4FC-83B3027557C6}"/>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6" name="Footer Placeholder 5">
            <a:extLst>
              <a:ext uri="{FF2B5EF4-FFF2-40B4-BE49-F238E27FC236}">
                <a16:creationId xmlns:a16="http://schemas.microsoft.com/office/drawing/2014/main" xmlns=""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FE6188-8C6B-1845-9D30-45C891472561}"/>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629EDA4-AF1E-C941-8832-D2009FA95CCE}"/>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8" name="Footer Placeholder 7">
            <a:extLst>
              <a:ext uri="{FF2B5EF4-FFF2-40B4-BE49-F238E27FC236}">
                <a16:creationId xmlns:a16="http://schemas.microsoft.com/office/drawing/2014/main" xmlns=""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EF3719-82C1-5E4F-B085-F384DC821341}"/>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0D53C19-EA14-5C4D-A449-30860F84B1FE}"/>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4" name="Footer Placeholder 3">
            <a:extLst>
              <a:ext uri="{FF2B5EF4-FFF2-40B4-BE49-F238E27FC236}">
                <a16:creationId xmlns:a16="http://schemas.microsoft.com/office/drawing/2014/main" xmlns=""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AAF6241-8D39-A449-91F3-08CAA3FB8007}"/>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51DE0C-5DC0-6949-BBDA-C0D918A347B5}"/>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3" name="Footer Placeholder 2">
            <a:extLst>
              <a:ext uri="{FF2B5EF4-FFF2-40B4-BE49-F238E27FC236}">
                <a16:creationId xmlns:a16="http://schemas.microsoft.com/office/drawing/2014/main" xmlns=""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DF7ADFE-69F6-954D-8E9E-1028D9F16560}"/>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208023F-D2DD-E746-A89C-AB5C3F373DCC}"/>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6" name="Footer Placeholder 5">
            <a:extLst>
              <a:ext uri="{FF2B5EF4-FFF2-40B4-BE49-F238E27FC236}">
                <a16:creationId xmlns:a16="http://schemas.microsoft.com/office/drawing/2014/main" xmlns=""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57D9D43-4A81-6749-8680-30E5EFFA7816}"/>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ED0843C-56E9-174B-9B43-9998EAF5B37A}"/>
              </a:ext>
            </a:extLst>
          </p:cNvPr>
          <p:cNvSpPr>
            <a:spLocks noGrp="1"/>
          </p:cNvSpPr>
          <p:nvPr>
            <p:ph type="dt" sz="half" idx="10"/>
          </p:nvPr>
        </p:nvSpPr>
        <p:spPr/>
        <p:txBody>
          <a:bodyPr/>
          <a:lstStyle/>
          <a:p>
            <a:fld id="{E53B3646-E3D9-7D4D-B0A8-D078F50416C4}" type="datetimeFigureOut">
              <a:rPr lang="en-US" smtClean="0"/>
              <a:pPr/>
              <a:t>6/20/2020</a:t>
            </a:fld>
            <a:endParaRPr lang="en-US"/>
          </a:p>
        </p:txBody>
      </p:sp>
      <p:sp>
        <p:nvSpPr>
          <p:cNvPr id="6" name="Footer Placeholder 5">
            <a:extLst>
              <a:ext uri="{FF2B5EF4-FFF2-40B4-BE49-F238E27FC236}">
                <a16:creationId xmlns:a16="http://schemas.microsoft.com/office/drawing/2014/main" xmlns=""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9A88C77-3756-F145-AC5F-04E466EF9EB9}"/>
              </a:ext>
            </a:extLst>
          </p:cNvPr>
          <p:cNvSpPr>
            <a:spLocks noGrp="1"/>
          </p:cNvSpPr>
          <p:nvPr>
            <p:ph type="sldNum" sz="quarter" idx="12"/>
          </p:nvPr>
        </p:nvSpPr>
        <p:spPr/>
        <p:txBody>
          <a:body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pPr/>
              <a:t>6/20/2020</a:t>
            </a:fld>
            <a:endParaRPr lang="en-US"/>
          </a:p>
        </p:txBody>
      </p:sp>
      <p:sp>
        <p:nvSpPr>
          <p:cNvPr id="5" name="Footer Placeholder 4">
            <a:extLst>
              <a:ext uri="{FF2B5EF4-FFF2-40B4-BE49-F238E27FC236}">
                <a16:creationId xmlns:a16="http://schemas.microsoft.com/office/drawing/2014/main" xmlns=""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pPr/>
              <a:t>‹#›</a:t>
            </a:fld>
            <a:endParaRPr lang="en-US"/>
          </a:p>
        </p:txBody>
      </p:sp>
    </p:spTree>
    <p:extLst>
      <p:ext uri="{BB962C8B-B14F-4D97-AF65-F5344CB8AC3E}">
        <p14:creationId xmlns:p14="http://schemas.microsoft.com/office/powerpoint/2010/main" xmlns=""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1AFF89-6674-9845-8DD1-67FBED9897C8}"/>
              </a:ext>
            </a:extLst>
          </p:cNvPr>
          <p:cNvSpPr>
            <a:spLocks noGrp="1"/>
          </p:cNvSpPr>
          <p:nvPr>
            <p:ph type="title"/>
          </p:nvPr>
        </p:nvSpPr>
        <p:spPr>
          <a:xfrm>
            <a:off x="280737" y="1095805"/>
            <a:ext cx="11630526" cy="4129338"/>
          </a:xfrm>
        </p:spPr>
        <p:txBody>
          <a:bodyPr>
            <a:normAutofit fontScale="90000"/>
          </a:bodyPr>
          <a:lstStyle/>
          <a:p>
            <a:r>
              <a:rPr lang="en-US" dirty="0"/>
              <a:t>Course 2 Module 5</a:t>
            </a:r>
            <a:br>
              <a:rPr lang="en-US" dirty="0"/>
            </a:br>
            <a:r>
              <a:rPr lang="en-US" dirty="0"/>
              <a:t>Programming Assignment</a:t>
            </a:r>
            <a:br>
              <a:rPr lang="en-US" dirty="0"/>
            </a:br>
            <a:r>
              <a:rPr lang="en-US" dirty="0"/>
              <a:t/>
            </a:r>
            <a:br>
              <a:rPr lang="en-US" dirty="0"/>
            </a:br>
            <a:r>
              <a:rPr lang="en-US" b="1" dirty="0" smtClean="0">
                <a:solidFill>
                  <a:schemeClr val="accent1">
                    <a:lumMod val="75000"/>
                  </a:schemeClr>
                </a:solidFill>
              </a:rPr>
              <a:t>Assignment: ETL </a:t>
            </a:r>
            <a:r>
              <a:rPr lang="en-US" b="1" dirty="0">
                <a:solidFill>
                  <a:schemeClr val="accent1">
                    <a:lumMod val="75000"/>
                  </a:schemeClr>
                </a:solidFill>
              </a:rPr>
              <a:t>MIMIC data into the OMOP CONDITION_OCCURRENCE table</a:t>
            </a:r>
            <a:endParaRPr lang="en-US" dirty="0">
              <a:solidFill>
                <a:schemeClr val="accent1">
                  <a:lumMod val="75000"/>
                </a:schemeClr>
              </a:solidFill>
            </a:endParaRPr>
          </a:p>
        </p:txBody>
      </p:sp>
    </p:spTree>
    <p:extLst>
      <p:ext uri="{BB962C8B-B14F-4D97-AF65-F5344CB8AC3E}">
        <p14:creationId xmlns:p14="http://schemas.microsoft.com/office/powerpoint/2010/main" xmlns=""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a:xfrm>
            <a:off x="0" y="210750"/>
            <a:ext cx="12192000" cy="1325563"/>
          </a:xfrm>
        </p:spPr>
        <p:txBody>
          <a:bodyPr/>
          <a:lstStyle/>
          <a:p>
            <a:pPr algn="ctr"/>
            <a:r>
              <a:rPr lang="en-US" dirty="0"/>
              <a:t>Step 7: Package documentation </a:t>
            </a:r>
          </a:p>
        </p:txBody>
      </p:sp>
      <p:sp>
        <p:nvSpPr>
          <p:cNvPr id="3" name="Content Placeholder 2">
            <a:extLst>
              <a:ext uri="{FF2B5EF4-FFF2-40B4-BE49-F238E27FC236}">
                <a16:creationId xmlns:a16="http://schemas.microsoft.com/office/drawing/2014/main" xmlns="" id="{324AA166-58A0-9A45-BB6F-CA8144B562BA}"/>
              </a:ext>
            </a:extLst>
          </p:cNvPr>
          <p:cNvSpPr>
            <a:spLocks noGrp="1"/>
          </p:cNvSpPr>
          <p:nvPr>
            <p:ph idx="1"/>
          </p:nvPr>
        </p:nvSpPr>
        <p:spPr/>
        <p:txBody>
          <a:bodyPr>
            <a:normAutofit/>
          </a:bodyPr>
          <a:lstStyle/>
          <a:p>
            <a:r>
              <a:rPr lang="en-US" dirty="0" smtClean="0"/>
              <a:t>See content and notes in previous slides</a:t>
            </a: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xmlns="" val="317582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Appendix: Source Code</a:t>
            </a:r>
            <a:endParaRPr lang="en-US" dirty="0"/>
          </a:p>
        </p:txBody>
      </p:sp>
      <p:sp>
        <p:nvSpPr>
          <p:cNvPr id="4" name="TextBox 3"/>
          <p:cNvSpPr txBox="1"/>
          <p:nvPr/>
        </p:nvSpPr>
        <p:spPr>
          <a:xfrm>
            <a:off x="273132" y="1139508"/>
            <a:ext cx="11540532" cy="5047536"/>
          </a:xfrm>
          <a:prstGeom prst="rect">
            <a:avLst/>
          </a:prstGeom>
          <a:noFill/>
        </p:spPr>
        <p:txBody>
          <a:bodyPr wrap="none" rtlCol="0">
            <a:spAutoFit/>
          </a:bodyPr>
          <a:lstStyle/>
          <a:p>
            <a:r>
              <a:rPr lang="en-US" sz="1400" b="1" u="sng" dirty="0" smtClean="0"/>
              <a:t>SQL Source Code for Mappings</a:t>
            </a:r>
          </a:p>
          <a:p>
            <a:endParaRPr lang="en-US" sz="1400" dirty="0" smtClean="0"/>
          </a:p>
          <a:p>
            <a:r>
              <a:rPr lang="en-US" sz="1400" dirty="0" smtClean="0"/>
              <a:t>WITH occurrence1 as (select distinct </a:t>
            </a:r>
            <a:r>
              <a:rPr lang="en-US" sz="1400" dirty="0" err="1" smtClean="0"/>
              <a:t>mo.subject_id</a:t>
            </a:r>
            <a:r>
              <a:rPr lang="en-US" sz="1400" dirty="0" smtClean="0"/>
              <a:t> as </a:t>
            </a:r>
            <a:r>
              <a:rPr lang="en-US" sz="1400" dirty="0" err="1" smtClean="0"/>
              <a:t>person_id</a:t>
            </a:r>
            <a:r>
              <a:rPr lang="en-US" sz="1400" dirty="0" smtClean="0"/>
              <a:t> from mimic3_demo.ADMISSIONS mo),</a:t>
            </a:r>
          </a:p>
          <a:p>
            <a:r>
              <a:rPr lang="en-US" sz="1400" dirty="0" smtClean="0"/>
              <a:t>    occurrence2 as (select distinct o1.person_id, </a:t>
            </a:r>
            <a:r>
              <a:rPr lang="en-US" sz="1400" dirty="0" err="1" smtClean="0"/>
              <a:t>mo.hadm_id</a:t>
            </a:r>
            <a:r>
              <a:rPr lang="en-US" sz="1400" dirty="0" smtClean="0"/>
              <a:t> as </a:t>
            </a:r>
            <a:r>
              <a:rPr lang="en-US" sz="1400" dirty="0" err="1" smtClean="0"/>
              <a:t>visit_occurrence_id</a:t>
            </a:r>
            <a:r>
              <a:rPr lang="en-US" sz="1400" dirty="0" smtClean="0"/>
              <a:t> </a:t>
            </a:r>
          </a:p>
          <a:p>
            <a:r>
              <a:rPr lang="en-US" sz="1400" dirty="0" smtClean="0"/>
              <a:t>                   from occurrence1 o1 join mimic3_demo.ADMISSIONS mo on o1.person_id = </a:t>
            </a:r>
            <a:r>
              <a:rPr lang="en-US" sz="1400" dirty="0" err="1" smtClean="0"/>
              <a:t>mo.subject_id</a:t>
            </a:r>
            <a:r>
              <a:rPr lang="en-US" sz="1400" dirty="0" smtClean="0"/>
              <a:t>),</a:t>
            </a:r>
          </a:p>
          <a:p>
            <a:r>
              <a:rPr lang="en-US" sz="1400" dirty="0" smtClean="0"/>
              <a:t>     occurrence as (select distinct o2.person_id, o2.visit_occurrence_id</a:t>
            </a:r>
          </a:p>
          <a:p>
            <a:r>
              <a:rPr lang="en-US" sz="1400" dirty="0" smtClean="0"/>
              <a:t>                    ,mo.icd9_code as </a:t>
            </a:r>
            <a:r>
              <a:rPr lang="en-US" sz="1400" dirty="0" err="1" smtClean="0"/>
              <a:t>condition_source_concept_id</a:t>
            </a:r>
            <a:r>
              <a:rPr lang="en-US" sz="1400" dirty="0" smtClean="0"/>
              <a:t>           </a:t>
            </a:r>
          </a:p>
          <a:p>
            <a:r>
              <a:rPr lang="en-US" sz="1400" dirty="0" smtClean="0"/>
              <a:t>                  from occurrence2 o2 join mimic3_demo.DIAGNOSES_ICD mo on o2.visit_occurrence_id = </a:t>
            </a:r>
            <a:r>
              <a:rPr lang="en-US" sz="1400" dirty="0" err="1" smtClean="0"/>
              <a:t>mo.hadm_id</a:t>
            </a:r>
            <a:r>
              <a:rPr lang="en-US" sz="1400" dirty="0" smtClean="0"/>
              <a:t>)</a:t>
            </a:r>
          </a:p>
          <a:p>
            <a:r>
              <a:rPr lang="en-US" sz="1400" dirty="0" smtClean="0"/>
              <a:t>                    </a:t>
            </a:r>
          </a:p>
          <a:p>
            <a:r>
              <a:rPr lang="en-US" sz="1400" dirty="0" smtClean="0"/>
              <a:t>     </a:t>
            </a:r>
          </a:p>
          <a:p>
            <a:r>
              <a:rPr lang="en-US" sz="1400" dirty="0" smtClean="0"/>
              <a:t>     </a:t>
            </a:r>
          </a:p>
          <a:p>
            <a:r>
              <a:rPr lang="en-US" sz="1400" dirty="0" smtClean="0"/>
              <a:t>Select * from occurrence</a:t>
            </a:r>
          </a:p>
          <a:p>
            <a:endParaRPr lang="en-US" sz="1400" dirty="0" smtClean="0"/>
          </a:p>
          <a:p>
            <a:endParaRPr lang="en-US" sz="1400" dirty="0" smtClean="0"/>
          </a:p>
          <a:p>
            <a:r>
              <a:rPr lang="en-US" sz="1400" b="1" u="sng" dirty="0" smtClean="0"/>
              <a:t>SQL Source Code for Quality Measure</a:t>
            </a:r>
          </a:p>
          <a:p>
            <a:endParaRPr lang="en-US" sz="1400" dirty="0" smtClean="0"/>
          </a:p>
          <a:p>
            <a:r>
              <a:rPr lang="en-US" sz="1400" dirty="0" smtClean="0"/>
              <a:t>WITH occurrence1 as (select </a:t>
            </a:r>
            <a:r>
              <a:rPr lang="en-US" sz="1400" dirty="0" err="1" smtClean="0"/>
              <a:t>mo.subject_id</a:t>
            </a:r>
            <a:r>
              <a:rPr lang="en-US" sz="1400" dirty="0" smtClean="0"/>
              <a:t> as </a:t>
            </a:r>
            <a:r>
              <a:rPr lang="en-US" sz="1400" dirty="0" err="1" smtClean="0"/>
              <a:t>person_id</a:t>
            </a:r>
            <a:r>
              <a:rPr lang="en-US" sz="1400" dirty="0" smtClean="0"/>
              <a:t>, count(</a:t>
            </a:r>
            <a:r>
              <a:rPr lang="en-US" sz="1400" dirty="0" err="1" smtClean="0"/>
              <a:t>mo.subject_id</a:t>
            </a:r>
            <a:r>
              <a:rPr lang="en-US" sz="1400" dirty="0" smtClean="0"/>
              <a:t>) as ADM_CNT from mimic3_demo.ADMISSIONS mo group by </a:t>
            </a:r>
            <a:r>
              <a:rPr lang="en-US" sz="1400" dirty="0" err="1" smtClean="0"/>
              <a:t>mo.subject_id</a:t>
            </a:r>
            <a:r>
              <a:rPr lang="en-US" sz="1400" dirty="0" smtClean="0"/>
              <a:t>),</a:t>
            </a:r>
          </a:p>
          <a:p>
            <a:r>
              <a:rPr lang="en-US" sz="1400" dirty="0" smtClean="0"/>
              <a:t>    occurrence2 as (select o1.person_id, </a:t>
            </a:r>
            <a:r>
              <a:rPr lang="en-US" sz="1400" dirty="0" err="1" smtClean="0"/>
              <a:t>mo.hadm_id</a:t>
            </a:r>
            <a:r>
              <a:rPr lang="en-US" sz="1400" dirty="0" smtClean="0"/>
              <a:t> as </a:t>
            </a:r>
            <a:r>
              <a:rPr lang="en-US" sz="1400" dirty="0" err="1" smtClean="0"/>
              <a:t>visit_occurrence_id</a:t>
            </a:r>
            <a:r>
              <a:rPr lang="en-US" sz="1400" dirty="0" smtClean="0"/>
              <a:t>, o1.ADM_CNT</a:t>
            </a:r>
          </a:p>
          <a:p>
            <a:r>
              <a:rPr lang="en-US" sz="1400" dirty="0" smtClean="0"/>
              <a:t>                   from occurrence1 o1 join mimic3_demo.ADMISSIONS mo on o1.person_id = </a:t>
            </a:r>
            <a:r>
              <a:rPr lang="en-US" sz="1400" dirty="0" err="1" smtClean="0"/>
              <a:t>mo.subject_id</a:t>
            </a:r>
            <a:r>
              <a:rPr lang="en-US" sz="1400" dirty="0" smtClean="0"/>
              <a:t>),</a:t>
            </a:r>
          </a:p>
          <a:p>
            <a:r>
              <a:rPr lang="en-US" sz="1400" dirty="0" smtClean="0"/>
              <a:t>    occurrence as (select distinct o2.person_id, o2.visit_occurrence_id, o2.ADM_CNT</a:t>
            </a:r>
          </a:p>
          <a:p>
            <a:r>
              <a:rPr lang="en-US" sz="1400" dirty="0" smtClean="0"/>
              <a:t>                  ,mo.icd9_code as </a:t>
            </a:r>
            <a:r>
              <a:rPr lang="en-US" sz="1400" dirty="0" err="1" smtClean="0"/>
              <a:t>condition_source_concept_id</a:t>
            </a:r>
            <a:r>
              <a:rPr lang="en-US" sz="1400" dirty="0" smtClean="0"/>
              <a:t>           </a:t>
            </a:r>
          </a:p>
          <a:p>
            <a:r>
              <a:rPr lang="en-US" sz="1400" dirty="0" smtClean="0"/>
              <a:t>                  from occurrence2 o2 join mimic3_demo.DIAGNOSES_ICD mo on o2.visit_occurrence_id = </a:t>
            </a:r>
            <a:r>
              <a:rPr lang="en-US" sz="1400" dirty="0" err="1" smtClean="0"/>
              <a:t>mo.hadm_id</a:t>
            </a:r>
            <a:r>
              <a:rPr lang="en-US" sz="1400" dirty="0" smtClean="0"/>
              <a:t>)</a:t>
            </a:r>
          </a:p>
          <a:p>
            <a:r>
              <a:rPr lang="en-US" sz="1400" dirty="0" smtClean="0"/>
              <a:t>Select* from occurrence where </a:t>
            </a:r>
            <a:r>
              <a:rPr lang="en-US" sz="1400" dirty="0" err="1" smtClean="0"/>
              <a:t>person_id</a:t>
            </a:r>
            <a:r>
              <a:rPr lang="en-US" sz="1400" dirty="0" smtClean="0"/>
              <a:t> = 41976</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7EC6-EF5F-FE4C-8E17-161E17AA1F18}"/>
              </a:ext>
            </a:extLst>
          </p:cNvPr>
          <p:cNvSpPr>
            <a:spLocks noGrp="1"/>
          </p:cNvSpPr>
          <p:nvPr>
            <p:ph type="title"/>
          </p:nvPr>
        </p:nvSpPr>
        <p:spPr>
          <a:xfrm>
            <a:off x="0" y="-17663"/>
            <a:ext cx="12192000" cy="1325563"/>
          </a:xfrm>
        </p:spPr>
        <p:txBody>
          <a:bodyPr>
            <a:normAutofit/>
          </a:bodyPr>
          <a:lstStyle/>
          <a:p>
            <a:pPr algn="ctr"/>
            <a:r>
              <a:rPr lang="en-US" dirty="0"/>
              <a:t>Step 1: Understand source/target data models</a:t>
            </a:r>
          </a:p>
        </p:txBody>
      </p:sp>
      <p:sp>
        <p:nvSpPr>
          <p:cNvPr id="3" name="TextBox 2">
            <a:extLst>
              <a:ext uri="{FF2B5EF4-FFF2-40B4-BE49-F238E27FC236}">
                <a16:creationId xmlns:a16="http://schemas.microsoft.com/office/drawing/2014/main" xmlns=""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xmlns="" id="{78290A9E-6374-4841-8CE9-5D8045BFB6A3}"/>
              </a:ext>
            </a:extLst>
          </p:cNvPr>
          <p:cNvPicPr>
            <a:picLocks noChangeAspect="1"/>
          </p:cNvPicPr>
          <p:nvPr/>
        </p:nvPicPr>
        <p:blipFill>
          <a:blip r:embed="rId3"/>
          <a:stretch>
            <a:fillRect/>
          </a:stretch>
        </p:blipFill>
        <p:spPr>
          <a:xfrm>
            <a:off x="4095602" y="1157379"/>
            <a:ext cx="3987080" cy="5343341"/>
          </a:xfrm>
          <a:prstGeom prst="rect">
            <a:avLst/>
          </a:prstGeom>
        </p:spPr>
      </p:pic>
      <p:sp>
        <p:nvSpPr>
          <p:cNvPr id="18" name="Rectangle 17">
            <a:extLst>
              <a:ext uri="{FF2B5EF4-FFF2-40B4-BE49-F238E27FC236}">
                <a16:creationId xmlns:a16="http://schemas.microsoft.com/office/drawing/2014/main" xmlns="" id="{9B667361-A937-9147-A99D-E2BA02C9EDA5}"/>
              </a:ext>
            </a:extLst>
          </p:cNvPr>
          <p:cNvSpPr/>
          <p:nvPr/>
        </p:nvSpPr>
        <p:spPr>
          <a:xfrm>
            <a:off x="4095602" y="208291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3C956B18-1A79-F24C-AB48-11189487D9E0}"/>
              </a:ext>
            </a:extLst>
          </p:cNvPr>
          <p:cNvSpPr/>
          <p:nvPr/>
        </p:nvSpPr>
        <p:spPr>
          <a:xfrm>
            <a:off x="4095602" y="462954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7EB6F19-4CDD-8947-8635-083B6C1E2F29}"/>
              </a:ext>
            </a:extLst>
          </p:cNvPr>
          <p:cNvSpPr/>
          <p:nvPr/>
        </p:nvSpPr>
        <p:spPr>
          <a:xfrm>
            <a:off x="4095602" y="521346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71164" y="1041937"/>
            <a:ext cx="2145139" cy="369332"/>
          </a:xfrm>
          <a:prstGeom prst="rect">
            <a:avLst/>
          </a:prstGeom>
          <a:noFill/>
        </p:spPr>
        <p:txBody>
          <a:bodyPr wrap="none" rtlCol="0">
            <a:spAutoFit/>
          </a:bodyPr>
          <a:lstStyle/>
          <a:p>
            <a:r>
              <a:rPr lang="en-US" b="1" dirty="0" smtClean="0"/>
              <a:t>OMOP Table - Target</a:t>
            </a:r>
            <a:endParaRPr lang="en-US" b="1" dirty="0"/>
          </a:p>
        </p:txBody>
      </p:sp>
      <p:sp>
        <p:nvSpPr>
          <p:cNvPr id="13" name="Rectangle 12"/>
          <p:cNvSpPr/>
          <p:nvPr/>
        </p:nvSpPr>
        <p:spPr>
          <a:xfrm>
            <a:off x="271164" y="1411269"/>
            <a:ext cx="3650512" cy="1477328"/>
          </a:xfrm>
          <a:prstGeom prst="rect">
            <a:avLst/>
          </a:prstGeom>
        </p:spPr>
        <p:txBody>
          <a:bodyPr wrap="square">
            <a:spAutoFit/>
          </a:bodyPr>
          <a:lstStyle/>
          <a:p>
            <a:r>
              <a:rPr lang="en-US" dirty="0" smtClean="0"/>
              <a:t>A foreign key identifier to the Person who is experiencing the condition. The demographic details of that Person are stored in the PERSON table.</a:t>
            </a:r>
            <a:endParaRPr lang="en-US" dirty="0"/>
          </a:p>
        </p:txBody>
      </p:sp>
      <p:sp>
        <p:nvSpPr>
          <p:cNvPr id="14" name="Right Arrow 13"/>
          <p:cNvSpPr/>
          <p:nvPr/>
        </p:nvSpPr>
        <p:spPr>
          <a:xfrm rot="10800000">
            <a:off x="3595871" y="2045401"/>
            <a:ext cx="478465" cy="340242"/>
          </a:xfrm>
          <a:prstGeom prst="rightArrow">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Right Arrow 14"/>
          <p:cNvSpPr/>
          <p:nvPr/>
        </p:nvSpPr>
        <p:spPr>
          <a:xfrm rot="10800000">
            <a:off x="3583469" y="5175951"/>
            <a:ext cx="478465" cy="340242"/>
          </a:xfrm>
          <a:prstGeom prst="rightArrow">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Right Arrow 15"/>
          <p:cNvSpPr/>
          <p:nvPr/>
        </p:nvSpPr>
        <p:spPr>
          <a:xfrm>
            <a:off x="8103948" y="4592039"/>
            <a:ext cx="478465" cy="340242"/>
          </a:xfrm>
          <a:prstGeom prst="rightArrow">
            <a:avLst/>
          </a:prstGeom>
          <a:solidFill>
            <a:schemeClr val="tx1"/>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ectangle 20"/>
          <p:cNvSpPr/>
          <p:nvPr/>
        </p:nvSpPr>
        <p:spPr>
          <a:xfrm>
            <a:off x="8771860" y="4188878"/>
            <a:ext cx="3420140" cy="1200329"/>
          </a:xfrm>
          <a:prstGeom prst="rect">
            <a:avLst/>
          </a:prstGeom>
        </p:spPr>
        <p:txBody>
          <a:bodyPr wrap="square">
            <a:spAutoFit/>
          </a:bodyPr>
          <a:lstStyle/>
          <a:p>
            <a:r>
              <a:rPr lang="en-US" dirty="0" smtClean="0"/>
              <a:t>A foreign key to the visit in the VISIT_OCCURRENCE table during which the Condition was determined (diagnosed).</a:t>
            </a:r>
            <a:endParaRPr lang="en-US" dirty="0"/>
          </a:p>
        </p:txBody>
      </p:sp>
      <p:sp>
        <p:nvSpPr>
          <p:cNvPr id="22" name="Rectangle 21"/>
          <p:cNvSpPr/>
          <p:nvPr/>
        </p:nvSpPr>
        <p:spPr>
          <a:xfrm>
            <a:off x="375684" y="4059298"/>
            <a:ext cx="3220186" cy="2308324"/>
          </a:xfrm>
          <a:prstGeom prst="rect">
            <a:avLst/>
          </a:prstGeom>
        </p:spPr>
        <p:txBody>
          <a:bodyPr wrap="square">
            <a:spAutoFit/>
          </a:bodyPr>
          <a:lstStyle/>
          <a:p>
            <a:r>
              <a:rPr lang="en-US" dirty="0" smtClean="0"/>
              <a:t>The source code for the Condition as it appears in the source data. This code is mapped to a Standard Condition Concept in the Standardized Vocabularies and the original code is stored here for reference.</a:t>
            </a:r>
            <a:endParaRPr lang="en-US" dirty="0"/>
          </a:p>
        </p:txBody>
      </p:sp>
    </p:spTree>
    <p:extLst>
      <p:ext uri="{BB962C8B-B14F-4D97-AF65-F5344CB8AC3E}">
        <p14:creationId xmlns:p14="http://schemas.microsoft.com/office/powerpoint/2010/main" xmlns="" val="313861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7EC6-EF5F-FE4C-8E17-161E17AA1F18}"/>
              </a:ext>
            </a:extLst>
          </p:cNvPr>
          <p:cNvSpPr>
            <a:spLocks noGrp="1"/>
          </p:cNvSpPr>
          <p:nvPr>
            <p:ph type="title"/>
          </p:nvPr>
        </p:nvSpPr>
        <p:spPr>
          <a:xfrm>
            <a:off x="0" y="3603"/>
            <a:ext cx="12192000" cy="1325563"/>
          </a:xfrm>
        </p:spPr>
        <p:txBody>
          <a:bodyPr>
            <a:normAutofit/>
          </a:bodyPr>
          <a:lstStyle/>
          <a:p>
            <a:pPr algn="ctr"/>
            <a:r>
              <a:rPr lang="en-US" dirty="0"/>
              <a:t>Step 1: Understand source/target data models</a:t>
            </a:r>
          </a:p>
        </p:txBody>
      </p:sp>
      <p:sp>
        <p:nvSpPr>
          <p:cNvPr id="3" name="TextBox 2">
            <a:extLst>
              <a:ext uri="{FF2B5EF4-FFF2-40B4-BE49-F238E27FC236}">
                <a16:creationId xmlns:a16="http://schemas.microsoft.com/office/drawing/2014/main" xmlns="" id="{A685B4EF-EF0C-6F4F-9F7F-CD42C72C3A4A}"/>
              </a:ext>
            </a:extLst>
          </p:cNvPr>
          <p:cNvSpPr txBox="1"/>
          <p:nvPr/>
        </p:nvSpPr>
        <p:spPr>
          <a:xfrm>
            <a:off x="5907950" y="3840925"/>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xmlns="" id="{2249BACA-F425-5B46-A30A-FD1674CD4179}"/>
              </a:ext>
            </a:extLst>
          </p:cNvPr>
          <p:cNvPicPr>
            <a:picLocks noChangeAspect="1"/>
          </p:cNvPicPr>
          <p:nvPr/>
        </p:nvPicPr>
        <p:blipFill>
          <a:blip r:embed="rId3"/>
          <a:stretch>
            <a:fillRect/>
          </a:stretch>
        </p:blipFill>
        <p:spPr>
          <a:xfrm>
            <a:off x="7785100" y="1465274"/>
            <a:ext cx="3987080" cy="5343341"/>
          </a:xfrm>
          <a:prstGeom prst="rect">
            <a:avLst/>
          </a:prstGeom>
        </p:spPr>
      </p:pic>
      <p:pic>
        <p:nvPicPr>
          <p:cNvPr id="6" name="Picture 5">
            <a:extLst>
              <a:ext uri="{FF2B5EF4-FFF2-40B4-BE49-F238E27FC236}">
                <a16:creationId xmlns:a16="http://schemas.microsoft.com/office/drawing/2014/main" xmlns="" id="{AC69C6E1-7CE1-5E42-80AD-CB00572B678B}"/>
              </a:ext>
            </a:extLst>
          </p:cNvPr>
          <p:cNvPicPr>
            <a:picLocks noChangeAspect="1"/>
          </p:cNvPicPr>
          <p:nvPr/>
        </p:nvPicPr>
        <p:blipFill rotWithShape="1">
          <a:blip r:embed="rId4"/>
          <a:srcRect r="25590"/>
          <a:stretch/>
        </p:blipFill>
        <p:spPr>
          <a:xfrm>
            <a:off x="878750" y="1440073"/>
            <a:ext cx="1831708" cy="5380417"/>
          </a:xfrm>
          <a:prstGeom prst="rect">
            <a:avLst/>
          </a:prstGeom>
        </p:spPr>
      </p:pic>
      <p:sp>
        <p:nvSpPr>
          <p:cNvPr id="7" name="Rectangle 6">
            <a:extLst>
              <a:ext uri="{FF2B5EF4-FFF2-40B4-BE49-F238E27FC236}">
                <a16:creationId xmlns:a16="http://schemas.microsoft.com/office/drawing/2014/main" xmlns="" id="{9B667361-A937-9147-A99D-E2BA02C9EDA5}"/>
              </a:ext>
            </a:extLst>
          </p:cNvPr>
          <p:cNvSpPr/>
          <p:nvPr/>
        </p:nvSpPr>
        <p:spPr>
          <a:xfrm>
            <a:off x="7785100" y="237501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9B667361-A937-9147-A99D-E2BA02C9EDA5}"/>
              </a:ext>
            </a:extLst>
          </p:cNvPr>
          <p:cNvSpPr/>
          <p:nvPr/>
        </p:nvSpPr>
        <p:spPr>
          <a:xfrm>
            <a:off x="7785100" y="5534529"/>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B667361-A937-9147-A99D-E2BA02C9EDA5}"/>
              </a:ext>
            </a:extLst>
          </p:cNvPr>
          <p:cNvSpPr/>
          <p:nvPr/>
        </p:nvSpPr>
        <p:spPr>
          <a:xfrm>
            <a:off x="7785100" y="4949751"/>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8DB4C27C-F6E9-B741-A2EB-40C96088F068}"/>
              </a:ext>
            </a:extLst>
          </p:cNvPr>
          <p:cNvPicPr>
            <a:picLocks noChangeAspect="1"/>
          </p:cNvPicPr>
          <p:nvPr/>
        </p:nvPicPr>
        <p:blipFill rotWithShape="1">
          <a:blip r:embed="rId5"/>
          <a:srcRect r="17881"/>
          <a:stretch/>
        </p:blipFill>
        <p:spPr>
          <a:xfrm>
            <a:off x="3275743" y="1436158"/>
            <a:ext cx="2168064" cy="1901454"/>
          </a:xfrm>
          <a:prstGeom prst="rect">
            <a:avLst/>
          </a:prstGeom>
        </p:spPr>
      </p:pic>
      <p:cxnSp>
        <p:nvCxnSpPr>
          <p:cNvPr id="13" name="Straight Connector 12"/>
          <p:cNvCxnSpPr/>
          <p:nvPr/>
        </p:nvCxnSpPr>
        <p:spPr>
          <a:xfrm>
            <a:off x="6341423" y="1092530"/>
            <a:ext cx="0" cy="5716085"/>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0" y="961905"/>
            <a:ext cx="6341423" cy="369332"/>
          </a:xfrm>
          <a:prstGeom prst="rect">
            <a:avLst/>
          </a:prstGeom>
          <a:noFill/>
        </p:spPr>
        <p:txBody>
          <a:bodyPr wrap="square" rtlCol="0">
            <a:spAutoFit/>
          </a:bodyPr>
          <a:lstStyle/>
          <a:p>
            <a:pPr algn="ctr"/>
            <a:r>
              <a:rPr lang="en-US" dirty="0" smtClean="0"/>
              <a:t>MIMIC Tables</a:t>
            </a:r>
            <a:endParaRPr lang="en-US" dirty="0"/>
          </a:p>
        </p:txBody>
      </p:sp>
      <p:sp>
        <p:nvSpPr>
          <p:cNvPr id="15" name="TextBox 14"/>
          <p:cNvSpPr txBox="1"/>
          <p:nvPr/>
        </p:nvSpPr>
        <p:spPr>
          <a:xfrm>
            <a:off x="6341423" y="959930"/>
            <a:ext cx="5850577" cy="369332"/>
          </a:xfrm>
          <a:prstGeom prst="rect">
            <a:avLst/>
          </a:prstGeom>
          <a:noFill/>
        </p:spPr>
        <p:txBody>
          <a:bodyPr wrap="square" rtlCol="0">
            <a:spAutoFit/>
          </a:bodyPr>
          <a:lstStyle/>
          <a:p>
            <a:pPr algn="ctr"/>
            <a:r>
              <a:rPr lang="en-US" dirty="0" smtClean="0"/>
              <a:t>OMOP Table</a:t>
            </a:r>
            <a:endParaRPr lang="en-US" dirty="0"/>
          </a:p>
        </p:txBody>
      </p:sp>
    </p:spTree>
    <p:extLst>
      <p:ext uri="{BB962C8B-B14F-4D97-AF65-F5344CB8AC3E}">
        <p14:creationId xmlns:p14="http://schemas.microsoft.com/office/powerpoint/2010/main" xmlns="" val="79492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343E709-6674-CE42-AE4D-95B31F412994}"/>
              </a:ext>
            </a:extLst>
          </p:cNvPr>
          <p:cNvSpPr>
            <a:spLocks noGrp="1"/>
          </p:cNvSpPr>
          <p:nvPr>
            <p:ph type="title"/>
          </p:nvPr>
        </p:nvSpPr>
        <p:spPr>
          <a:xfrm>
            <a:off x="0" y="8875"/>
            <a:ext cx="12192000" cy="1325563"/>
          </a:xfrm>
        </p:spPr>
        <p:txBody>
          <a:bodyPr/>
          <a:lstStyle/>
          <a:p>
            <a:pPr algn="ctr"/>
            <a:r>
              <a:rPr lang="en-US" dirty="0"/>
              <a:t>Step 2: Profile source table or tables</a:t>
            </a:r>
          </a:p>
        </p:txBody>
      </p:sp>
      <p:sp>
        <p:nvSpPr>
          <p:cNvPr id="3" name="Content Placeholder 2">
            <a:extLst>
              <a:ext uri="{FF2B5EF4-FFF2-40B4-BE49-F238E27FC236}">
                <a16:creationId xmlns:a16="http://schemas.microsoft.com/office/drawing/2014/main" xmlns="" id="{0CEA4EE7-1922-E046-8402-CC87A5D41C20}"/>
              </a:ext>
            </a:extLst>
          </p:cNvPr>
          <p:cNvSpPr>
            <a:spLocks noGrp="1"/>
          </p:cNvSpPr>
          <p:nvPr>
            <p:ph idx="1"/>
          </p:nvPr>
        </p:nvSpPr>
        <p:spPr>
          <a:xfrm>
            <a:off x="838200" y="1160625"/>
            <a:ext cx="10515600" cy="5537058"/>
          </a:xfrm>
        </p:spPr>
        <p:txBody>
          <a:bodyPr>
            <a:normAutofit/>
          </a:bodyPr>
          <a:lstStyle/>
          <a:p>
            <a:r>
              <a:rPr lang="en-US" dirty="0" smtClean="0"/>
              <a:t>MIMIC ADMISSIONS – 19 fields</a:t>
            </a:r>
            <a:endParaRPr lang="en-US" dirty="0"/>
          </a:p>
          <a:p>
            <a:pPr lvl="1"/>
            <a:r>
              <a:rPr lang="en-US" dirty="0" smtClean="0"/>
              <a:t>SUBJECT_ID</a:t>
            </a:r>
          </a:p>
          <a:p>
            <a:pPr lvl="2"/>
            <a:r>
              <a:rPr lang="en-US" dirty="0" smtClean="0"/>
              <a:t>Integer</a:t>
            </a:r>
          </a:p>
          <a:p>
            <a:pPr lvl="2"/>
            <a:r>
              <a:rPr lang="en-US" dirty="0" smtClean="0"/>
              <a:t>Max length = 5</a:t>
            </a:r>
          </a:p>
          <a:p>
            <a:pPr lvl="2"/>
            <a:r>
              <a:rPr lang="en-US" dirty="0" smtClean="0"/>
              <a:t>A subject ID may be seen multiple times as a single patient can have multiple admissions. This is why the subject ID frequency can be greater than 1.</a:t>
            </a:r>
            <a:endParaRPr lang="en-US" dirty="0" smtClean="0"/>
          </a:p>
          <a:p>
            <a:pPr lvl="1"/>
            <a:r>
              <a:rPr lang="en-US" dirty="0" smtClean="0"/>
              <a:t>HADM_ID</a:t>
            </a:r>
          </a:p>
          <a:p>
            <a:pPr lvl="2"/>
            <a:r>
              <a:rPr lang="en-US" dirty="0" err="1" smtClean="0"/>
              <a:t>Ingeter</a:t>
            </a:r>
            <a:endParaRPr lang="en-US" dirty="0" smtClean="0"/>
          </a:p>
          <a:p>
            <a:pPr lvl="2"/>
            <a:r>
              <a:rPr lang="en-US" dirty="0" smtClean="0"/>
              <a:t>Max length = 6</a:t>
            </a:r>
          </a:p>
          <a:p>
            <a:pPr lvl="2"/>
            <a:r>
              <a:rPr lang="en-US" dirty="0" smtClean="0"/>
              <a:t>Each HADM_ID corresponds to 1 SUBJECT_ID, but could have multiple diagnoses codes.</a:t>
            </a:r>
            <a:endParaRPr lang="en-US" dirty="0" smtClean="0"/>
          </a:p>
          <a:p>
            <a:r>
              <a:rPr lang="en-US" dirty="0" smtClean="0"/>
              <a:t>MIMIC DIAGNOSES_ICD – 5 fields</a:t>
            </a:r>
          </a:p>
          <a:p>
            <a:pPr lvl="1"/>
            <a:r>
              <a:rPr lang="en-US" dirty="0" smtClean="0"/>
              <a:t>ICD-9</a:t>
            </a:r>
          </a:p>
          <a:p>
            <a:pPr lvl="2"/>
            <a:r>
              <a:rPr lang="en-US" dirty="0" smtClean="0"/>
              <a:t>Variable Characters</a:t>
            </a:r>
          </a:p>
          <a:p>
            <a:pPr lvl="2"/>
            <a:r>
              <a:rPr lang="en-US" dirty="0" smtClean="0"/>
              <a:t>Max length = 5</a:t>
            </a:r>
          </a:p>
          <a:p>
            <a:pPr lvl="2"/>
            <a:r>
              <a:rPr lang="en-US" dirty="0" smtClean="0"/>
              <a:t>Each SUBJECT_ID and HADM_ID may have multiple diagnoses.</a:t>
            </a:r>
            <a:endParaRPr lang="en-US" dirty="0" smtClean="0"/>
          </a:p>
          <a:p>
            <a:pPr lvl="1"/>
            <a:endParaRPr lang="en-US" dirty="0"/>
          </a:p>
        </p:txBody>
      </p:sp>
    </p:spTree>
    <p:extLst>
      <p:ext uri="{BB962C8B-B14F-4D97-AF65-F5344CB8AC3E}">
        <p14:creationId xmlns:p14="http://schemas.microsoft.com/office/powerpoint/2010/main" xmlns="" val="376153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CC0BE7E4-D121-5743-AF77-7D6FEEF9E0CC}"/>
              </a:ext>
            </a:extLst>
          </p:cNvPr>
          <p:cNvPicPr>
            <a:picLocks noChangeAspect="1"/>
          </p:cNvPicPr>
          <p:nvPr/>
        </p:nvPicPr>
        <p:blipFill>
          <a:blip r:embed="rId3"/>
          <a:stretch>
            <a:fillRect/>
          </a:stretch>
        </p:blipFill>
        <p:spPr>
          <a:xfrm>
            <a:off x="7635726" y="874538"/>
            <a:ext cx="4359758" cy="5842790"/>
          </a:xfrm>
          <a:prstGeom prst="rect">
            <a:avLst/>
          </a:prstGeom>
        </p:spPr>
      </p:pic>
      <p:sp>
        <p:nvSpPr>
          <p:cNvPr id="8" name="Title 7">
            <a:extLst>
              <a:ext uri="{FF2B5EF4-FFF2-40B4-BE49-F238E27FC236}">
                <a16:creationId xmlns:a16="http://schemas.microsoft.com/office/drawing/2014/main" xmlns="" id="{A3FEDD6B-8D1D-1046-9C3B-4B51B447E708}"/>
              </a:ext>
            </a:extLst>
          </p:cNvPr>
          <p:cNvSpPr>
            <a:spLocks noGrp="1"/>
          </p:cNvSpPr>
          <p:nvPr>
            <p:ph type="title"/>
          </p:nvPr>
        </p:nvSpPr>
        <p:spPr>
          <a:xfrm>
            <a:off x="3942582" y="-14875"/>
            <a:ext cx="8249417" cy="1325563"/>
          </a:xfrm>
        </p:spPr>
        <p:txBody>
          <a:bodyPr/>
          <a:lstStyle/>
          <a:p>
            <a:pPr algn="ctr"/>
            <a:r>
              <a:rPr lang="en-US" dirty="0"/>
              <a:t>Step 3: Create ETL mappings</a:t>
            </a:r>
          </a:p>
        </p:txBody>
      </p:sp>
      <p:cxnSp>
        <p:nvCxnSpPr>
          <p:cNvPr id="11" name="Straight Arrow Connector 10">
            <a:extLst>
              <a:ext uri="{FF2B5EF4-FFF2-40B4-BE49-F238E27FC236}">
                <a16:creationId xmlns:a16="http://schemas.microsoft.com/office/drawing/2014/main" xmlns="" id="{5178E6C9-0722-224D-B729-0590DFC73BD3}"/>
              </a:ext>
            </a:extLst>
          </p:cNvPr>
          <p:cNvCxnSpPr>
            <a:cxnSpLocks/>
          </p:cNvCxnSpPr>
          <p:nvPr/>
        </p:nvCxnSpPr>
        <p:spPr>
          <a:xfrm flipV="1">
            <a:off x="5774291" y="2035788"/>
            <a:ext cx="1985409" cy="1611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2F1F66B5-7888-EA44-9EE9-B8187F1A6769}"/>
              </a:ext>
            </a:extLst>
          </p:cNvPr>
          <p:cNvCxnSpPr>
            <a:cxnSpLocks/>
          </p:cNvCxnSpPr>
          <p:nvPr/>
        </p:nvCxnSpPr>
        <p:spPr>
          <a:xfrm>
            <a:off x="5774291" y="2458192"/>
            <a:ext cx="1985409" cy="243444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301627D4-E80B-9042-84F6-E98A921A2443}"/>
              </a:ext>
            </a:extLst>
          </p:cNvPr>
          <p:cNvSpPr txBox="1"/>
          <p:nvPr/>
        </p:nvSpPr>
        <p:spPr>
          <a:xfrm>
            <a:off x="106880" y="207291"/>
            <a:ext cx="3752578" cy="6555641"/>
          </a:xfrm>
          <a:prstGeom prst="rect">
            <a:avLst/>
          </a:prstGeom>
          <a:noFill/>
          <a:ln w="28575">
            <a:solidFill>
              <a:schemeClr val="tx1"/>
            </a:solidFill>
          </a:ln>
        </p:spPr>
        <p:txBody>
          <a:bodyPr wrap="square" rtlCol="0">
            <a:spAutoFit/>
          </a:bodyPr>
          <a:lstStyle/>
          <a:p>
            <a:r>
              <a:rPr lang="en-US" sz="2000" b="1" dirty="0" smtClean="0">
                <a:solidFill>
                  <a:schemeClr val="accent1">
                    <a:lumMod val="75000"/>
                  </a:schemeClr>
                </a:solidFill>
              </a:rPr>
              <a:t>Using the MIMIC ADMISSIONS table we can capture ‘</a:t>
            </a:r>
            <a:r>
              <a:rPr lang="en-US" sz="2000" b="1" dirty="0" err="1" smtClean="0">
                <a:solidFill>
                  <a:schemeClr val="accent1">
                    <a:lumMod val="75000"/>
                  </a:schemeClr>
                </a:solidFill>
              </a:rPr>
              <a:t>person_id</a:t>
            </a:r>
            <a:r>
              <a:rPr lang="en-US" sz="2000" b="1" dirty="0" smtClean="0">
                <a:solidFill>
                  <a:schemeClr val="accent1">
                    <a:lumMod val="75000"/>
                  </a:schemeClr>
                </a:solidFill>
              </a:rPr>
              <a:t>’ using the MIMIC SUBJECT_ID as these fields both represent the patient diagnosed with the condition.</a:t>
            </a:r>
          </a:p>
          <a:p>
            <a:endParaRPr lang="en-US" sz="2000" b="1" dirty="0" smtClean="0">
              <a:solidFill>
                <a:schemeClr val="accent1">
                  <a:lumMod val="75000"/>
                </a:schemeClr>
              </a:solidFill>
            </a:endParaRPr>
          </a:p>
          <a:p>
            <a:r>
              <a:rPr lang="en-US" sz="2000" b="1" dirty="0" smtClean="0">
                <a:solidFill>
                  <a:schemeClr val="accent1">
                    <a:lumMod val="75000"/>
                  </a:schemeClr>
                </a:solidFill>
              </a:rPr>
              <a:t>Using the MIMIC ADMISSIONS table we can capture the ‘</a:t>
            </a:r>
            <a:r>
              <a:rPr lang="en-US" sz="2000" b="1" dirty="0" err="1" smtClean="0">
                <a:solidFill>
                  <a:schemeClr val="accent1">
                    <a:lumMod val="75000"/>
                  </a:schemeClr>
                </a:solidFill>
              </a:rPr>
              <a:t>visit_occurence_id</a:t>
            </a:r>
            <a:r>
              <a:rPr lang="en-US" sz="2000" b="1" dirty="0" smtClean="0">
                <a:solidFill>
                  <a:schemeClr val="accent1">
                    <a:lumMod val="75000"/>
                  </a:schemeClr>
                </a:solidFill>
              </a:rPr>
              <a:t>’ using the MIMIC HADM_ID as these fields both represent the visit for which the diagnoses are attributed to for the patient.</a:t>
            </a:r>
          </a:p>
          <a:p>
            <a:endParaRPr lang="en-US" sz="2000" b="1" dirty="0" smtClean="0">
              <a:solidFill>
                <a:schemeClr val="accent1">
                  <a:lumMod val="75000"/>
                </a:schemeClr>
              </a:solidFill>
            </a:endParaRPr>
          </a:p>
          <a:p>
            <a:r>
              <a:rPr lang="en-US" sz="2000" b="1" dirty="0" smtClean="0">
                <a:solidFill>
                  <a:schemeClr val="accent1">
                    <a:lumMod val="75000"/>
                  </a:schemeClr>
                </a:solidFill>
              </a:rPr>
              <a:t>We do not use the MIMIC DIAGNOSIS field here as this is a preliminary, free text diagnosis upon admission and not the true representation of the final diagnoses.</a:t>
            </a:r>
            <a:endParaRPr lang="en-US" sz="2000" b="1" dirty="0">
              <a:solidFill>
                <a:schemeClr val="accent1">
                  <a:lumMod val="75000"/>
                </a:schemeClr>
              </a:solidFill>
            </a:endParaRPr>
          </a:p>
        </p:txBody>
      </p:sp>
      <p:pic>
        <p:nvPicPr>
          <p:cNvPr id="9" name="Picture 8">
            <a:extLst>
              <a:ext uri="{FF2B5EF4-FFF2-40B4-BE49-F238E27FC236}">
                <a16:creationId xmlns:a16="http://schemas.microsoft.com/office/drawing/2014/main" xmlns="" id="{AC69C6E1-7CE1-5E42-80AD-CB00572B678B}"/>
              </a:ext>
            </a:extLst>
          </p:cNvPr>
          <p:cNvPicPr>
            <a:picLocks noChangeAspect="1"/>
          </p:cNvPicPr>
          <p:nvPr/>
        </p:nvPicPr>
        <p:blipFill rotWithShape="1">
          <a:blip r:embed="rId4"/>
          <a:srcRect r="25590"/>
          <a:stretch/>
        </p:blipFill>
        <p:spPr>
          <a:xfrm>
            <a:off x="3942583" y="1204791"/>
            <a:ext cx="1831708" cy="5380417"/>
          </a:xfrm>
          <a:prstGeom prst="rect">
            <a:avLst/>
          </a:prstGeom>
        </p:spPr>
      </p:pic>
    </p:spTree>
    <p:extLst>
      <p:ext uri="{BB962C8B-B14F-4D97-AF65-F5344CB8AC3E}">
        <p14:creationId xmlns:p14="http://schemas.microsoft.com/office/powerpoint/2010/main" xmlns="" val="397593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CC0BE7E4-D121-5743-AF77-7D6FEEF9E0CC}"/>
              </a:ext>
            </a:extLst>
          </p:cNvPr>
          <p:cNvPicPr>
            <a:picLocks noChangeAspect="1"/>
          </p:cNvPicPr>
          <p:nvPr/>
        </p:nvPicPr>
        <p:blipFill>
          <a:blip r:embed="rId3"/>
          <a:stretch>
            <a:fillRect/>
          </a:stretch>
        </p:blipFill>
        <p:spPr>
          <a:xfrm>
            <a:off x="7635726" y="933913"/>
            <a:ext cx="4359758" cy="5842790"/>
          </a:xfrm>
          <a:prstGeom prst="rect">
            <a:avLst/>
          </a:prstGeom>
        </p:spPr>
      </p:pic>
      <p:sp>
        <p:nvSpPr>
          <p:cNvPr id="8" name="Title 7">
            <a:extLst>
              <a:ext uri="{FF2B5EF4-FFF2-40B4-BE49-F238E27FC236}">
                <a16:creationId xmlns:a16="http://schemas.microsoft.com/office/drawing/2014/main" xmlns="" id="{A3FEDD6B-8D1D-1046-9C3B-4B51B447E708}"/>
              </a:ext>
            </a:extLst>
          </p:cNvPr>
          <p:cNvSpPr>
            <a:spLocks noGrp="1"/>
          </p:cNvSpPr>
          <p:nvPr>
            <p:ph type="title"/>
          </p:nvPr>
        </p:nvSpPr>
        <p:spPr>
          <a:xfrm>
            <a:off x="0" y="0"/>
            <a:ext cx="12192000" cy="1325563"/>
          </a:xfrm>
        </p:spPr>
        <p:txBody>
          <a:bodyPr/>
          <a:lstStyle/>
          <a:p>
            <a:pPr algn="ctr"/>
            <a:r>
              <a:rPr lang="en-US" dirty="0"/>
              <a:t>Step 3: Create ETL mappings</a:t>
            </a:r>
          </a:p>
        </p:txBody>
      </p:sp>
      <p:cxnSp>
        <p:nvCxnSpPr>
          <p:cNvPr id="11" name="Straight Arrow Connector 10">
            <a:extLst>
              <a:ext uri="{FF2B5EF4-FFF2-40B4-BE49-F238E27FC236}">
                <a16:creationId xmlns:a16="http://schemas.microsoft.com/office/drawing/2014/main" xmlns="" id="{5178E6C9-0722-224D-B729-0590DFC73BD3}"/>
              </a:ext>
            </a:extLst>
          </p:cNvPr>
          <p:cNvCxnSpPr>
            <a:cxnSpLocks/>
          </p:cNvCxnSpPr>
          <p:nvPr/>
        </p:nvCxnSpPr>
        <p:spPr>
          <a:xfrm>
            <a:off x="6306396" y="4330369"/>
            <a:ext cx="1453304" cy="154791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301627D4-E80B-9042-84F6-E98A921A2443}"/>
              </a:ext>
            </a:extLst>
          </p:cNvPr>
          <p:cNvSpPr txBox="1"/>
          <p:nvPr/>
        </p:nvSpPr>
        <p:spPr>
          <a:xfrm>
            <a:off x="154379" y="1025323"/>
            <a:ext cx="3835730" cy="5632311"/>
          </a:xfrm>
          <a:prstGeom prst="rect">
            <a:avLst/>
          </a:prstGeom>
          <a:noFill/>
          <a:ln w="28575">
            <a:solidFill>
              <a:schemeClr val="tx1"/>
            </a:solidFill>
          </a:ln>
        </p:spPr>
        <p:txBody>
          <a:bodyPr wrap="square" rtlCol="0">
            <a:spAutoFit/>
          </a:bodyPr>
          <a:lstStyle/>
          <a:p>
            <a:r>
              <a:rPr lang="en-US" b="1" dirty="0" smtClean="0">
                <a:solidFill>
                  <a:schemeClr val="accent1">
                    <a:lumMod val="75000"/>
                  </a:schemeClr>
                </a:solidFill>
              </a:rPr>
              <a:t>Using the MIMIC </a:t>
            </a:r>
            <a:r>
              <a:rPr lang="en-US" b="1" dirty="0" smtClean="0">
                <a:solidFill>
                  <a:schemeClr val="accent1">
                    <a:lumMod val="75000"/>
                  </a:schemeClr>
                </a:solidFill>
              </a:rPr>
              <a:t>DIAGNOSES_ICD table </a:t>
            </a:r>
            <a:r>
              <a:rPr lang="en-US" b="1" dirty="0" smtClean="0">
                <a:solidFill>
                  <a:schemeClr val="accent1">
                    <a:lumMod val="75000"/>
                  </a:schemeClr>
                </a:solidFill>
              </a:rPr>
              <a:t>we can capture the </a:t>
            </a:r>
            <a:r>
              <a:rPr lang="en-US" b="1" dirty="0" smtClean="0">
                <a:solidFill>
                  <a:schemeClr val="accent1">
                    <a:lumMod val="75000"/>
                  </a:schemeClr>
                </a:solidFill>
              </a:rPr>
              <a:t>‘</a:t>
            </a:r>
            <a:r>
              <a:rPr lang="en-US" b="1" dirty="0" err="1" smtClean="0">
                <a:solidFill>
                  <a:schemeClr val="accent1">
                    <a:lumMod val="75000"/>
                  </a:schemeClr>
                </a:solidFill>
              </a:rPr>
              <a:t>condition_source_concept_id</a:t>
            </a:r>
            <a:r>
              <a:rPr lang="en-US" b="1" dirty="0" smtClean="0">
                <a:solidFill>
                  <a:schemeClr val="accent1">
                    <a:lumMod val="75000"/>
                  </a:schemeClr>
                </a:solidFill>
              </a:rPr>
              <a:t>’ </a:t>
            </a:r>
            <a:r>
              <a:rPr lang="en-US" b="1" dirty="0" smtClean="0">
                <a:solidFill>
                  <a:schemeClr val="accent1">
                    <a:lumMod val="75000"/>
                  </a:schemeClr>
                </a:solidFill>
              </a:rPr>
              <a:t>using the MIMIC </a:t>
            </a:r>
            <a:r>
              <a:rPr lang="en-US" b="1" dirty="0" smtClean="0">
                <a:solidFill>
                  <a:schemeClr val="accent1">
                    <a:lumMod val="75000"/>
                  </a:schemeClr>
                </a:solidFill>
              </a:rPr>
              <a:t>ICD9_CODE </a:t>
            </a:r>
            <a:r>
              <a:rPr lang="en-US" b="1" dirty="0" smtClean="0">
                <a:solidFill>
                  <a:schemeClr val="accent1">
                    <a:lumMod val="75000"/>
                  </a:schemeClr>
                </a:solidFill>
              </a:rPr>
              <a:t>as these fields both </a:t>
            </a:r>
            <a:r>
              <a:rPr lang="en-US" b="1" dirty="0" smtClean="0">
                <a:solidFill>
                  <a:schemeClr val="accent1">
                    <a:lumMod val="75000"/>
                  </a:schemeClr>
                </a:solidFill>
              </a:rPr>
              <a:t>represent diagnoses attributable to the patient on a given visit. This field in the ‘</a:t>
            </a:r>
            <a:r>
              <a:rPr lang="en-US" b="1" dirty="0" err="1" smtClean="0">
                <a:solidFill>
                  <a:schemeClr val="accent1">
                    <a:lumMod val="75000"/>
                  </a:schemeClr>
                </a:solidFill>
              </a:rPr>
              <a:t>condition_occurence</a:t>
            </a:r>
            <a:r>
              <a:rPr lang="en-US" b="1" dirty="0" smtClean="0">
                <a:solidFill>
                  <a:schemeClr val="accent1">
                    <a:lumMod val="75000"/>
                  </a:schemeClr>
                </a:solidFill>
              </a:rPr>
              <a:t>’ table utilizes the source code as it appears in the source data. Within OMOP source </a:t>
            </a:r>
            <a:r>
              <a:rPr lang="en-US" b="1" dirty="0" smtClean="0">
                <a:solidFill>
                  <a:schemeClr val="accent1">
                    <a:lumMod val="75000"/>
                  </a:schemeClr>
                </a:solidFill>
              </a:rPr>
              <a:t>Condition identifiers are mapped to Standard Concepts for Conditions in the Standardized Vocabularies</a:t>
            </a:r>
            <a:r>
              <a:rPr lang="en-US" b="1" dirty="0" smtClean="0">
                <a:solidFill>
                  <a:schemeClr val="accent1">
                    <a:lumMod val="75000"/>
                  </a:schemeClr>
                </a:solidFill>
              </a:rPr>
              <a:t>. The MIMIC ICD9_CODE utilizes ICD-9 coding, which is a standard code set and already included within the OMOP and can be directly mapped to the Vocabulary table. So there is not a need to use the MIMIC D_ICD_DIAGNOSES to map concepts.</a:t>
            </a:r>
            <a:endParaRPr lang="en-US" b="1" dirty="0">
              <a:solidFill>
                <a:schemeClr val="accent1">
                  <a:lumMod val="75000"/>
                </a:schemeClr>
              </a:solidFill>
            </a:endParaRPr>
          </a:p>
        </p:txBody>
      </p:sp>
      <p:pic>
        <p:nvPicPr>
          <p:cNvPr id="9" name="Picture 8">
            <a:extLst>
              <a:ext uri="{FF2B5EF4-FFF2-40B4-BE49-F238E27FC236}">
                <a16:creationId xmlns:a16="http://schemas.microsoft.com/office/drawing/2014/main" xmlns="" id="{8DB4C27C-F6E9-B741-A2EB-40C96088F068}"/>
              </a:ext>
            </a:extLst>
          </p:cNvPr>
          <p:cNvPicPr>
            <a:picLocks noChangeAspect="1"/>
          </p:cNvPicPr>
          <p:nvPr/>
        </p:nvPicPr>
        <p:blipFill rotWithShape="1">
          <a:blip r:embed="rId4"/>
          <a:srcRect r="17881"/>
          <a:stretch/>
        </p:blipFill>
        <p:spPr>
          <a:xfrm>
            <a:off x="4138332" y="2555738"/>
            <a:ext cx="2168064" cy="1901454"/>
          </a:xfrm>
          <a:prstGeom prst="rect">
            <a:avLst/>
          </a:prstGeom>
        </p:spPr>
      </p:pic>
    </p:spTree>
    <p:extLst>
      <p:ext uri="{BB962C8B-B14F-4D97-AF65-F5344CB8AC3E}">
        <p14:creationId xmlns:p14="http://schemas.microsoft.com/office/powerpoint/2010/main" xmlns="" val="397593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a:xfrm>
            <a:off x="0" y="0"/>
            <a:ext cx="12192000" cy="1325563"/>
          </a:xfrm>
        </p:spPr>
        <p:txBody>
          <a:bodyPr/>
          <a:lstStyle/>
          <a:p>
            <a:pPr algn="ctr"/>
            <a:r>
              <a:rPr lang="en-US" dirty="0"/>
              <a:t>Step 4: Write transformation code</a:t>
            </a:r>
          </a:p>
        </p:txBody>
      </p:sp>
      <p:sp>
        <p:nvSpPr>
          <p:cNvPr id="6" name="TextBox 5"/>
          <p:cNvSpPr txBox="1"/>
          <p:nvPr/>
        </p:nvSpPr>
        <p:spPr>
          <a:xfrm>
            <a:off x="688770" y="1325563"/>
            <a:ext cx="10811101" cy="2862322"/>
          </a:xfrm>
          <a:prstGeom prst="rect">
            <a:avLst/>
          </a:prstGeom>
          <a:noFill/>
        </p:spPr>
        <p:txBody>
          <a:bodyPr wrap="none" rtlCol="0">
            <a:spAutoFit/>
          </a:bodyPr>
          <a:lstStyle/>
          <a:p>
            <a:r>
              <a:rPr lang="en-US" dirty="0" smtClean="0"/>
              <a:t>WITH occurrence1 as (select distinct </a:t>
            </a:r>
            <a:r>
              <a:rPr lang="en-US" dirty="0" err="1" smtClean="0"/>
              <a:t>mo.subject_id</a:t>
            </a:r>
            <a:r>
              <a:rPr lang="en-US" dirty="0" smtClean="0"/>
              <a:t> as </a:t>
            </a:r>
            <a:r>
              <a:rPr lang="en-US" dirty="0" err="1" smtClean="0"/>
              <a:t>person_id</a:t>
            </a:r>
            <a:r>
              <a:rPr lang="en-US" dirty="0" smtClean="0"/>
              <a:t> from mimic3_demo.ADMISSIONS mo),</a:t>
            </a:r>
          </a:p>
          <a:p>
            <a:r>
              <a:rPr lang="en-US" dirty="0" smtClean="0"/>
              <a:t>    occurrence2 as (select distinct o1.person_id, </a:t>
            </a:r>
            <a:r>
              <a:rPr lang="en-US" dirty="0" err="1" smtClean="0"/>
              <a:t>mo.hadm_id</a:t>
            </a:r>
            <a:r>
              <a:rPr lang="en-US" dirty="0" smtClean="0"/>
              <a:t> as </a:t>
            </a:r>
            <a:r>
              <a:rPr lang="en-US" dirty="0" err="1" smtClean="0"/>
              <a:t>visit_occurrence_id</a:t>
            </a:r>
            <a:r>
              <a:rPr lang="en-US" dirty="0" smtClean="0"/>
              <a:t> </a:t>
            </a:r>
          </a:p>
          <a:p>
            <a:r>
              <a:rPr lang="en-US" dirty="0" smtClean="0"/>
              <a:t>                   from occurrence1 o1 join mimic3_demo.ADMISSIONS mo on o1.person_id = </a:t>
            </a:r>
            <a:r>
              <a:rPr lang="en-US" dirty="0" err="1" smtClean="0"/>
              <a:t>mo.subject_id</a:t>
            </a:r>
            <a:r>
              <a:rPr lang="en-US" dirty="0" smtClean="0"/>
              <a:t>),</a:t>
            </a:r>
          </a:p>
          <a:p>
            <a:r>
              <a:rPr lang="en-US" dirty="0" smtClean="0"/>
              <a:t>     occurrence as (select distinct o2.person_id, o2.visit_occurrence_id</a:t>
            </a:r>
          </a:p>
          <a:p>
            <a:r>
              <a:rPr lang="en-US" dirty="0" smtClean="0"/>
              <a:t>                    ,mo.icd9_code as </a:t>
            </a:r>
            <a:r>
              <a:rPr lang="en-US" dirty="0" err="1" smtClean="0"/>
              <a:t>condition_source_concept_id</a:t>
            </a:r>
            <a:r>
              <a:rPr lang="en-US" dirty="0" smtClean="0"/>
              <a:t>           </a:t>
            </a:r>
          </a:p>
          <a:p>
            <a:r>
              <a:rPr lang="en-US" dirty="0" smtClean="0"/>
              <a:t>                  from occurrence2 o2 join mimic3_demo.DIAGNOSES_ICD mo on o2.visit_occurrence_id = </a:t>
            </a:r>
            <a:r>
              <a:rPr lang="en-US" dirty="0" err="1" smtClean="0"/>
              <a:t>mo.hadm_id</a:t>
            </a:r>
            <a:r>
              <a:rPr lang="en-US" dirty="0" smtClean="0"/>
              <a:t>)</a:t>
            </a:r>
          </a:p>
          <a:p>
            <a:r>
              <a:rPr lang="en-US" dirty="0" smtClean="0"/>
              <a:t>                    </a:t>
            </a:r>
          </a:p>
          <a:p>
            <a:r>
              <a:rPr lang="en-US" dirty="0" smtClean="0"/>
              <a:t>     </a:t>
            </a:r>
          </a:p>
          <a:p>
            <a:r>
              <a:rPr lang="en-US" dirty="0" smtClean="0"/>
              <a:t>     </a:t>
            </a:r>
          </a:p>
          <a:p>
            <a:r>
              <a:rPr lang="en-US" dirty="0" smtClean="0"/>
              <a:t>Select * from occurrence</a:t>
            </a:r>
            <a:endParaRPr lang="en-US" dirty="0"/>
          </a:p>
        </p:txBody>
      </p:sp>
    </p:spTree>
    <p:extLst>
      <p:ext uri="{BB962C8B-B14F-4D97-AF65-F5344CB8AC3E}">
        <p14:creationId xmlns:p14="http://schemas.microsoft.com/office/powerpoint/2010/main" xmlns="" val="30697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a:xfrm>
            <a:off x="0" y="0"/>
            <a:ext cx="12192000" cy="1325563"/>
          </a:xfrm>
        </p:spPr>
        <p:txBody>
          <a:bodyPr/>
          <a:lstStyle/>
          <a:p>
            <a:pPr algn="ctr"/>
            <a:r>
              <a:rPr lang="en-US" dirty="0" smtClean="0"/>
              <a:t>Step 5: Execute transformation code</a:t>
            </a:r>
            <a:endParaRPr lang="en-US" dirty="0"/>
          </a:p>
        </p:txBody>
      </p:sp>
      <p:pic>
        <p:nvPicPr>
          <p:cNvPr id="1026" name="Picture 2"/>
          <p:cNvPicPr>
            <a:picLocks noChangeAspect="1" noChangeArrowheads="1"/>
          </p:cNvPicPr>
          <p:nvPr/>
        </p:nvPicPr>
        <p:blipFill>
          <a:blip r:embed="rId3"/>
          <a:srcRect/>
          <a:stretch>
            <a:fillRect/>
          </a:stretch>
        </p:blipFill>
        <p:spPr bwMode="auto">
          <a:xfrm>
            <a:off x="1928813" y="1669948"/>
            <a:ext cx="8334375" cy="3238500"/>
          </a:xfrm>
          <a:prstGeom prst="rect">
            <a:avLst/>
          </a:prstGeom>
          <a:noFill/>
          <a:ln w="9525">
            <a:noFill/>
            <a:miter lim="800000"/>
            <a:headEnd/>
            <a:tailEnd/>
          </a:ln>
        </p:spPr>
      </p:pic>
    </p:spTree>
    <p:extLst>
      <p:ext uri="{BB962C8B-B14F-4D97-AF65-F5344CB8AC3E}">
        <p14:creationId xmlns:p14="http://schemas.microsoft.com/office/powerpoint/2010/main" xmlns="" val="306978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E9723-E441-C84D-9B21-4DD9F8B84B6F}"/>
              </a:ext>
            </a:extLst>
          </p:cNvPr>
          <p:cNvSpPr>
            <a:spLocks noGrp="1"/>
          </p:cNvSpPr>
          <p:nvPr>
            <p:ph type="title"/>
          </p:nvPr>
        </p:nvSpPr>
        <p:spPr>
          <a:xfrm>
            <a:off x="0" y="0"/>
            <a:ext cx="12192000" cy="1325563"/>
          </a:xfrm>
        </p:spPr>
        <p:txBody>
          <a:bodyPr/>
          <a:lstStyle/>
          <a:p>
            <a:pPr algn="ctr"/>
            <a:r>
              <a:rPr lang="en-US" dirty="0"/>
              <a:t>Step 6: Perform data quality assessment</a:t>
            </a:r>
          </a:p>
        </p:txBody>
      </p:sp>
      <p:sp>
        <p:nvSpPr>
          <p:cNvPr id="3" name="TextBox 2">
            <a:extLst>
              <a:ext uri="{FF2B5EF4-FFF2-40B4-BE49-F238E27FC236}">
                <a16:creationId xmlns:a16="http://schemas.microsoft.com/office/drawing/2014/main" xmlns="" id="{AEA9CBDB-84DC-7A4D-8239-C6844D2F77BC}"/>
              </a:ext>
            </a:extLst>
          </p:cNvPr>
          <p:cNvSpPr txBox="1"/>
          <p:nvPr/>
        </p:nvSpPr>
        <p:spPr>
          <a:xfrm>
            <a:off x="51105" y="6002869"/>
            <a:ext cx="12140895" cy="584775"/>
          </a:xfrm>
          <a:prstGeom prst="rect">
            <a:avLst/>
          </a:prstGeom>
          <a:noFill/>
        </p:spPr>
        <p:txBody>
          <a:bodyPr wrap="square" rtlCol="0">
            <a:spAutoFit/>
          </a:bodyPr>
          <a:lstStyle/>
          <a:p>
            <a:r>
              <a:rPr lang="en-US" sz="1600" dirty="0" smtClean="0">
                <a:solidFill>
                  <a:schemeClr val="accent1">
                    <a:lumMod val="75000"/>
                  </a:schemeClr>
                </a:solidFill>
              </a:rPr>
              <a:t>The White Rabbit output showed that SUBJECT_ID 41076 had 15 separate admissions. The above query shows that this is reflected in the new ‘occurrence’ table.</a:t>
            </a:r>
            <a:endParaRPr lang="en-US" sz="1600" dirty="0">
              <a:solidFill>
                <a:schemeClr val="accent1">
                  <a:lumMod val="75000"/>
                </a:schemeClr>
              </a:solidFill>
            </a:endParaRPr>
          </a:p>
        </p:txBody>
      </p:sp>
      <p:pic>
        <p:nvPicPr>
          <p:cNvPr id="2050" name="Picture 2"/>
          <p:cNvPicPr>
            <a:picLocks noChangeAspect="1" noChangeArrowheads="1"/>
          </p:cNvPicPr>
          <p:nvPr/>
        </p:nvPicPr>
        <p:blipFill>
          <a:blip r:embed="rId3"/>
          <a:srcRect/>
          <a:stretch>
            <a:fillRect/>
          </a:stretch>
        </p:blipFill>
        <p:spPr bwMode="auto">
          <a:xfrm>
            <a:off x="199530" y="829666"/>
            <a:ext cx="11735171" cy="4851834"/>
          </a:xfrm>
          <a:prstGeom prst="rect">
            <a:avLst/>
          </a:prstGeom>
          <a:noFill/>
          <a:ln w="9525">
            <a:noFill/>
            <a:miter lim="800000"/>
            <a:headEnd/>
            <a:tailEnd/>
          </a:ln>
        </p:spPr>
      </p:pic>
    </p:spTree>
    <p:extLst>
      <p:ext uri="{BB962C8B-B14F-4D97-AF65-F5344CB8AC3E}">
        <p14:creationId xmlns:p14="http://schemas.microsoft.com/office/powerpoint/2010/main" xmlns="" val="4046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1218</Words>
  <Application>Microsoft Office PowerPoint</Application>
  <PresentationFormat>Custom</PresentationFormat>
  <Paragraphs>118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Course 2 Module 5 Programming Assignment  Assignment: ETL MIMIC data into the OMOP CONDITION_OCCURRENCE table</vt:lpstr>
      <vt:lpstr>Step 1: Understand source/target data models</vt:lpstr>
      <vt:lpstr>Step 1: Understand source/target data models</vt:lpstr>
      <vt:lpstr>Step 2: Profile source table or tables</vt:lpstr>
      <vt:lpstr>Step 3: Create ETL mappings</vt:lpstr>
      <vt:lpstr>Step 3: Create ETL mappings</vt:lpstr>
      <vt:lpstr>Step 4: Write transformation code</vt:lpstr>
      <vt:lpstr>Step 5: Execute transformation code</vt:lpstr>
      <vt:lpstr>Step 6: Perform data quality assessment</vt:lpstr>
      <vt:lpstr>Step 7: Package documentation </vt:lpstr>
      <vt:lpstr>Appendix: 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Brandon and Colleen</cp:lastModifiedBy>
  <cp:revision>78</cp:revision>
  <dcterms:created xsi:type="dcterms:W3CDTF">2018-12-14T03:25:30Z</dcterms:created>
  <dcterms:modified xsi:type="dcterms:W3CDTF">2020-06-20T20:02:26Z</dcterms:modified>
</cp:coreProperties>
</file>