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5" r:id="rId5"/>
    <p:sldId id="264"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2" autoAdjust="0"/>
    <p:restoredTop sz="94660"/>
  </p:normalViewPr>
  <p:slideViewPr>
    <p:cSldViewPr snapToGrid="0">
      <p:cViewPr varScale="1">
        <p:scale>
          <a:sx n="61" d="100"/>
          <a:sy n="61" d="100"/>
        </p:scale>
        <p:origin x="9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5C39A-2D05-4261-81D2-36267302043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CAE236-AC25-4201-AB39-444F3E6F06E1}">
      <dgm:prSet/>
      <dgm:spPr/>
      <dgm:t>
        <a:bodyPr/>
        <a:lstStyle/>
        <a:p>
          <a:r>
            <a:rPr lang="en-US"/>
            <a:t>When there are long deployment lead times, heroics are required at almost every stage of the value stream.</a:t>
          </a:r>
        </a:p>
      </dgm:t>
    </dgm:pt>
    <dgm:pt modelId="{ABB4F43D-E3BE-489E-A9F6-EC6864BC19D3}" type="parTrans" cxnId="{0DE2F022-FDF4-4D68-A16C-2C020E412E59}">
      <dgm:prSet/>
      <dgm:spPr/>
      <dgm:t>
        <a:bodyPr/>
        <a:lstStyle/>
        <a:p>
          <a:endParaRPr lang="en-US"/>
        </a:p>
      </dgm:t>
    </dgm:pt>
    <dgm:pt modelId="{8AA5CFFE-E626-4F96-A8DC-85741CB98FCC}" type="sibTrans" cxnId="{0DE2F022-FDF4-4D68-A16C-2C020E412E59}">
      <dgm:prSet/>
      <dgm:spPr/>
      <dgm:t>
        <a:bodyPr/>
        <a:lstStyle/>
        <a:p>
          <a:endParaRPr lang="en-US"/>
        </a:p>
      </dgm:t>
    </dgm:pt>
    <dgm:pt modelId="{355CC1C1-7205-4752-8659-A8AC780BA1CF}">
      <dgm:prSet/>
      <dgm:spPr/>
      <dgm:t>
        <a:bodyPr/>
        <a:lstStyle/>
        <a:p>
          <a:r>
            <a:rPr lang="en-US"/>
            <a:t>Lead times can range from days to months.</a:t>
          </a:r>
        </a:p>
      </dgm:t>
    </dgm:pt>
    <dgm:pt modelId="{AD23923C-4541-4185-8A03-A5C5A8F4FF29}" type="parTrans" cxnId="{99E8622D-2423-481C-B1CB-A416A4D732B6}">
      <dgm:prSet/>
      <dgm:spPr/>
      <dgm:t>
        <a:bodyPr/>
        <a:lstStyle/>
        <a:p>
          <a:endParaRPr lang="en-US"/>
        </a:p>
      </dgm:t>
    </dgm:pt>
    <dgm:pt modelId="{C18BDAF5-9626-446B-9345-DF10C3D9F76D}" type="sibTrans" cxnId="{99E8622D-2423-481C-B1CB-A416A4D732B6}">
      <dgm:prSet/>
      <dgm:spPr/>
      <dgm:t>
        <a:bodyPr/>
        <a:lstStyle/>
        <a:p>
          <a:endParaRPr lang="en-US"/>
        </a:p>
      </dgm:t>
    </dgm:pt>
    <dgm:pt modelId="{76F4D3F4-CFE5-4FC7-8213-563438D101E3}" type="pres">
      <dgm:prSet presAssocID="{9265C39A-2D05-4261-81D2-362673020433}" presName="root" presStyleCnt="0">
        <dgm:presLayoutVars>
          <dgm:dir/>
          <dgm:resizeHandles val="exact"/>
        </dgm:presLayoutVars>
      </dgm:prSet>
      <dgm:spPr/>
    </dgm:pt>
    <dgm:pt modelId="{F27EAA0E-942E-4B70-9BAC-68E3C591F07F}" type="pres">
      <dgm:prSet presAssocID="{9265C39A-2D05-4261-81D2-362673020433}" presName="container" presStyleCnt="0">
        <dgm:presLayoutVars>
          <dgm:dir/>
          <dgm:resizeHandles val="exact"/>
        </dgm:presLayoutVars>
      </dgm:prSet>
      <dgm:spPr/>
    </dgm:pt>
    <dgm:pt modelId="{55E4AD72-AF0E-48AB-9B4D-BF3A0FA6BC02}" type="pres">
      <dgm:prSet presAssocID="{34CAE236-AC25-4201-AB39-444F3E6F06E1}" presName="compNode" presStyleCnt="0"/>
      <dgm:spPr/>
    </dgm:pt>
    <dgm:pt modelId="{63515902-68DA-46DD-86A8-CDB4DEFC43F9}" type="pres">
      <dgm:prSet presAssocID="{34CAE236-AC25-4201-AB39-444F3E6F06E1}" presName="iconBgRect" presStyleLbl="bgShp" presStyleIdx="0" presStyleCnt="2"/>
      <dgm:spPr/>
    </dgm:pt>
    <dgm:pt modelId="{CD911B5B-AB1B-4B04-B992-B349F770F508}" type="pres">
      <dgm:prSet presAssocID="{34CAE236-AC25-4201-AB39-444F3E6F06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ading"/>
        </a:ext>
      </dgm:extLst>
    </dgm:pt>
    <dgm:pt modelId="{BDF1A7E8-AB0B-4264-93DA-1A8B34D5E36F}" type="pres">
      <dgm:prSet presAssocID="{34CAE236-AC25-4201-AB39-444F3E6F06E1}" presName="spaceRect" presStyleCnt="0"/>
      <dgm:spPr/>
    </dgm:pt>
    <dgm:pt modelId="{8949FD8A-C8A7-43E4-9490-08294A578ABD}" type="pres">
      <dgm:prSet presAssocID="{34CAE236-AC25-4201-AB39-444F3E6F06E1}" presName="textRect" presStyleLbl="revTx" presStyleIdx="0" presStyleCnt="2">
        <dgm:presLayoutVars>
          <dgm:chMax val="1"/>
          <dgm:chPref val="1"/>
        </dgm:presLayoutVars>
      </dgm:prSet>
      <dgm:spPr/>
    </dgm:pt>
    <dgm:pt modelId="{ADBD61E9-C265-47FA-9057-458E6C42C771}" type="pres">
      <dgm:prSet presAssocID="{8AA5CFFE-E626-4F96-A8DC-85741CB98FCC}" presName="sibTrans" presStyleLbl="sibTrans2D1" presStyleIdx="0" presStyleCnt="0"/>
      <dgm:spPr/>
    </dgm:pt>
    <dgm:pt modelId="{03AD64A0-1455-4153-9A66-71501723CCD4}" type="pres">
      <dgm:prSet presAssocID="{355CC1C1-7205-4752-8659-A8AC780BA1CF}" presName="compNode" presStyleCnt="0"/>
      <dgm:spPr/>
    </dgm:pt>
    <dgm:pt modelId="{C699B98C-E5BD-4916-8EA1-5B57CE9A9BAB}" type="pres">
      <dgm:prSet presAssocID="{355CC1C1-7205-4752-8659-A8AC780BA1CF}" presName="iconBgRect" presStyleLbl="bgShp" presStyleIdx="1" presStyleCnt="2"/>
      <dgm:spPr/>
    </dgm:pt>
    <dgm:pt modelId="{63AA2791-881B-4C0C-98B5-5BA2772A4F77}" type="pres">
      <dgm:prSet presAssocID="{355CC1C1-7205-4752-8659-A8AC780BA1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EB62E5E8-EC96-41EA-A213-B073F0E93215}" type="pres">
      <dgm:prSet presAssocID="{355CC1C1-7205-4752-8659-A8AC780BA1CF}" presName="spaceRect" presStyleCnt="0"/>
      <dgm:spPr/>
    </dgm:pt>
    <dgm:pt modelId="{3715DC1B-5C0A-44F4-8EB3-19ABD5858EAF}" type="pres">
      <dgm:prSet presAssocID="{355CC1C1-7205-4752-8659-A8AC780BA1CF}" presName="textRect" presStyleLbl="revTx" presStyleIdx="1" presStyleCnt="2">
        <dgm:presLayoutVars>
          <dgm:chMax val="1"/>
          <dgm:chPref val="1"/>
        </dgm:presLayoutVars>
      </dgm:prSet>
      <dgm:spPr/>
    </dgm:pt>
  </dgm:ptLst>
  <dgm:cxnLst>
    <dgm:cxn modelId="{8CF3AA1E-2480-466D-8DFA-4D1EB18F8666}" type="presOf" srcId="{8AA5CFFE-E626-4F96-A8DC-85741CB98FCC}" destId="{ADBD61E9-C265-47FA-9057-458E6C42C771}" srcOrd="0" destOrd="0" presId="urn:microsoft.com/office/officeart/2018/2/layout/IconCircleList"/>
    <dgm:cxn modelId="{0DE2F022-FDF4-4D68-A16C-2C020E412E59}" srcId="{9265C39A-2D05-4261-81D2-362673020433}" destId="{34CAE236-AC25-4201-AB39-444F3E6F06E1}" srcOrd="0" destOrd="0" parTransId="{ABB4F43D-E3BE-489E-A9F6-EC6864BC19D3}" sibTransId="{8AA5CFFE-E626-4F96-A8DC-85741CB98FCC}"/>
    <dgm:cxn modelId="{99E8622D-2423-481C-B1CB-A416A4D732B6}" srcId="{9265C39A-2D05-4261-81D2-362673020433}" destId="{355CC1C1-7205-4752-8659-A8AC780BA1CF}" srcOrd="1" destOrd="0" parTransId="{AD23923C-4541-4185-8A03-A5C5A8F4FF29}" sibTransId="{C18BDAF5-9626-446B-9345-DF10C3D9F76D}"/>
    <dgm:cxn modelId="{40892CBE-C1DB-49BF-98EA-8E119604A7E5}" type="presOf" srcId="{355CC1C1-7205-4752-8659-A8AC780BA1CF}" destId="{3715DC1B-5C0A-44F4-8EB3-19ABD5858EAF}" srcOrd="0" destOrd="0" presId="urn:microsoft.com/office/officeart/2018/2/layout/IconCircleList"/>
    <dgm:cxn modelId="{ABC303CB-E3A6-444F-B6FD-B308AF019ABD}" type="presOf" srcId="{9265C39A-2D05-4261-81D2-362673020433}" destId="{76F4D3F4-CFE5-4FC7-8213-563438D101E3}" srcOrd="0" destOrd="0" presId="urn:microsoft.com/office/officeart/2018/2/layout/IconCircleList"/>
    <dgm:cxn modelId="{C2EFA9D8-B008-4BEA-A363-2EA2012C8882}" type="presOf" srcId="{34CAE236-AC25-4201-AB39-444F3E6F06E1}" destId="{8949FD8A-C8A7-43E4-9490-08294A578ABD}" srcOrd="0" destOrd="0" presId="urn:microsoft.com/office/officeart/2018/2/layout/IconCircleList"/>
    <dgm:cxn modelId="{E7EF1ACF-8184-461A-AA93-67D42B17889A}" type="presParOf" srcId="{76F4D3F4-CFE5-4FC7-8213-563438D101E3}" destId="{F27EAA0E-942E-4B70-9BAC-68E3C591F07F}" srcOrd="0" destOrd="0" presId="urn:microsoft.com/office/officeart/2018/2/layout/IconCircleList"/>
    <dgm:cxn modelId="{F9D10FDA-C10C-4745-A21E-7900D964223D}" type="presParOf" srcId="{F27EAA0E-942E-4B70-9BAC-68E3C591F07F}" destId="{55E4AD72-AF0E-48AB-9B4D-BF3A0FA6BC02}" srcOrd="0" destOrd="0" presId="urn:microsoft.com/office/officeart/2018/2/layout/IconCircleList"/>
    <dgm:cxn modelId="{58CAD417-6E91-4F4B-AF2B-D322E66A2702}" type="presParOf" srcId="{55E4AD72-AF0E-48AB-9B4D-BF3A0FA6BC02}" destId="{63515902-68DA-46DD-86A8-CDB4DEFC43F9}" srcOrd="0" destOrd="0" presId="urn:microsoft.com/office/officeart/2018/2/layout/IconCircleList"/>
    <dgm:cxn modelId="{5756C75F-39FE-4610-A8F6-AA2118DAEFAB}" type="presParOf" srcId="{55E4AD72-AF0E-48AB-9B4D-BF3A0FA6BC02}" destId="{CD911B5B-AB1B-4B04-B992-B349F770F508}" srcOrd="1" destOrd="0" presId="urn:microsoft.com/office/officeart/2018/2/layout/IconCircleList"/>
    <dgm:cxn modelId="{4C3B3EAD-A9B9-4D99-8207-B97CFB9BD589}" type="presParOf" srcId="{55E4AD72-AF0E-48AB-9B4D-BF3A0FA6BC02}" destId="{BDF1A7E8-AB0B-4264-93DA-1A8B34D5E36F}" srcOrd="2" destOrd="0" presId="urn:microsoft.com/office/officeart/2018/2/layout/IconCircleList"/>
    <dgm:cxn modelId="{DF8B4961-F6C3-4269-B586-BCEE813824FC}" type="presParOf" srcId="{55E4AD72-AF0E-48AB-9B4D-BF3A0FA6BC02}" destId="{8949FD8A-C8A7-43E4-9490-08294A578ABD}" srcOrd="3" destOrd="0" presId="urn:microsoft.com/office/officeart/2018/2/layout/IconCircleList"/>
    <dgm:cxn modelId="{5BB11CBA-56F5-4C4D-BA59-3D7D19062C0F}" type="presParOf" srcId="{F27EAA0E-942E-4B70-9BAC-68E3C591F07F}" destId="{ADBD61E9-C265-47FA-9057-458E6C42C771}" srcOrd="1" destOrd="0" presId="urn:microsoft.com/office/officeart/2018/2/layout/IconCircleList"/>
    <dgm:cxn modelId="{E85144E5-03CB-4DC1-84B2-90DD117297D1}" type="presParOf" srcId="{F27EAA0E-942E-4B70-9BAC-68E3C591F07F}" destId="{03AD64A0-1455-4153-9A66-71501723CCD4}" srcOrd="2" destOrd="0" presId="urn:microsoft.com/office/officeart/2018/2/layout/IconCircleList"/>
    <dgm:cxn modelId="{6B4485B6-332A-4D11-BAE0-C592C764AD28}" type="presParOf" srcId="{03AD64A0-1455-4153-9A66-71501723CCD4}" destId="{C699B98C-E5BD-4916-8EA1-5B57CE9A9BAB}" srcOrd="0" destOrd="0" presId="urn:microsoft.com/office/officeart/2018/2/layout/IconCircleList"/>
    <dgm:cxn modelId="{5937F8FC-1511-48E7-8085-5F52894C84A8}" type="presParOf" srcId="{03AD64A0-1455-4153-9A66-71501723CCD4}" destId="{63AA2791-881B-4C0C-98B5-5BA2772A4F77}" srcOrd="1" destOrd="0" presId="urn:microsoft.com/office/officeart/2018/2/layout/IconCircleList"/>
    <dgm:cxn modelId="{D4560046-7744-4DAF-9F90-1A3EE8E1DAAB}" type="presParOf" srcId="{03AD64A0-1455-4153-9A66-71501723CCD4}" destId="{EB62E5E8-EC96-41EA-A213-B073F0E93215}" srcOrd="2" destOrd="0" presId="urn:microsoft.com/office/officeart/2018/2/layout/IconCircleList"/>
    <dgm:cxn modelId="{EA23C389-4485-4169-9BDD-2F1AB6C15D42}" type="presParOf" srcId="{03AD64A0-1455-4153-9A66-71501723CCD4}" destId="{3715DC1B-5C0A-44F4-8EB3-19ABD5858EA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15902-68DA-46DD-86A8-CDB4DEFC43F9}">
      <dsp:nvSpPr>
        <dsp:cNvPr id="0" name=""/>
        <dsp:cNvSpPr/>
      </dsp:nvSpPr>
      <dsp:spPr>
        <a:xfrm>
          <a:off x="280193" y="1122299"/>
          <a:ext cx="1370938" cy="137093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11B5B-AB1B-4B04-B992-B349F770F508}">
      <dsp:nvSpPr>
        <dsp:cNvPr id="0" name=""/>
        <dsp:cNvSpPr/>
      </dsp:nvSpPr>
      <dsp:spPr>
        <a:xfrm>
          <a:off x="568090" y="1410196"/>
          <a:ext cx="795144" cy="795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9FD8A-C8A7-43E4-9490-08294A578ABD}">
      <dsp:nvSpPr>
        <dsp:cNvPr id="0" name=""/>
        <dsp:cNvSpPr/>
      </dsp:nvSpPr>
      <dsp:spPr>
        <a:xfrm>
          <a:off x="1944904" y="1122299"/>
          <a:ext cx="3231497" cy="137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When there are long deployment lead times, heroics are required at almost every stage of the value stream.</a:t>
          </a:r>
        </a:p>
      </dsp:txBody>
      <dsp:txXfrm>
        <a:off x="1944904" y="1122299"/>
        <a:ext cx="3231497" cy="1370938"/>
      </dsp:txXfrm>
    </dsp:sp>
    <dsp:sp modelId="{C699B98C-E5BD-4916-8EA1-5B57CE9A9BAB}">
      <dsp:nvSpPr>
        <dsp:cNvPr id="0" name=""/>
        <dsp:cNvSpPr/>
      </dsp:nvSpPr>
      <dsp:spPr>
        <a:xfrm>
          <a:off x="5739466" y="1122299"/>
          <a:ext cx="1370938" cy="137093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A2791-881B-4C0C-98B5-5BA2772A4F77}">
      <dsp:nvSpPr>
        <dsp:cNvPr id="0" name=""/>
        <dsp:cNvSpPr/>
      </dsp:nvSpPr>
      <dsp:spPr>
        <a:xfrm>
          <a:off x="6027363" y="1410196"/>
          <a:ext cx="795144" cy="795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5DC1B-5C0A-44F4-8EB3-19ABD5858EAF}">
      <dsp:nvSpPr>
        <dsp:cNvPr id="0" name=""/>
        <dsp:cNvSpPr/>
      </dsp:nvSpPr>
      <dsp:spPr>
        <a:xfrm>
          <a:off x="7404177" y="1122299"/>
          <a:ext cx="3231497" cy="137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Lead times can range from days to months.</a:t>
          </a:r>
        </a:p>
      </dsp:txBody>
      <dsp:txXfrm>
        <a:off x="7404177" y="1122299"/>
        <a:ext cx="3231497" cy="137093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A935-92F3-F8CB-E9D7-737B74577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A68EE-AF9B-EED7-188A-804D22D64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05A935-3295-2386-12AE-AA9A320FECCE}"/>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F7BA2406-3FA9-1CAD-F701-DF70B1B5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23A01-606E-9DF8-DE59-C162016B1A47}"/>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75427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14E7-7245-D3F9-AB27-E1FFCBD2A7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9196C5-8183-8B09-B362-C116B11BF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643CF-6001-F1E9-D698-FAE78ECA0060}"/>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066EAA98-3301-8E26-7072-FFB600060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B4A58-1970-C0B1-ED1E-D89375FFC0FD}"/>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413894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A9B674-B338-2757-B47F-985587A42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738C5F-1924-5EC1-3783-7081F289A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9B86-3D1A-F473-02A4-C13D5E029804}"/>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4F0A6511-4A46-3FB9-EA51-B96ED470C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0BFF-481C-5FBA-C0EB-4AB4EAEB1CCF}"/>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329284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819E-4EAE-632A-9667-26DFDA682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136D1-E155-5C88-03CA-D1EFB6F0B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C8ECB-EB44-D266-6713-62FDA0C41909}"/>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3B8E299C-C35F-18A0-683C-2BBB64469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29E76-9143-4342-7689-C63CE7DBA2D6}"/>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23423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F476-0107-D315-3A3D-93E8D2122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1DD53-2316-E3D2-2B13-04617015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8609E-9F94-5C8E-9913-24FB2A51CD56}"/>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9DDE979E-EDD5-4965-9CB1-9CDD5292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3B2C8-0F37-3B25-B713-2D2C639D89E2}"/>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12352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3D2D-5E4B-71CF-5CDA-AEA9C5397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16020-5D2F-5A97-475F-879DF4ADF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093703-0303-F0CA-9E98-1B9CCB7C1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7F3DFC-42A5-F4C8-EB24-5D09C50C7BA7}"/>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6" name="Footer Placeholder 5">
            <a:extLst>
              <a:ext uri="{FF2B5EF4-FFF2-40B4-BE49-F238E27FC236}">
                <a16:creationId xmlns:a16="http://schemas.microsoft.com/office/drawing/2014/main" id="{267CE0BF-7572-69A4-C925-D3A695176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C3F06-0177-9AEE-61ED-7B2E94169689}"/>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272215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1637-F9F4-6E8F-30EC-0F0B6C02E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E3484-72CA-362E-8872-1028B8C2D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62B0B-2776-57A5-94B7-B759004AF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A8DC8-A965-B5B0-3313-8C2CBABA6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29E11-A4B6-431C-FD1C-67A2003E2D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F63DB-F63A-B27F-E23B-97600256A55E}"/>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8" name="Footer Placeholder 7">
            <a:extLst>
              <a:ext uri="{FF2B5EF4-FFF2-40B4-BE49-F238E27FC236}">
                <a16:creationId xmlns:a16="http://schemas.microsoft.com/office/drawing/2014/main" id="{15A2AE83-7FFB-F32E-9555-1AEC8793B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C76DE-2E55-10A7-A326-17EB953CCCD9}"/>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45654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B821-FBF7-2750-F410-CA42EF2BE2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96099-68E2-49AA-EC90-7D03E5D7751F}"/>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4" name="Footer Placeholder 3">
            <a:extLst>
              <a:ext uri="{FF2B5EF4-FFF2-40B4-BE49-F238E27FC236}">
                <a16:creationId xmlns:a16="http://schemas.microsoft.com/office/drawing/2014/main" id="{8C1183D1-3AD3-6535-BDD4-FFB94FDF4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97BC23-C553-9648-47A9-FF815E61BA19}"/>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19089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300BA-39E2-0A97-0B90-C492C8AB59B1}"/>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3" name="Footer Placeholder 2">
            <a:extLst>
              <a:ext uri="{FF2B5EF4-FFF2-40B4-BE49-F238E27FC236}">
                <a16:creationId xmlns:a16="http://schemas.microsoft.com/office/drawing/2014/main" id="{194D6C0D-D0C0-98E0-4644-2F7B39840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C125E-1996-4B6A-C5A5-389E54176F92}"/>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7399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FEB1-EFD9-44B5-3CF5-3034CD0A5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FF5533-7355-2584-6CA4-887318BB3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81F5C-3F97-74FE-2A66-3E730338F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12A35-BA20-55D0-1F27-7D71E46733C5}"/>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6" name="Footer Placeholder 5">
            <a:extLst>
              <a:ext uri="{FF2B5EF4-FFF2-40B4-BE49-F238E27FC236}">
                <a16:creationId xmlns:a16="http://schemas.microsoft.com/office/drawing/2014/main" id="{4F6F020C-07A9-148E-AD76-5DBA283A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E0EAF-F845-4B51-E3E3-E539ED85AA5C}"/>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377483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8692-EC06-DBF1-C10B-F28DDB38C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4C4E60-89A4-04EC-964A-3EFCA5129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0B6B7-B1EB-B8B7-518B-3D54FD996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3765D-0851-1FB1-F4F8-27A01117BC2B}"/>
              </a:ext>
            </a:extLst>
          </p:cNvPr>
          <p:cNvSpPr>
            <a:spLocks noGrp="1"/>
          </p:cNvSpPr>
          <p:nvPr>
            <p:ph type="dt" sz="half" idx="10"/>
          </p:nvPr>
        </p:nvSpPr>
        <p:spPr/>
        <p:txBody>
          <a:bodyPr/>
          <a:lstStyle/>
          <a:p>
            <a:fld id="{BB068126-AC93-48D2-9273-F717A78B8A7F}" type="datetimeFigureOut">
              <a:rPr lang="en-US" smtClean="0"/>
              <a:t>5/25/2023</a:t>
            </a:fld>
            <a:endParaRPr lang="en-US"/>
          </a:p>
        </p:txBody>
      </p:sp>
      <p:sp>
        <p:nvSpPr>
          <p:cNvPr id="6" name="Footer Placeholder 5">
            <a:extLst>
              <a:ext uri="{FF2B5EF4-FFF2-40B4-BE49-F238E27FC236}">
                <a16:creationId xmlns:a16="http://schemas.microsoft.com/office/drawing/2014/main" id="{F9553BCC-1656-E1F1-6BE5-B0E506722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132C5-9E74-6061-68C8-03BD61D980CB}"/>
              </a:ext>
            </a:extLst>
          </p:cNvPr>
          <p:cNvSpPr>
            <a:spLocks noGrp="1"/>
          </p:cNvSpPr>
          <p:nvPr>
            <p:ph type="sldNum" sz="quarter" idx="12"/>
          </p:nvPr>
        </p:nvSpPr>
        <p:spPr/>
        <p:txBody>
          <a:bodyPr/>
          <a:lstStyle/>
          <a:p>
            <a:fld id="{D9AEE54C-F3B2-4570-BEA4-EAC34FB56E60}" type="slidenum">
              <a:rPr lang="en-US" smtClean="0"/>
              <a:t>‹#›</a:t>
            </a:fld>
            <a:endParaRPr lang="en-US"/>
          </a:p>
        </p:txBody>
      </p:sp>
    </p:spTree>
    <p:extLst>
      <p:ext uri="{BB962C8B-B14F-4D97-AF65-F5344CB8AC3E}">
        <p14:creationId xmlns:p14="http://schemas.microsoft.com/office/powerpoint/2010/main" val="113952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4FD3C-68CF-7FF7-8AE3-330995781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AA9E5-997C-6D41-CACA-9A7FA2256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2A0A2-6333-7E18-15E3-81670F3AB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68126-AC93-48D2-9273-F717A78B8A7F}" type="datetimeFigureOut">
              <a:rPr lang="en-US" smtClean="0"/>
              <a:t>5/25/2023</a:t>
            </a:fld>
            <a:endParaRPr lang="en-US"/>
          </a:p>
        </p:txBody>
      </p:sp>
      <p:sp>
        <p:nvSpPr>
          <p:cNvPr id="5" name="Footer Placeholder 4">
            <a:extLst>
              <a:ext uri="{FF2B5EF4-FFF2-40B4-BE49-F238E27FC236}">
                <a16:creationId xmlns:a16="http://schemas.microsoft.com/office/drawing/2014/main" id="{9EA7F486-5FC7-FF79-B968-E246D5D14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EEFBD-CD4B-6D8B-2557-5A3925C85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EE54C-F3B2-4570-BEA4-EAC34FB56E60}" type="slidenum">
              <a:rPr lang="en-US" smtClean="0"/>
              <a:t>‹#›</a:t>
            </a:fld>
            <a:endParaRPr lang="en-US"/>
          </a:p>
        </p:txBody>
      </p:sp>
    </p:spTree>
    <p:extLst>
      <p:ext uri="{BB962C8B-B14F-4D97-AF65-F5344CB8AC3E}">
        <p14:creationId xmlns:p14="http://schemas.microsoft.com/office/powerpoint/2010/main" val="3582285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A4E32-93EE-2F5D-6FCA-B548ABF1C57D}"/>
              </a:ext>
            </a:extLst>
          </p:cNvPr>
          <p:cNvSpPr>
            <a:spLocks noGrp="1"/>
          </p:cNvSpPr>
          <p:nvPr>
            <p:ph type="ctrTitle"/>
          </p:nvPr>
        </p:nvSpPr>
        <p:spPr>
          <a:xfrm>
            <a:off x="838200" y="451381"/>
            <a:ext cx="10512552" cy="4066540"/>
          </a:xfrm>
        </p:spPr>
        <p:txBody>
          <a:bodyPr anchor="b">
            <a:normAutofit/>
          </a:bodyPr>
          <a:lstStyle/>
          <a:p>
            <a:pPr algn="l"/>
            <a:r>
              <a:rPr lang="en-US" sz="6600"/>
              <a:t>The Technology Value Stream</a:t>
            </a:r>
          </a:p>
        </p:txBody>
      </p:sp>
      <p:sp>
        <p:nvSpPr>
          <p:cNvPr id="3" name="Subtitle 2">
            <a:extLst>
              <a:ext uri="{FF2B5EF4-FFF2-40B4-BE49-F238E27FC236}">
                <a16:creationId xmlns:a16="http://schemas.microsoft.com/office/drawing/2014/main" id="{AC143C25-BB82-6EDE-D1B4-72EE19D08FF3}"/>
              </a:ext>
            </a:extLst>
          </p:cNvPr>
          <p:cNvSpPr>
            <a:spLocks noGrp="1"/>
          </p:cNvSpPr>
          <p:nvPr>
            <p:ph type="subTitle" idx="1"/>
          </p:nvPr>
        </p:nvSpPr>
        <p:spPr>
          <a:xfrm>
            <a:off x="838199" y="4983276"/>
            <a:ext cx="10512552" cy="1126680"/>
          </a:xfrm>
        </p:spPr>
        <p:txBody>
          <a:bodyPr>
            <a:normAutofit/>
          </a:bodyPr>
          <a:lstStyle/>
          <a:p>
            <a:pPr algn="l"/>
            <a:r>
              <a:rPr lang="en-US" dirty="0"/>
              <a:t>Caitlynne Johnson</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21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BEFE-D106-E9B2-4D3C-BC0901DB37C0}"/>
              </a:ext>
            </a:extLst>
          </p:cNvPr>
          <p:cNvSpPr>
            <a:spLocks noGrp="1"/>
          </p:cNvSpPr>
          <p:nvPr>
            <p:ph type="title"/>
          </p:nvPr>
        </p:nvSpPr>
        <p:spPr/>
        <p:txBody>
          <a:bodyPr/>
          <a:lstStyle/>
          <a:p>
            <a:r>
              <a:rPr lang="en-US" dirty="0"/>
              <a:t>Deployment Lead Times of Minutes Continued</a:t>
            </a:r>
          </a:p>
        </p:txBody>
      </p:sp>
      <p:pic>
        <p:nvPicPr>
          <p:cNvPr id="5" name="Content Placeholder 4" descr="A picture containing text, font, screenshot, logo&#10;&#10;Description automatically generated">
            <a:extLst>
              <a:ext uri="{FF2B5EF4-FFF2-40B4-BE49-F238E27FC236}">
                <a16:creationId xmlns:a16="http://schemas.microsoft.com/office/drawing/2014/main" id="{DE837E93-2F2A-C9CF-A1A3-D5EDC1AF0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1666"/>
            <a:ext cx="10515600" cy="3939255"/>
          </a:xfrm>
        </p:spPr>
      </p:pic>
    </p:spTree>
    <p:extLst>
      <p:ext uri="{BB962C8B-B14F-4D97-AF65-F5344CB8AC3E}">
        <p14:creationId xmlns:p14="http://schemas.microsoft.com/office/powerpoint/2010/main" val="111520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0B6E-B3C6-A68C-B09F-BA0472A443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D64693-286F-D57C-F623-53E2C6149114}"/>
              </a:ext>
            </a:extLst>
          </p:cNvPr>
          <p:cNvSpPr>
            <a:spLocks noGrp="1"/>
          </p:cNvSpPr>
          <p:nvPr>
            <p:ph idx="1"/>
          </p:nvPr>
        </p:nvSpPr>
        <p:spPr/>
        <p:txBody>
          <a:bodyPr>
            <a:normAutofit fontScale="70000" lnSpcReduction="20000"/>
          </a:bodyPr>
          <a:lstStyle/>
          <a:p>
            <a:r>
              <a:rPr lang="en-US" dirty="0">
                <a:effectLst/>
              </a:rPr>
              <a:t>Kenton, W. (2023, May 11). </a:t>
            </a:r>
            <a:r>
              <a:rPr lang="en-US" i="1" dirty="0">
                <a:effectLst/>
              </a:rPr>
              <a:t>Lead time: Definition, how it works, and example</a:t>
            </a:r>
            <a:r>
              <a:rPr lang="en-US" dirty="0">
                <a:effectLst/>
              </a:rPr>
              <a:t>. Investopedia. https://www.investopedia.com/terms/l/leadtime.asp </a:t>
            </a:r>
          </a:p>
          <a:p>
            <a:r>
              <a:rPr lang="en-US" i="1" dirty="0">
                <a:effectLst/>
              </a:rPr>
              <a:t>Cycle time - how to calculate it</a:t>
            </a:r>
            <a:r>
              <a:rPr lang="en-US" dirty="0">
                <a:effectLst/>
              </a:rPr>
              <a:t>. Lean Enterprise Institute. (2022, May 23). https://www.lean.org/lexicon-terms/cycle-time/#:~:text=Typically%2C%20processing%20time%20is%20a%20small%20fraction%20of,plant%20level%20this%20often%20is%20termed%20door-to-door%20time. </a:t>
            </a:r>
          </a:p>
          <a:p>
            <a:r>
              <a:rPr lang="en-US" dirty="0">
                <a:effectLst/>
              </a:rPr>
              <a:t>Feldman, K. (2019, October 15). </a:t>
            </a:r>
            <a:r>
              <a:rPr lang="en-US" i="1" dirty="0">
                <a:effectLst/>
              </a:rPr>
              <a:t>Process time</a:t>
            </a:r>
            <a:r>
              <a:rPr lang="en-US" dirty="0">
                <a:effectLst/>
              </a:rPr>
              <a:t>. isixsigma.com. https://www.isixsigma.com/dictionary/process-time/ </a:t>
            </a:r>
          </a:p>
          <a:p>
            <a:r>
              <a:rPr lang="en-US" dirty="0">
                <a:effectLst/>
              </a:rPr>
              <a:t>Brown, N. (2021, May 24). </a:t>
            </a:r>
            <a:r>
              <a:rPr lang="en-US" i="1" dirty="0">
                <a:effectLst/>
              </a:rPr>
              <a:t>Taking </a:t>
            </a:r>
            <a:r>
              <a:rPr lang="en-US" i="1" dirty="0" err="1">
                <a:effectLst/>
              </a:rPr>
              <a:t>devsecops</a:t>
            </a:r>
            <a:r>
              <a:rPr lang="en-US" i="1" dirty="0">
                <a:effectLst/>
              </a:rPr>
              <a:t> to the next level with value stream mapping</a:t>
            </a:r>
            <a:r>
              <a:rPr lang="en-US" dirty="0">
                <a:effectLst/>
              </a:rPr>
              <a:t>. SEI Blog. https://insights.sei.cmu.edu/blog/taking-devsecops-to-the-next-level-with-value-stream-mapping/#:~:text=The%20technology%20value%20stream%20is%20%E2%80%9Cthe%20process%20required,development%2C%20quality%20assurance%2C%20IT%20operations%2C%20and%20information%20security. </a:t>
            </a:r>
          </a:p>
          <a:p>
            <a:r>
              <a:rPr lang="en-US" i="1" dirty="0">
                <a:effectLst/>
              </a:rPr>
              <a:t>DEVOPS Handbook: How to create world-class Agility Reliability, &amp; security in</a:t>
            </a:r>
            <a:r>
              <a:rPr lang="en-US" dirty="0">
                <a:effectLst/>
              </a:rPr>
              <a:t>. (2021). IT REVOLUTION PR. </a:t>
            </a:r>
          </a:p>
          <a:p>
            <a:endParaRPr lang="en-US" dirty="0"/>
          </a:p>
        </p:txBody>
      </p:sp>
    </p:spTree>
    <p:extLst>
      <p:ext uri="{BB962C8B-B14F-4D97-AF65-F5344CB8AC3E}">
        <p14:creationId xmlns:p14="http://schemas.microsoft.com/office/powerpoint/2010/main" val="20972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8BC33-B2D8-A30F-FA89-A1C3675F967C}"/>
              </a:ext>
            </a:extLst>
          </p:cNvPr>
          <p:cNvSpPr>
            <a:spLocks noGrp="1"/>
          </p:cNvSpPr>
          <p:nvPr>
            <p:ph type="title"/>
          </p:nvPr>
        </p:nvSpPr>
        <p:spPr>
          <a:xfrm>
            <a:off x="841248" y="548640"/>
            <a:ext cx="3600860" cy="5431536"/>
          </a:xfrm>
        </p:spPr>
        <p:txBody>
          <a:bodyPr>
            <a:normAutofit/>
          </a:bodyPr>
          <a:lstStyle/>
          <a:p>
            <a:r>
              <a:rPr lang="en-US" sz="5400"/>
              <a:t>Technology Value Stream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E4332B-755B-47CF-9440-AFCBF09E62AE}"/>
              </a:ext>
            </a:extLst>
          </p:cNvPr>
          <p:cNvSpPr>
            <a:spLocks noGrp="1"/>
          </p:cNvSpPr>
          <p:nvPr>
            <p:ph idx="1"/>
          </p:nvPr>
        </p:nvSpPr>
        <p:spPr>
          <a:xfrm>
            <a:off x="5126418" y="552091"/>
            <a:ext cx="6224335" cy="5431536"/>
          </a:xfrm>
        </p:spPr>
        <p:txBody>
          <a:bodyPr anchor="ctr">
            <a:normAutofit/>
          </a:bodyPr>
          <a:lstStyle/>
          <a:p>
            <a:r>
              <a:rPr lang="en-US" sz="2200"/>
              <a:t>The technology value stream is defined as “the process required to convert a business hypothesis into a technology-enabled service that delivers value to the customer.”</a:t>
            </a:r>
          </a:p>
          <a:p>
            <a:r>
              <a:rPr lang="en-US" sz="2200"/>
              <a:t>The input to the process is the formulation of a business objective, concept, idea, or hypothesis.</a:t>
            </a:r>
          </a:p>
          <a:p>
            <a:r>
              <a:rPr lang="en-US" sz="2200"/>
              <a:t>It is important to not only deliver fast flow, but make sure that deployments can also be performed without causing chaos and disruptions like service outages, service impairments, or security or compliance failures. </a:t>
            </a:r>
          </a:p>
        </p:txBody>
      </p:sp>
    </p:spTree>
    <p:extLst>
      <p:ext uri="{BB962C8B-B14F-4D97-AF65-F5344CB8AC3E}">
        <p14:creationId xmlns:p14="http://schemas.microsoft.com/office/powerpoint/2010/main" val="328366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C9AB6-81CD-8D8F-905E-A9A1D36796A7}"/>
              </a:ext>
            </a:extLst>
          </p:cNvPr>
          <p:cNvSpPr>
            <a:spLocks noGrp="1"/>
          </p:cNvSpPr>
          <p:nvPr>
            <p:ph type="title"/>
          </p:nvPr>
        </p:nvSpPr>
        <p:spPr>
          <a:xfrm>
            <a:off x="841248" y="548640"/>
            <a:ext cx="3600860" cy="5431536"/>
          </a:xfrm>
        </p:spPr>
        <p:txBody>
          <a:bodyPr>
            <a:normAutofit/>
          </a:bodyPr>
          <a:lstStyle/>
          <a:p>
            <a:r>
              <a:rPr lang="en-US" sz="5400"/>
              <a:t>Lead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CC4EA-F8E0-FF7B-A3DC-D5A58D199925}"/>
              </a:ext>
            </a:extLst>
          </p:cNvPr>
          <p:cNvSpPr>
            <a:spLocks noGrp="1"/>
          </p:cNvSpPr>
          <p:nvPr>
            <p:ph idx="1"/>
          </p:nvPr>
        </p:nvSpPr>
        <p:spPr>
          <a:xfrm>
            <a:off x="5126418" y="552091"/>
            <a:ext cx="6224335" cy="5431536"/>
          </a:xfrm>
        </p:spPr>
        <p:txBody>
          <a:bodyPr anchor="ctr">
            <a:normAutofit/>
          </a:bodyPr>
          <a:lstStyle/>
          <a:p>
            <a:r>
              <a:rPr lang="en-US" sz="2200"/>
              <a:t>Lead time is one of two measures commonly used to measure performance in value streams.</a:t>
            </a:r>
          </a:p>
          <a:p>
            <a:r>
              <a:rPr lang="en-US" sz="2200"/>
              <a:t>It is defined as “the amount of time that passes from the start of a process until its conclusion.”</a:t>
            </a:r>
          </a:p>
          <a:p>
            <a:r>
              <a:rPr lang="en-US" sz="2200"/>
              <a:t>Reducing lead time can streamline operations and improve productivity as well as increase output and revenue. </a:t>
            </a:r>
          </a:p>
          <a:p>
            <a:r>
              <a:rPr lang="en-US" sz="2200"/>
              <a:t>Long lead times can negatively affect sales and manufacturing processes. </a:t>
            </a:r>
          </a:p>
          <a:p>
            <a:pPr marL="0" indent="0">
              <a:buNone/>
            </a:pPr>
            <a:endParaRPr lang="en-US" sz="2200"/>
          </a:p>
        </p:txBody>
      </p:sp>
    </p:spTree>
    <p:extLst>
      <p:ext uri="{BB962C8B-B14F-4D97-AF65-F5344CB8AC3E}">
        <p14:creationId xmlns:p14="http://schemas.microsoft.com/office/powerpoint/2010/main" val="379378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35FA0-4D0F-157C-2542-E2F48A57CECA}"/>
              </a:ext>
            </a:extLst>
          </p:cNvPr>
          <p:cNvSpPr>
            <a:spLocks noGrp="1"/>
          </p:cNvSpPr>
          <p:nvPr>
            <p:ph type="title"/>
          </p:nvPr>
        </p:nvSpPr>
        <p:spPr>
          <a:xfrm>
            <a:off x="841248" y="548640"/>
            <a:ext cx="3600860" cy="5431536"/>
          </a:xfrm>
        </p:spPr>
        <p:txBody>
          <a:bodyPr>
            <a:normAutofit/>
          </a:bodyPr>
          <a:lstStyle/>
          <a:p>
            <a:r>
              <a:rPr lang="en-US" sz="5400"/>
              <a:t>Importance of a Short Lead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FC686-1403-719C-5BC5-4B85B9667B7B}"/>
              </a:ext>
            </a:extLst>
          </p:cNvPr>
          <p:cNvSpPr>
            <a:spLocks noGrp="1"/>
          </p:cNvSpPr>
          <p:nvPr>
            <p:ph idx="1"/>
          </p:nvPr>
        </p:nvSpPr>
        <p:spPr>
          <a:xfrm>
            <a:off x="5126418" y="552091"/>
            <a:ext cx="6224335" cy="5431536"/>
          </a:xfrm>
        </p:spPr>
        <p:txBody>
          <a:bodyPr anchor="ctr">
            <a:normAutofit/>
          </a:bodyPr>
          <a:lstStyle/>
          <a:p>
            <a:r>
              <a:rPr lang="en-US" sz="2200"/>
              <a:t>Having a shorter lead time may lead to:</a:t>
            </a:r>
          </a:p>
          <a:p>
            <a:r>
              <a:rPr lang="en-US" sz="2200"/>
              <a:t>Happier customers.</a:t>
            </a:r>
          </a:p>
          <a:p>
            <a:r>
              <a:rPr lang="en-US" sz="2200"/>
              <a:t>Less obsolescence.</a:t>
            </a:r>
          </a:p>
          <a:p>
            <a:r>
              <a:rPr lang="en-US" sz="2200"/>
              <a:t>Less labor costs.</a:t>
            </a:r>
          </a:p>
          <a:p>
            <a:r>
              <a:rPr lang="en-US" sz="2200"/>
              <a:t>More orders.</a:t>
            </a:r>
          </a:p>
          <a:p>
            <a:r>
              <a:rPr lang="en-US" sz="2200"/>
              <a:t>More efficient capital deployment.</a:t>
            </a:r>
          </a:p>
        </p:txBody>
      </p:sp>
    </p:spTree>
    <p:extLst>
      <p:ext uri="{BB962C8B-B14F-4D97-AF65-F5344CB8AC3E}">
        <p14:creationId xmlns:p14="http://schemas.microsoft.com/office/powerpoint/2010/main" val="283742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DBE62-77D2-C60E-2E84-E0A3A16ACBD4}"/>
              </a:ext>
            </a:extLst>
          </p:cNvPr>
          <p:cNvSpPr>
            <a:spLocks noGrp="1"/>
          </p:cNvSpPr>
          <p:nvPr>
            <p:ph type="title"/>
          </p:nvPr>
        </p:nvSpPr>
        <p:spPr>
          <a:xfrm>
            <a:off x="841248" y="548640"/>
            <a:ext cx="3600860" cy="5431536"/>
          </a:xfrm>
        </p:spPr>
        <p:txBody>
          <a:bodyPr>
            <a:normAutofit/>
          </a:bodyPr>
          <a:lstStyle/>
          <a:p>
            <a:r>
              <a:rPr lang="en-US" sz="5400"/>
              <a:t>Processing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D1EEE5-BF42-6B08-29DD-0F387A24AD21}"/>
              </a:ext>
            </a:extLst>
          </p:cNvPr>
          <p:cNvSpPr>
            <a:spLocks noGrp="1"/>
          </p:cNvSpPr>
          <p:nvPr>
            <p:ph idx="1"/>
          </p:nvPr>
        </p:nvSpPr>
        <p:spPr>
          <a:xfrm>
            <a:off x="5126418" y="552091"/>
            <a:ext cx="6224335" cy="5431536"/>
          </a:xfrm>
        </p:spPr>
        <p:txBody>
          <a:bodyPr anchor="ctr">
            <a:normAutofit/>
          </a:bodyPr>
          <a:lstStyle/>
          <a:p>
            <a:r>
              <a:rPr lang="en-US" sz="2200"/>
              <a:t>It is defined as “the time a product actually is being worked on in design or production and the time an order actually is being processed.”</a:t>
            </a:r>
          </a:p>
          <a:p>
            <a:r>
              <a:rPr lang="en-US" sz="2200"/>
              <a:t>Processing time is a small fraction of production lead time. </a:t>
            </a:r>
          </a:p>
        </p:txBody>
      </p:sp>
    </p:spTree>
    <p:extLst>
      <p:ext uri="{BB962C8B-B14F-4D97-AF65-F5344CB8AC3E}">
        <p14:creationId xmlns:p14="http://schemas.microsoft.com/office/powerpoint/2010/main" val="48677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A95CB-21A2-DA5C-A88A-5473463977FD}"/>
              </a:ext>
            </a:extLst>
          </p:cNvPr>
          <p:cNvSpPr>
            <a:spLocks noGrp="1"/>
          </p:cNvSpPr>
          <p:nvPr>
            <p:ph type="title"/>
          </p:nvPr>
        </p:nvSpPr>
        <p:spPr>
          <a:xfrm>
            <a:off x="841248" y="548640"/>
            <a:ext cx="3600860" cy="5431536"/>
          </a:xfrm>
        </p:spPr>
        <p:txBody>
          <a:bodyPr>
            <a:normAutofit/>
          </a:bodyPr>
          <a:lstStyle/>
          <a:p>
            <a:r>
              <a:rPr lang="en-US" sz="5400"/>
              <a:t>Importance of Processing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15CD90-698A-CD4F-468F-9DE3F62307C7}"/>
              </a:ext>
            </a:extLst>
          </p:cNvPr>
          <p:cNvSpPr>
            <a:spLocks noGrp="1"/>
          </p:cNvSpPr>
          <p:nvPr>
            <p:ph idx="1"/>
          </p:nvPr>
        </p:nvSpPr>
        <p:spPr>
          <a:xfrm>
            <a:off x="5126418" y="552091"/>
            <a:ext cx="6224335" cy="5431536"/>
          </a:xfrm>
        </p:spPr>
        <p:txBody>
          <a:bodyPr anchor="ctr">
            <a:normAutofit/>
          </a:bodyPr>
          <a:lstStyle/>
          <a:p>
            <a:r>
              <a:rPr lang="en-US" sz="2200"/>
              <a:t>The benefit of Processing Time allows a team or organization to:</a:t>
            </a:r>
          </a:p>
          <a:p>
            <a:r>
              <a:rPr lang="en-US" sz="2200"/>
              <a:t>Estimate overall process lead time.</a:t>
            </a:r>
          </a:p>
          <a:p>
            <a:r>
              <a:rPr lang="en-US" sz="2200"/>
              <a:t>Identify potential opportunities.</a:t>
            </a:r>
          </a:p>
          <a:p>
            <a:r>
              <a:rPr lang="en-US" sz="2200"/>
              <a:t>Process balance.</a:t>
            </a:r>
          </a:p>
          <a:p>
            <a:endParaRPr lang="en-US" sz="2200"/>
          </a:p>
        </p:txBody>
      </p:sp>
    </p:spTree>
    <p:extLst>
      <p:ext uri="{BB962C8B-B14F-4D97-AF65-F5344CB8AC3E}">
        <p14:creationId xmlns:p14="http://schemas.microsoft.com/office/powerpoint/2010/main" val="57793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B73A2-65C7-9762-22D8-96DEA2200A43}"/>
              </a:ext>
            </a:extLst>
          </p:cNvPr>
          <p:cNvSpPr>
            <a:spLocks noGrp="1"/>
          </p:cNvSpPr>
          <p:nvPr>
            <p:ph type="title"/>
          </p:nvPr>
        </p:nvSpPr>
        <p:spPr>
          <a:xfrm>
            <a:off x="635000" y="4909273"/>
            <a:ext cx="10921640" cy="1314698"/>
          </a:xfrm>
        </p:spPr>
        <p:txBody>
          <a:bodyPr vert="horz" lIns="91440" tIns="45720" rIns="91440" bIns="45720" rtlCol="0" anchor="ctr">
            <a:normAutofit/>
          </a:bodyPr>
          <a:lstStyle/>
          <a:p>
            <a:pPr algn="ctr"/>
            <a:r>
              <a:rPr lang="en-US" sz="5400" kern="1200">
                <a:solidFill>
                  <a:schemeClr val="tx1"/>
                </a:solidFill>
                <a:latin typeface="+mj-lt"/>
                <a:ea typeface="+mj-ea"/>
                <a:cs typeface="+mj-cs"/>
              </a:rPr>
              <a:t>Deployment Lead Time</a:t>
            </a:r>
          </a:p>
        </p:txBody>
      </p:sp>
      <p:sp>
        <p:nvSpPr>
          <p:cNvPr id="14" name="sketch line">
            <a:extLst>
              <a:ext uri="{FF2B5EF4-FFF2-40B4-BE49-F238E27FC236}">
                <a16:creationId xmlns:a16="http://schemas.microsoft.com/office/drawing/2014/main" id="{96B05946-1FC4-49B3-AAEC-C8854CA8A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4648200"/>
            <a:ext cx="10972800" cy="18288"/>
          </a:xfrm>
          <a:custGeom>
            <a:avLst/>
            <a:gdLst>
              <a:gd name="connsiteX0" fmla="*/ 0 w 10972800"/>
              <a:gd name="connsiteY0" fmla="*/ 0 h 18288"/>
              <a:gd name="connsiteX1" fmla="*/ 466344 w 10972800"/>
              <a:gd name="connsiteY1" fmla="*/ 0 h 18288"/>
              <a:gd name="connsiteX2" fmla="*/ 1152144 w 10972800"/>
              <a:gd name="connsiteY2" fmla="*/ 0 h 18288"/>
              <a:gd name="connsiteX3" fmla="*/ 1947672 w 10972800"/>
              <a:gd name="connsiteY3" fmla="*/ 0 h 18288"/>
              <a:gd name="connsiteX4" fmla="*/ 2304288 w 10972800"/>
              <a:gd name="connsiteY4" fmla="*/ 0 h 18288"/>
              <a:gd name="connsiteX5" fmla="*/ 2660904 w 10972800"/>
              <a:gd name="connsiteY5" fmla="*/ 0 h 18288"/>
              <a:gd name="connsiteX6" fmla="*/ 3566160 w 10972800"/>
              <a:gd name="connsiteY6" fmla="*/ 0 h 18288"/>
              <a:gd name="connsiteX7" fmla="*/ 4251960 w 10972800"/>
              <a:gd name="connsiteY7" fmla="*/ 0 h 18288"/>
              <a:gd name="connsiteX8" fmla="*/ 4608576 w 10972800"/>
              <a:gd name="connsiteY8" fmla="*/ 0 h 18288"/>
              <a:gd name="connsiteX9" fmla="*/ 5294376 w 10972800"/>
              <a:gd name="connsiteY9" fmla="*/ 0 h 18288"/>
              <a:gd name="connsiteX10" fmla="*/ 6199632 w 10972800"/>
              <a:gd name="connsiteY10" fmla="*/ 0 h 18288"/>
              <a:gd name="connsiteX11" fmla="*/ 6775704 w 10972800"/>
              <a:gd name="connsiteY11" fmla="*/ 0 h 18288"/>
              <a:gd name="connsiteX12" fmla="*/ 7351776 w 10972800"/>
              <a:gd name="connsiteY12" fmla="*/ 0 h 18288"/>
              <a:gd name="connsiteX13" fmla="*/ 8037576 w 10972800"/>
              <a:gd name="connsiteY13" fmla="*/ 0 h 18288"/>
              <a:gd name="connsiteX14" fmla="*/ 8833104 w 10972800"/>
              <a:gd name="connsiteY14" fmla="*/ 0 h 18288"/>
              <a:gd name="connsiteX15" fmla="*/ 9628632 w 10972800"/>
              <a:gd name="connsiteY15" fmla="*/ 0 h 18288"/>
              <a:gd name="connsiteX16" fmla="*/ 10972800 w 10972800"/>
              <a:gd name="connsiteY16" fmla="*/ 0 h 18288"/>
              <a:gd name="connsiteX17" fmla="*/ 10972800 w 10972800"/>
              <a:gd name="connsiteY17" fmla="*/ 18288 h 18288"/>
              <a:gd name="connsiteX18" fmla="*/ 10506456 w 10972800"/>
              <a:gd name="connsiteY18" fmla="*/ 18288 h 18288"/>
              <a:gd name="connsiteX19" fmla="*/ 9601200 w 10972800"/>
              <a:gd name="connsiteY19" fmla="*/ 18288 h 18288"/>
              <a:gd name="connsiteX20" fmla="*/ 8915400 w 10972800"/>
              <a:gd name="connsiteY20" fmla="*/ 18288 h 18288"/>
              <a:gd name="connsiteX21" fmla="*/ 8558784 w 10972800"/>
              <a:gd name="connsiteY21" fmla="*/ 18288 h 18288"/>
              <a:gd name="connsiteX22" fmla="*/ 7872984 w 10972800"/>
              <a:gd name="connsiteY22" fmla="*/ 18288 h 18288"/>
              <a:gd name="connsiteX23" fmla="*/ 7296912 w 10972800"/>
              <a:gd name="connsiteY23" fmla="*/ 18288 h 18288"/>
              <a:gd name="connsiteX24" fmla="*/ 6720840 w 10972800"/>
              <a:gd name="connsiteY24" fmla="*/ 18288 h 18288"/>
              <a:gd name="connsiteX25" fmla="*/ 6144768 w 10972800"/>
              <a:gd name="connsiteY25" fmla="*/ 18288 h 18288"/>
              <a:gd name="connsiteX26" fmla="*/ 5568696 w 10972800"/>
              <a:gd name="connsiteY26" fmla="*/ 18288 h 18288"/>
              <a:gd name="connsiteX27" fmla="*/ 4773168 w 10972800"/>
              <a:gd name="connsiteY27" fmla="*/ 18288 h 18288"/>
              <a:gd name="connsiteX28" fmla="*/ 4087368 w 10972800"/>
              <a:gd name="connsiteY28" fmla="*/ 18288 h 18288"/>
              <a:gd name="connsiteX29" fmla="*/ 3730752 w 10972800"/>
              <a:gd name="connsiteY29" fmla="*/ 18288 h 18288"/>
              <a:gd name="connsiteX30" fmla="*/ 3154680 w 10972800"/>
              <a:gd name="connsiteY30" fmla="*/ 18288 h 18288"/>
              <a:gd name="connsiteX31" fmla="*/ 2359152 w 10972800"/>
              <a:gd name="connsiteY31" fmla="*/ 18288 h 18288"/>
              <a:gd name="connsiteX32" fmla="*/ 1892808 w 10972800"/>
              <a:gd name="connsiteY32" fmla="*/ 18288 h 18288"/>
              <a:gd name="connsiteX33" fmla="*/ 987552 w 10972800"/>
              <a:gd name="connsiteY33" fmla="*/ 18288 h 18288"/>
              <a:gd name="connsiteX34" fmla="*/ 0 w 10972800"/>
              <a:gd name="connsiteY34" fmla="*/ 18288 h 18288"/>
              <a:gd name="connsiteX35" fmla="*/ 0 w 1097280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2800" h="18288" fill="none" extrusionOk="0">
                <a:moveTo>
                  <a:pt x="0" y="0"/>
                </a:moveTo>
                <a:cubicBezTo>
                  <a:pt x="217732" y="9945"/>
                  <a:pt x="298196" y="22535"/>
                  <a:pt x="466344" y="0"/>
                </a:cubicBezTo>
                <a:cubicBezTo>
                  <a:pt x="634492" y="-22535"/>
                  <a:pt x="858789" y="28652"/>
                  <a:pt x="1152144" y="0"/>
                </a:cubicBezTo>
                <a:cubicBezTo>
                  <a:pt x="1445499" y="-28652"/>
                  <a:pt x="1660098" y="6227"/>
                  <a:pt x="1947672" y="0"/>
                </a:cubicBezTo>
                <a:cubicBezTo>
                  <a:pt x="2235246" y="-6227"/>
                  <a:pt x="2151108" y="12746"/>
                  <a:pt x="2304288" y="0"/>
                </a:cubicBezTo>
                <a:cubicBezTo>
                  <a:pt x="2457468" y="-12746"/>
                  <a:pt x="2549740" y="1715"/>
                  <a:pt x="2660904" y="0"/>
                </a:cubicBezTo>
                <a:cubicBezTo>
                  <a:pt x="2772068" y="-1715"/>
                  <a:pt x="3205585" y="32116"/>
                  <a:pt x="3566160" y="0"/>
                </a:cubicBezTo>
                <a:cubicBezTo>
                  <a:pt x="3926735" y="-32116"/>
                  <a:pt x="4079235" y="911"/>
                  <a:pt x="4251960" y="0"/>
                </a:cubicBezTo>
                <a:cubicBezTo>
                  <a:pt x="4424685" y="-911"/>
                  <a:pt x="4465207" y="10862"/>
                  <a:pt x="4608576" y="0"/>
                </a:cubicBezTo>
                <a:cubicBezTo>
                  <a:pt x="4751945" y="-10862"/>
                  <a:pt x="5054073" y="-15412"/>
                  <a:pt x="5294376" y="0"/>
                </a:cubicBezTo>
                <a:cubicBezTo>
                  <a:pt x="5534679" y="15412"/>
                  <a:pt x="6010039" y="37888"/>
                  <a:pt x="6199632" y="0"/>
                </a:cubicBezTo>
                <a:cubicBezTo>
                  <a:pt x="6389225" y="-37888"/>
                  <a:pt x="6498419" y="-7738"/>
                  <a:pt x="6775704" y="0"/>
                </a:cubicBezTo>
                <a:cubicBezTo>
                  <a:pt x="7052989" y="7738"/>
                  <a:pt x="7117633" y="16108"/>
                  <a:pt x="7351776" y="0"/>
                </a:cubicBezTo>
                <a:cubicBezTo>
                  <a:pt x="7585919" y="-16108"/>
                  <a:pt x="7842258" y="33102"/>
                  <a:pt x="8037576" y="0"/>
                </a:cubicBezTo>
                <a:cubicBezTo>
                  <a:pt x="8232894" y="-33102"/>
                  <a:pt x="8458258" y="12921"/>
                  <a:pt x="8833104" y="0"/>
                </a:cubicBezTo>
                <a:cubicBezTo>
                  <a:pt x="9207950" y="-12921"/>
                  <a:pt x="9302745" y="-20757"/>
                  <a:pt x="9628632" y="0"/>
                </a:cubicBezTo>
                <a:cubicBezTo>
                  <a:pt x="9954519" y="20757"/>
                  <a:pt x="10517864" y="24471"/>
                  <a:pt x="10972800" y="0"/>
                </a:cubicBezTo>
                <a:cubicBezTo>
                  <a:pt x="10973446" y="4451"/>
                  <a:pt x="10973290" y="9226"/>
                  <a:pt x="10972800" y="18288"/>
                </a:cubicBezTo>
                <a:cubicBezTo>
                  <a:pt x="10808107" y="28483"/>
                  <a:pt x="10682589" y="38429"/>
                  <a:pt x="10506456" y="18288"/>
                </a:cubicBezTo>
                <a:cubicBezTo>
                  <a:pt x="10330323" y="-1853"/>
                  <a:pt x="9840471" y="23246"/>
                  <a:pt x="9601200" y="18288"/>
                </a:cubicBezTo>
                <a:cubicBezTo>
                  <a:pt x="9361929" y="13330"/>
                  <a:pt x="9156925" y="41163"/>
                  <a:pt x="8915400" y="18288"/>
                </a:cubicBezTo>
                <a:cubicBezTo>
                  <a:pt x="8673875" y="-4587"/>
                  <a:pt x="8665599" y="31856"/>
                  <a:pt x="8558784" y="18288"/>
                </a:cubicBezTo>
                <a:cubicBezTo>
                  <a:pt x="8451969" y="4720"/>
                  <a:pt x="8035888" y="10346"/>
                  <a:pt x="7872984" y="18288"/>
                </a:cubicBezTo>
                <a:cubicBezTo>
                  <a:pt x="7710080" y="26230"/>
                  <a:pt x="7430846" y="-4582"/>
                  <a:pt x="7296912" y="18288"/>
                </a:cubicBezTo>
                <a:cubicBezTo>
                  <a:pt x="7162978" y="41158"/>
                  <a:pt x="6873743" y="-7198"/>
                  <a:pt x="6720840" y="18288"/>
                </a:cubicBezTo>
                <a:cubicBezTo>
                  <a:pt x="6567937" y="43774"/>
                  <a:pt x="6374496" y="32082"/>
                  <a:pt x="6144768" y="18288"/>
                </a:cubicBezTo>
                <a:cubicBezTo>
                  <a:pt x="5915040" y="4494"/>
                  <a:pt x="5825493" y="18881"/>
                  <a:pt x="5568696" y="18288"/>
                </a:cubicBezTo>
                <a:cubicBezTo>
                  <a:pt x="5311899" y="17695"/>
                  <a:pt x="4973133" y="4563"/>
                  <a:pt x="4773168" y="18288"/>
                </a:cubicBezTo>
                <a:cubicBezTo>
                  <a:pt x="4573203" y="32013"/>
                  <a:pt x="4293042" y="44680"/>
                  <a:pt x="4087368" y="18288"/>
                </a:cubicBezTo>
                <a:cubicBezTo>
                  <a:pt x="3881694" y="-8104"/>
                  <a:pt x="3814256" y="6426"/>
                  <a:pt x="3730752" y="18288"/>
                </a:cubicBezTo>
                <a:cubicBezTo>
                  <a:pt x="3647248" y="30150"/>
                  <a:pt x="3378212" y="42724"/>
                  <a:pt x="3154680" y="18288"/>
                </a:cubicBezTo>
                <a:cubicBezTo>
                  <a:pt x="2931148" y="-6148"/>
                  <a:pt x="2602053" y="-21406"/>
                  <a:pt x="2359152" y="18288"/>
                </a:cubicBezTo>
                <a:cubicBezTo>
                  <a:pt x="2116251" y="57982"/>
                  <a:pt x="2002697" y="-4126"/>
                  <a:pt x="1892808" y="18288"/>
                </a:cubicBezTo>
                <a:cubicBezTo>
                  <a:pt x="1782919" y="40702"/>
                  <a:pt x="1405444" y="-3354"/>
                  <a:pt x="987552" y="18288"/>
                </a:cubicBezTo>
                <a:cubicBezTo>
                  <a:pt x="569660" y="39930"/>
                  <a:pt x="449421" y="37602"/>
                  <a:pt x="0" y="18288"/>
                </a:cubicBezTo>
                <a:cubicBezTo>
                  <a:pt x="-213" y="9468"/>
                  <a:pt x="187" y="4459"/>
                  <a:pt x="0" y="0"/>
                </a:cubicBezTo>
                <a:close/>
              </a:path>
              <a:path w="10972800" h="18288" stroke="0" extrusionOk="0">
                <a:moveTo>
                  <a:pt x="0" y="0"/>
                </a:moveTo>
                <a:cubicBezTo>
                  <a:pt x="257510" y="5952"/>
                  <a:pt x="323222" y="-23013"/>
                  <a:pt x="576072" y="0"/>
                </a:cubicBezTo>
                <a:cubicBezTo>
                  <a:pt x="828922" y="23013"/>
                  <a:pt x="816759" y="-16566"/>
                  <a:pt x="932688" y="0"/>
                </a:cubicBezTo>
                <a:cubicBezTo>
                  <a:pt x="1048617" y="16566"/>
                  <a:pt x="1488235" y="24107"/>
                  <a:pt x="1837944" y="0"/>
                </a:cubicBezTo>
                <a:cubicBezTo>
                  <a:pt x="2187653" y="-24107"/>
                  <a:pt x="2171643" y="3677"/>
                  <a:pt x="2414016" y="0"/>
                </a:cubicBezTo>
                <a:cubicBezTo>
                  <a:pt x="2656389" y="-3677"/>
                  <a:pt x="2870829" y="26561"/>
                  <a:pt x="2990088" y="0"/>
                </a:cubicBezTo>
                <a:cubicBezTo>
                  <a:pt x="3109347" y="-26561"/>
                  <a:pt x="3477844" y="2550"/>
                  <a:pt x="3895344" y="0"/>
                </a:cubicBezTo>
                <a:cubicBezTo>
                  <a:pt x="4312844" y="-2550"/>
                  <a:pt x="4199069" y="-4131"/>
                  <a:pt x="4361688" y="0"/>
                </a:cubicBezTo>
                <a:cubicBezTo>
                  <a:pt x="4524307" y="4131"/>
                  <a:pt x="5003964" y="26947"/>
                  <a:pt x="5266944" y="0"/>
                </a:cubicBezTo>
                <a:cubicBezTo>
                  <a:pt x="5529924" y="-26947"/>
                  <a:pt x="5742254" y="33144"/>
                  <a:pt x="6172200" y="0"/>
                </a:cubicBezTo>
                <a:cubicBezTo>
                  <a:pt x="6602146" y="-33144"/>
                  <a:pt x="6640797" y="-28229"/>
                  <a:pt x="6858000" y="0"/>
                </a:cubicBezTo>
                <a:cubicBezTo>
                  <a:pt x="7075203" y="28229"/>
                  <a:pt x="7367176" y="-26601"/>
                  <a:pt x="7763256" y="0"/>
                </a:cubicBezTo>
                <a:cubicBezTo>
                  <a:pt x="8159336" y="26601"/>
                  <a:pt x="8107822" y="23306"/>
                  <a:pt x="8339328" y="0"/>
                </a:cubicBezTo>
                <a:cubicBezTo>
                  <a:pt x="8570834" y="-23306"/>
                  <a:pt x="8700578" y="-4637"/>
                  <a:pt x="8915400" y="0"/>
                </a:cubicBezTo>
                <a:cubicBezTo>
                  <a:pt x="9130222" y="4637"/>
                  <a:pt x="9452158" y="24603"/>
                  <a:pt x="9710928" y="0"/>
                </a:cubicBezTo>
                <a:cubicBezTo>
                  <a:pt x="9969698" y="-24603"/>
                  <a:pt x="10062754" y="-5833"/>
                  <a:pt x="10287000" y="0"/>
                </a:cubicBezTo>
                <a:cubicBezTo>
                  <a:pt x="10511246" y="5833"/>
                  <a:pt x="10633845" y="-19785"/>
                  <a:pt x="10972800" y="0"/>
                </a:cubicBezTo>
                <a:cubicBezTo>
                  <a:pt x="10972393" y="8690"/>
                  <a:pt x="10972646" y="14141"/>
                  <a:pt x="10972800" y="18288"/>
                </a:cubicBezTo>
                <a:cubicBezTo>
                  <a:pt x="10625586" y="14932"/>
                  <a:pt x="10409986" y="45569"/>
                  <a:pt x="10177272" y="18288"/>
                </a:cubicBezTo>
                <a:cubicBezTo>
                  <a:pt x="9944558" y="-8993"/>
                  <a:pt x="9953609" y="22881"/>
                  <a:pt x="9820656" y="18288"/>
                </a:cubicBezTo>
                <a:cubicBezTo>
                  <a:pt x="9687703" y="13695"/>
                  <a:pt x="9448894" y="32049"/>
                  <a:pt x="9354312" y="18288"/>
                </a:cubicBezTo>
                <a:cubicBezTo>
                  <a:pt x="9259730" y="4527"/>
                  <a:pt x="8740107" y="46892"/>
                  <a:pt x="8449056" y="18288"/>
                </a:cubicBezTo>
                <a:cubicBezTo>
                  <a:pt x="8158005" y="-10316"/>
                  <a:pt x="8100729" y="40411"/>
                  <a:pt x="7763256" y="18288"/>
                </a:cubicBezTo>
                <a:cubicBezTo>
                  <a:pt x="7425783" y="-3835"/>
                  <a:pt x="7502388" y="34399"/>
                  <a:pt x="7296912" y="18288"/>
                </a:cubicBezTo>
                <a:cubicBezTo>
                  <a:pt x="7091436" y="2177"/>
                  <a:pt x="6886410" y="37744"/>
                  <a:pt x="6611112" y="18288"/>
                </a:cubicBezTo>
                <a:cubicBezTo>
                  <a:pt x="6335814" y="-1168"/>
                  <a:pt x="6351417" y="32387"/>
                  <a:pt x="6254496" y="18288"/>
                </a:cubicBezTo>
                <a:cubicBezTo>
                  <a:pt x="6157575" y="4189"/>
                  <a:pt x="6050733" y="12324"/>
                  <a:pt x="5897880" y="18288"/>
                </a:cubicBezTo>
                <a:cubicBezTo>
                  <a:pt x="5745027" y="24252"/>
                  <a:pt x="5502488" y="17210"/>
                  <a:pt x="5212080" y="18288"/>
                </a:cubicBezTo>
                <a:cubicBezTo>
                  <a:pt x="4921672" y="19366"/>
                  <a:pt x="4866543" y="5417"/>
                  <a:pt x="4745736" y="18288"/>
                </a:cubicBezTo>
                <a:cubicBezTo>
                  <a:pt x="4624929" y="31159"/>
                  <a:pt x="4264830" y="48740"/>
                  <a:pt x="3950208" y="18288"/>
                </a:cubicBezTo>
                <a:cubicBezTo>
                  <a:pt x="3635586" y="-12164"/>
                  <a:pt x="3588352" y="37212"/>
                  <a:pt x="3483864" y="18288"/>
                </a:cubicBezTo>
                <a:cubicBezTo>
                  <a:pt x="3379376" y="-636"/>
                  <a:pt x="2860958" y="31831"/>
                  <a:pt x="2688336" y="18288"/>
                </a:cubicBezTo>
                <a:cubicBezTo>
                  <a:pt x="2515714" y="4745"/>
                  <a:pt x="2499387" y="2756"/>
                  <a:pt x="2331720" y="18288"/>
                </a:cubicBezTo>
                <a:cubicBezTo>
                  <a:pt x="2164053" y="33820"/>
                  <a:pt x="1856425" y="41595"/>
                  <a:pt x="1536192" y="18288"/>
                </a:cubicBezTo>
                <a:cubicBezTo>
                  <a:pt x="1215959" y="-5019"/>
                  <a:pt x="1251307" y="6447"/>
                  <a:pt x="1069848" y="18288"/>
                </a:cubicBezTo>
                <a:cubicBezTo>
                  <a:pt x="888389" y="30129"/>
                  <a:pt x="810998" y="3651"/>
                  <a:pt x="713232" y="18288"/>
                </a:cubicBezTo>
                <a:cubicBezTo>
                  <a:pt x="615466" y="32925"/>
                  <a:pt x="263524" y="-11502"/>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0C7411-0E21-B5BA-2813-AEE3D8BAB00B}"/>
              </a:ext>
            </a:extLst>
          </p:cNvPr>
          <p:cNvSpPr>
            <a:spLocks noGrp="1"/>
          </p:cNvSpPr>
          <p:nvPr>
            <p:ph sz="half" idx="1"/>
          </p:nvPr>
        </p:nvSpPr>
        <p:spPr>
          <a:xfrm>
            <a:off x="1796760" y="634029"/>
            <a:ext cx="4305403" cy="3615537"/>
          </a:xfrm>
        </p:spPr>
        <p:txBody>
          <a:bodyPr>
            <a:normAutofit/>
          </a:bodyPr>
          <a:lstStyle/>
          <a:p>
            <a:pPr marL="189738" indent="-189738" defTabSz="758952">
              <a:spcBef>
                <a:spcPts val="830"/>
              </a:spcBef>
            </a:pPr>
            <a:r>
              <a:rPr lang="en-US" sz="1700" kern="1200">
                <a:solidFill>
                  <a:schemeClr val="tx1"/>
                </a:solidFill>
                <a:latin typeface="+mn-lt"/>
                <a:ea typeface="+mn-ea"/>
                <a:cs typeface="+mn-cs"/>
              </a:rPr>
              <a:t>Many teams and organizations end up in situations where deployment lead times require months.</a:t>
            </a:r>
          </a:p>
          <a:p>
            <a:pPr marL="189738" indent="-189738" defTabSz="758952">
              <a:spcBef>
                <a:spcPts val="830"/>
              </a:spcBef>
            </a:pPr>
            <a:r>
              <a:rPr lang="en-US" sz="1700" kern="1200">
                <a:solidFill>
                  <a:schemeClr val="tx1"/>
                </a:solidFill>
                <a:latin typeface="+mn-lt"/>
                <a:ea typeface="+mn-ea"/>
                <a:cs typeface="+mn-cs"/>
              </a:rPr>
              <a:t>This is especially common with large, complex organizations that are working with tightly couple, monolithic systems that have scare integration test environments, long test and production lead times, high reliance on manual testing, and multiple required approval processes.</a:t>
            </a:r>
          </a:p>
          <a:p>
            <a:pPr marL="189738" indent="-189738" defTabSz="758952">
              <a:spcBef>
                <a:spcPts val="830"/>
              </a:spcBef>
            </a:pPr>
            <a:r>
              <a:rPr lang="en-US" sz="1700" kern="1200">
                <a:solidFill>
                  <a:schemeClr val="tx1"/>
                </a:solidFill>
                <a:latin typeface="+mn-lt"/>
                <a:ea typeface="+mn-ea"/>
                <a:cs typeface="+mn-cs"/>
              </a:rPr>
              <a:t>The value stream may look like this when such occurs: </a:t>
            </a:r>
            <a:endParaRPr lang="en-US" sz="1700"/>
          </a:p>
        </p:txBody>
      </p:sp>
      <p:pic>
        <p:nvPicPr>
          <p:cNvPr id="6" name="Content Placeholder 5" descr="A picture containing diagram, font, plan, origami&#10;&#10;Description automatically generated">
            <a:extLst>
              <a:ext uri="{FF2B5EF4-FFF2-40B4-BE49-F238E27FC236}">
                <a16:creationId xmlns:a16="http://schemas.microsoft.com/office/drawing/2014/main" id="{4AF19617-AC18-BA39-654F-23DB0E0B64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8793" y="1024164"/>
            <a:ext cx="4155610" cy="2166926"/>
          </a:xfrm>
        </p:spPr>
      </p:pic>
      <p:sp>
        <p:nvSpPr>
          <p:cNvPr id="7" name="TextBox 6">
            <a:extLst>
              <a:ext uri="{FF2B5EF4-FFF2-40B4-BE49-F238E27FC236}">
                <a16:creationId xmlns:a16="http://schemas.microsoft.com/office/drawing/2014/main" id="{BB67B489-A481-D674-3553-D951364725F1}"/>
              </a:ext>
            </a:extLst>
          </p:cNvPr>
          <p:cNvSpPr txBox="1"/>
          <p:nvPr/>
        </p:nvSpPr>
        <p:spPr>
          <a:xfrm>
            <a:off x="6370705" y="2884211"/>
            <a:ext cx="4013698" cy="322268"/>
          </a:xfrm>
          <a:prstGeom prst="rect">
            <a:avLst/>
          </a:prstGeom>
          <a:noFill/>
        </p:spPr>
        <p:txBody>
          <a:bodyPr wrap="square" rtlCol="0">
            <a:spAutoFit/>
          </a:bodyPr>
          <a:lstStyle/>
          <a:p>
            <a:pPr defTabSz="758952">
              <a:spcAft>
                <a:spcPts val="600"/>
              </a:spcAft>
            </a:pPr>
            <a:r>
              <a:rPr lang="en-US" sz="1494" kern="1200">
                <a:solidFill>
                  <a:schemeClr val="tx1"/>
                </a:solidFill>
                <a:latin typeface="+mn-lt"/>
                <a:ea typeface="+mn-ea"/>
                <a:cs typeface="+mn-cs"/>
              </a:rPr>
              <a:t>Source: Damon Edwards, “DevOps Kaizen”, 2015</a:t>
            </a:r>
            <a:endParaRPr lang="en-US"/>
          </a:p>
        </p:txBody>
      </p:sp>
    </p:spTree>
    <p:extLst>
      <p:ext uri="{BB962C8B-B14F-4D97-AF65-F5344CB8AC3E}">
        <p14:creationId xmlns:p14="http://schemas.microsoft.com/office/powerpoint/2010/main" val="389132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025A6-4D9D-A329-FC0A-41EF238EB538}"/>
              </a:ext>
            </a:extLst>
          </p:cNvPr>
          <p:cNvSpPr>
            <a:spLocks noGrp="1"/>
          </p:cNvSpPr>
          <p:nvPr>
            <p:ph type="title"/>
          </p:nvPr>
        </p:nvSpPr>
        <p:spPr>
          <a:xfrm>
            <a:off x="635000" y="4909273"/>
            <a:ext cx="10921640" cy="1314698"/>
          </a:xfrm>
        </p:spPr>
        <p:txBody>
          <a:bodyPr anchor="ctr">
            <a:normAutofit/>
          </a:bodyPr>
          <a:lstStyle/>
          <a:p>
            <a:pPr algn="ctr"/>
            <a:r>
              <a:rPr lang="en-US" sz="5400"/>
              <a:t>Deployment Lead Time Continued</a:t>
            </a:r>
          </a:p>
        </p:txBody>
      </p:sp>
      <p:sp>
        <p:nvSpPr>
          <p:cNvPr id="11" name="sketch line">
            <a:extLst>
              <a:ext uri="{FF2B5EF4-FFF2-40B4-BE49-F238E27FC236}">
                <a16:creationId xmlns:a16="http://schemas.microsoft.com/office/drawing/2014/main" id="{96B05946-1FC4-49B3-AAEC-C8854CA8A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76" y="4648200"/>
            <a:ext cx="10972800" cy="18288"/>
          </a:xfrm>
          <a:custGeom>
            <a:avLst/>
            <a:gdLst>
              <a:gd name="connsiteX0" fmla="*/ 0 w 10972800"/>
              <a:gd name="connsiteY0" fmla="*/ 0 h 18288"/>
              <a:gd name="connsiteX1" fmla="*/ 466344 w 10972800"/>
              <a:gd name="connsiteY1" fmla="*/ 0 h 18288"/>
              <a:gd name="connsiteX2" fmla="*/ 1152144 w 10972800"/>
              <a:gd name="connsiteY2" fmla="*/ 0 h 18288"/>
              <a:gd name="connsiteX3" fmla="*/ 1947672 w 10972800"/>
              <a:gd name="connsiteY3" fmla="*/ 0 h 18288"/>
              <a:gd name="connsiteX4" fmla="*/ 2304288 w 10972800"/>
              <a:gd name="connsiteY4" fmla="*/ 0 h 18288"/>
              <a:gd name="connsiteX5" fmla="*/ 2660904 w 10972800"/>
              <a:gd name="connsiteY5" fmla="*/ 0 h 18288"/>
              <a:gd name="connsiteX6" fmla="*/ 3566160 w 10972800"/>
              <a:gd name="connsiteY6" fmla="*/ 0 h 18288"/>
              <a:gd name="connsiteX7" fmla="*/ 4251960 w 10972800"/>
              <a:gd name="connsiteY7" fmla="*/ 0 h 18288"/>
              <a:gd name="connsiteX8" fmla="*/ 4608576 w 10972800"/>
              <a:gd name="connsiteY8" fmla="*/ 0 h 18288"/>
              <a:gd name="connsiteX9" fmla="*/ 5294376 w 10972800"/>
              <a:gd name="connsiteY9" fmla="*/ 0 h 18288"/>
              <a:gd name="connsiteX10" fmla="*/ 6199632 w 10972800"/>
              <a:gd name="connsiteY10" fmla="*/ 0 h 18288"/>
              <a:gd name="connsiteX11" fmla="*/ 6775704 w 10972800"/>
              <a:gd name="connsiteY11" fmla="*/ 0 h 18288"/>
              <a:gd name="connsiteX12" fmla="*/ 7351776 w 10972800"/>
              <a:gd name="connsiteY12" fmla="*/ 0 h 18288"/>
              <a:gd name="connsiteX13" fmla="*/ 8037576 w 10972800"/>
              <a:gd name="connsiteY13" fmla="*/ 0 h 18288"/>
              <a:gd name="connsiteX14" fmla="*/ 8833104 w 10972800"/>
              <a:gd name="connsiteY14" fmla="*/ 0 h 18288"/>
              <a:gd name="connsiteX15" fmla="*/ 9628632 w 10972800"/>
              <a:gd name="connsiteY15" fmla="*/ 0 h 18288"/>
              <a:gd name="connsiteX16" fmla="*/ 10972800 w 10972800"/>
              <a:gd name="connsiteY16" fmla="*/ 0 h 18288"/>
              <a:gd name="connsiteX17" fmla="*/ 10972800 w 10972800"/>
              <a:gd name="connsiteY17" fmla="*/ 18288 h 18288"/>
              <a:gd name="connsiteX18" fmla="*/ 10506456 w 10972800"/>
              <a:gd name="connsiteY18" fmla="*/ 18288 h 18288"/>
              <a:gd name="connsiteX19" fmla="*/ 9601200 w 10972800"/>
              <a:gd name="connsiteY19" fmla="*/ 18288 h 18288"/>
              <a:gd name="connsiteX20" fmla="*/ 8915400 w 10972800"/>
              <a:gd name="connsiteY20" fmla="*/ 18288 h 18288"/>
              <a:gd name="connsiteX21" fmla="*/ 8558784 w 10972800"/>
              <a:gd name="connsiteY21" fmla="*/ 18288 h 18288"/>
              <a:gd name="connsiteX22" fmla="*/ 7872984 w 10972800"/>
              <a:gd name="connsiteY22" fmla="*/ 18288 h 18288"/>
              <a:gd name="connsiteX23" fmla="*/ 7296912 w 10972800"/>
              <a:gd name="connsiteY23" fmla="*/ 18288 h 18288"/>
              <a:gd name="connsiteX24" fmla="*/ 6720840 w 10972800"/>
              <a:gd name="connsiteY24" fmla="*/ 18288 h 18288"/>
              <a:gd name="connsiteX25" fmla="*/ 6144768 w 10972800"/>
              <a:gd name="connsiteY25" fmla="*/ 18288 h 18288"/>
              <a:gd name="connsiteX26" fmla="*/ 5568696 w 10972800"/>
              <a:gd name="connsiteY26" fmla="*/ 18288 h 18288"/>
              <a:gd name="connsiteX27" fmla="*/ 4773168 w 10972800"/>
              <a:gd name="connsiteY27" fmla="*/ 18288 h 18288"/>
              <a:gd name="connsiteX28" fmla="*/ 4087368 w 10972800"/>
              <a:gd name="connsiteY28" fmla="*/ 18288 h 18288"/>
              <a:gd name="connsiteX29" fmla="*/ 3730752 w 10972800"/>
              <a:gd name="connsiteY29" fmla="*/ 18288 h 18288"/>
              <a:gd name="connsiteX30" fmla="*/ 3154680 w 10972800"/>
              <a:gd name="connsiteY30" fmla="*/ 18288 h 18288"/>
              <a:gd name="connsiteX31" fmla="*/ 2359152 w 10972800"/>
              <a:gd name="connsiteY31" fmla="*/ 18288 h 18288"/>
              <a:gd name="connsiteX32" fmla="*/ 1892808 w 10972800"/>
              <a:gd name="connsiteY32" fmla="*/ 18288 h 18288"/>
              <a:gd name="connsiteX33" fmla="*/ 987552 w 10972800"/>
              <a:gd name="connsiteY33" fmla="*/ 18288 h 18288"/>
              <a:gd name="connsiteX34" fmla="*/ 0 w 10972800"/>
              <a:gd name="connsiteY34" fmla="*/ 18288 h 18288"/>
              <a:gd name="connsiteX35" fmla="*/ 0 w 1097280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2800" h="18288" fill="none" extrusionOk="0">
                <a:moveTo>
                  <a:pt x="0" y="0"/>
                </a:moveTo>
                <a:cubicBezTo>
                  <a:pt x="217732" y="9945"/>
                  <a:pt x="298196" y="22535"/>
                  <a:pt x="466344" y="0"/>
                </a:cubicBezTo>
                <a:cubicBezTo>
                  <a:pt x="634492" y="-22535"/>
                  <a:pt x="858789" y="28652"/>
                  <a:pt x="1152144" y="0"/>
                </a:cubicBezTo>
                <a:cubicBezTo>
                  <a:pt x="1445499" y="-28652"/>
                  <a:pt x="1660098" y="6227"/>
                  <a:pt x="1947672" y="0"/>
                </a:cubicBezTo>
                <a:cubicBezTo>
                  <a:pt x="2235246" y="-6227"/>
                  <a:pt x="2151108" y="12746"/>
                  <a:pt x="2304288" y="0"/>
                </a:cubicBezTo>
                <a:cubicBezTo>
                  <a:pt x="2457468" y="-12746"/>
                  <a:pt x="2549740" y="1715"/>
                  <a:pt x="2660904" y="0"/>
                </a:cubicBezTo>
                <a:cubicBezTo>
                  <a:pt x="2772068" y="-1715"/>
                  <a:pt x="3205585" y="32116"/>
                  <a:pt x="3566160" y="0"/>
                </a:cubicBezTo>
                <a:cubicBezTo>
                  <a:pt x="3926735" y="-32116"/>
                  <a:pt x="4079235" y="911"/>
                  <a:pt x="4251960" y="0"/>
                </a:cubicBezTo>
                <a:cubicBezTo>
                  <a:pt x="4424685" y="-911"/>
                  <a:pt x="4465207" y="10862"/>
                  <a:pt x="4608576" y="0"/>
                </a:cubicBezTo>
                <a:cubicBezTo>
                  <a:pt x="4751945" y="-10862"/>
                  <a:pt x="5054073" y="-15412"/>
                  <a:pt x="5294376" y="0"/>
                </a:cubicBezTo>
                <a:cubicBezTo>
                  <a:pt x="5534679" y="15412"/>
                  <a:pt x="6010039" y="37888"/>
                  <a:pt x="6199632" y="0"/>
                </a:cubicBezTo>
                <a:cubicBezTo>
                  <a:pt x="6389225" y="-37888"/>
                  <a:pt x="6498419" y="-7738"/>
                  <a:pt x="6775704" y="0"/>
                </a:cubicBezTo>
                <a:cubicBezTo>
                  <a:pt x="7052989" y="7738"/>
                  <a:pt x="7117633" y="16108"/>
                  <a:pt x="7351776" y="0"/>
                </a:cubicBezTo>
                <a:cubicBezTo>
                  <a:pt x="7585919" y="-16108"/>
                  <a:pt x="7842258" y="33102"/>
                  <a:pt x="8037576" y="0"/>
                </a:cubicBezTo>
                <a:cubicBezTo>
                  <a:pt x="8232894" y="-33102"/>
                  <a:pt x="8458258" y="12921"/>
                  <a:pt x="8833104" y="0"/>
                </a:cubicBezTo>
                <a:cubicBezTo>
                  <a:pt x="9207950" y="-12921"/>
                  <a:pt x="9302745" y="-20757"/>
                  <a:pt x="9628632" y="0"/>
                </a:cubicBezTo>
                <a:cubicBezTo>
                  <a:pt x="9954519" y="20757"/>
                  <a:pt x="10517864" y="24471"/>
                  <a:pt x="10972800" y="0"/>
                </a:cubicBezTo>
                <a:cubicBezTo>
                  <a:pt x="10973446" y="4451"/>
                  <a:pt x="10973290" y="9226"/>
                  <a:pt x="10972800" y="18288"/>
                </a:cubicBezTo>
                <a:cubicBezTo>
                  <a:pt x="10808107" y="28483"/>
                  <a:pt x="10682589" y="38429"/>
                  <a:pt x="10506456" y="18288"/>
                </a:cubicBezTo>
                <a:cubicBezTo>
                  <a:pt x="10330323" y="-1853"/>
                  <a:pt x="9840471" y="23246"/>
                  <a:pt x="9601200" y="18288"/>
                </a:cubicBezTo>
                <a:cubicBezTo>
                  <a:pt x="9361929" y="13330"/>
                  <a:pt x="9156925" y="41163"/>
                  <a:pt x="8915400" y="18288"/>
                </a:cubicBezTo>
                <a:cubicBezTo>
                  <a:pt x="8673875" y="-4587"/>
                  <a:pt x="8665599" y="31856"/>
                  <a:pt x="8558784" y="18288"/>
                </a:cubicBezTo>
                <a:cubicBezTo>
                  <a:pt x="8451969" y="4720"/>
                  <a:pt x="8035888" y="10346"/>
                  <a:pt x="7872984" y="18288"/>
                </a:cubicBezTo>
                <a:cubicBezTo>
                  <a:pt x="7710080" y="26230"/>
                  <a:pt x="7430846" y="-4582"/>
                  <a:pt x="7296912" y="18288"/>
                </a:cubicBezTo>
                <a:cubicBezTo>
                  <a:pt x="7162978" y="41158"/>
                  <a:pt x="6873743" y="-7198"/>
                  <a:pt x="6720840" y="18288"/>
                </a:cubicBezTo>
                <a:cubicBezTo>
                  <a:pt x="6567937" y="43774"/>
                  <a:pt x="6374496" y="32082"/>
                  <a:pt x="6144768" y="18288"/>
                </a:cubicBezTo>
                <a:cubicBezTo>
                  <a:pt x="5915040" y="4494"/>
                  <a:pt x="5825493" y="18881"/>
                  <a:pt x="5568696" y="18288"/>
                </a:cubicBezTo>
                <a:cubicBezTo>
                  <a:pt x="5311899" y="17695"/>
                  <a:pt x="4973133" y="4563"/>
                  <a:pt x="4773168" y="18288"/>
                </a:cubicBezTo>
                <a:cubicBezTo>
                  <a:pt x="4573203" y="32013"/>
                  <a:pt x="4293042" y="44680"/>
                  <a:pt x="4087368" y="18288"/>
                </a:cubicBezTo>
                <a:cubicBezTo>
                  <a:pt x="3881694" y="-8104"/>
                  <a:pt x="3814256" y="6426"/>
                  <a:pt x="3730752" y="18288"/>
                </a:cubicBezTo>
                <a:cubicBezTo>
                  <a:pt x="3647248" y="30150"/>
                  <a:pt x="3378212" y="42724"/>
                  <a:pt x="3154680" y="18288"/>
                </a:cubicBezTo>
                <a:cubicBezTo>
                  <a:pt x="2931148" y="-6148"/>
                  <a:pt x="2602053" y="-21406"/>
                  <a:pt x="2359152" y="18288"/>
                </a:cubicBezTo>
                <a:cubicBezTo>
                  <a:pt x="2116251" y="57982"/>
                  <a:pt x="2002697" y="-4126"/>
                  <a:pt x="1892808" y="18288"/>
                </a:cubicBezTo>
                <a:cubicBezTo>
                  <a:pt x="1782919" y="40702"/>
                  <a:pt x="1405444" y="-3354"/>
                  <a:pt x="987552" y="18288"/>
                </a:cubicBezTo>
                <a:cubicBezTo>
                  <a:pt x="569660" y="39930"/>
                  <a:pt x="449421" y="37602"/>
                  <a:pt x="0" y="18288"/>
                </a:cubicBezTo>
                <a:cubicBezTo>
                  <a:pt x="-213" y="9468"/>
                  <a:pt x="187" y="4459"/>
                  <a:pt x="0" y="0"/>
                </a:cubicBezTo>
                <a:close/>
              </a:path>
              <a:path w="10972800" h="18288" stroke="0" extrusionOk="0">
                <a:moveTo>
                  <a:pt x="0" y="0"/>
                </a:moveTo>
                <a:cubicBezTo>
                  <a:pt x="257510" y="5952"/>
                  <a:pt x="323222" y="-23013"/>
                  <a:pt x="576072" y="0"/>
                </a:cubicBezTo>
                <a:cubicBezTo>
                  <a:pt x="828922" y="23013"/>
                  <a:pt x="816759" y="-16566"/>
                  <a:pt x="932688" y="0"/>
                </a:cubicBezTo>
                <a:cubicBezTo>
                  <a:pt x="1048617" y="16566"/>
                  <a:pt x="1488235" y="24107"/>
                  <a:pt x="1837944" y="0"/>
                </a:cubicBezTo>
                <a:cubicBezTo>
                  <a:pt x="2187653" y="-24107"/>
                  <a:pt x="2171643" y="3677"/>
                  <a:pt x="2414016" y="0"/>
                </a:cubicBezTo>
                <a:cubicBezTo>
                  <a:pt x="2656389" y="-3677"/>
                  <a:pt x="2870829" y="26561"/>
                  <a:pt x="2990088" y="0"/>
                </a:cubicBezTo>
                <a:cubicBezTo>
                  <a:pt x="3109347" y="-26561"/>
                  <a:pt x="3477844" y="2550"/>
                  <a:pt x="3895344" y="0"/>
                </a:cubicBezTo>
                <a:cubicBezTo>
                  <a:pt x="4312844" y="-2550"/>
                  <a:pt x="4199069" y="-4131"/>
                  <a:pt x="4361688" y="0"/>
                </a:cubicBezTo>
                <a:cubicBezTo>
                  <a:pt x="4524307" y="4131"/>
                  <a:pt x="5003964" y="26947"/>
                  <a:pt x="5266944" y="0"/>
                </a:cubicBezTo>
                <a:cubicBezTo>
                  <a:pt x="5529924" y="-26947"/>
                  <a:pt x="5742254" y="33144"/>
                  <a:pt x="6172200" y="0"/>
                </a:cubicBezTo>
                <a:cubicBezTo>
                  <a:pt x="6602146" y="-33144"/>
                  <a:pt x="6640797" y="-28229"/>
                  <a:pt x="6858000" y="0"/>
                </a:cubicBezTo>
                <a:cubicBezTo>
                  <a:pt x="7075203" y="28229"/>
                  <a:pt x="7367176" y="-26601"/>
                  <a:pt x="7763256" y="0"/>
                </a:cubicBezTo>
                <a:cubicBezTo>
                  <a:pt x="8159336" y="26601"/>
                  <a:pt x="8107822" y="23306"/>
                  <a:pt x="8339328" y="0"/>
                </a:cubicBezTo>
                <a:cubicBezTo>
                  <a:pt x="8570834" y="-23306"/>
                  <a:pt x="8700578" y="-4637"/>
                  <a:pt x="8915400" y="0"/>
                </a:cubicBezTo>
                <a:cubicBezTo>
                  <a:pt x="9130222" y="4637"/>
                  <a:pt x="9452158" y="24603"/>
                  <a:pt x="9710928" y="0"/>
                </a:cubicBezTo>
                <a:cubicBezTo>
                  <a:pt x="9969698" y="-24603"/>
                  <a:pt x="10062754" y="-5833"/>
                  <a:pt x="10287000" y="0"/>
                </a:cubicBezTo>
                <a:cubicBezTo>
                  <a:pt x="10511246" y="5833"/>
                  <a:pt x="10633845" y="-19785"/>
                  <a:pt x="10972800" y="0"/>
                </a:cubicBezTo>
                <a:cubicBezTo>
                  <a:pt x="10972393" y="8690"/>
                  <a:pt x="10972646" y="14141"/>
                  <a:pt x="10972800" y="18288"/>
                </a:cubicBezTo>
                <a:cubicBezTo>
                  <a:pt x="10625586" y="14932"/>
                  <a:pt x="10409986" y="45569"/>
                  <a:pt x="10177272" y="18288"/>
                </a:cubicBezTo>
                <a:cubicBezTo>
                  <a:pt x="9944558" y="-8993"/>
                  <a:pt x="9953609" y="22881"/>
                  <a:pt x="9820656" y="18288"/>
                </a:cubicBezTo>
                <a:cubicBezTo>
                  <a:pt x="9687703" y="13695"/>
                  <a:pt x="9448894" y="32049"/>
                  <a:pt x="9354312" y="18288"/>
                </a:cubicBezTo>
                <a:cubicBezTo>
                  <a:pt x="9259730" y="4527"/>
                  <a:pt x="8740107" y="46892"/>
                  <a:pt x="8449056" y="18288"/>
                </a:cubicBezTo>
                <a:cubicBezTo>
                  <a:pt x="8158005" y="-10316"/>
                  <a:pt x="8100729" y="40411"/>
                  <a:pt x="7763256" y="18288"/>
                </a:cubicBezTo>
                <a:cubicBezTo>
                  <a:pt x="7425783" y="-3835"/>
                  <a:pt x="7502388" y="34399"/>
                  <a:pt x="7296912" y="18288"/>
                </a:cubicBezTo>
                <a:cubicBezTo>
                  <a:pt x="7091436" y="2177"/>
                  <a:pt x="6886410" y="37744"/>
                  <a:pt x="6611112" y="18288"/>
                </a:cubicBezTo>
                <a:cubicBezTo>
                  <a:pt x="6335814" y="-1168"/>
                  <a:pt x="6351417" y="32387"/>
                  <a:pt x="6254496" y="18288"/>
                </a:cubicBezTo>
                <a:cubicBezTo>
                  <a:pt x="6157575" y="4189"/>
                  <a:pt x="6050733" y="12324"/>
                  <a:pt x="5897880" y="18288"/>
                </a:cubicBezTo>
                <a:cubicBezTo>
                  <a:pt x="5745027" y="24252"/>
                  <a:pt x="5502488" y="17210"/>
                  <a:pt x="5212080" y="18288"/>
                </a:cubicBezTo>
                <a:cubicBezTo>
                  <a:pt x="4921672" y="19366"/>
                  <a:pt x="4866543" y="5417"/>
                  <a:pt x="4745736" y="18288"/>
                </a:cubicBezTo>
                <a:cubicBezTo>
                  <a:pt x="4624929" y="31159"/>
                  <a:pt x="4264830" y="48740"/>
                  <a:pt x="3950208" y="18288"/>
                </a:cubicBezTo>
                <a:cubicBezTo>
                  <a:pt x="3635586" y="-12164"/>
                  <a:pt x="3588352" y="37212"/>
                  <a:pt x="3483864" y="18288"/>
                </a:cubicBezTo>
                <a:cubicBezTo>
                  <a:pt x="3379376" y="-636"/>
                  <a:pt x="2860958" y="31831"/>
                  <a:pt x="2688336" y="18288"/>
                </a:cubicBezTo>
                <a:cubicBezTo>
                  <a:pt x="2515714" y="4745"/>
                  <a:pt x="2499387" y="2756"/>
                  <a:pt x="2331720" y="18288"/>
                </a:cubicBezTo>
                <a:cubicBezTo>
                  <a:pt x="2164053" y="33820"/>
                  <a:pt x="1856425" y="41595"/>
                  <a:pt x="1536192" y="18288"/>
                </a:cubicBezTo>
                <a:cubicBezTo>
                  <a:pt x="1215959" y="-5019"/>
                  <a:pt x="1251307" y="6447"/>
                  <a:pt x="1069848" y="18288"/>
                </a:cubicBezTo>
                <a:cubicBezTo>
                  <a:pt x="888389" y="30129"/>
                  <a:pt x="810998" y="3651"/>
                  <a:pt x="713232" y="18288"/>
                </a:cubicBezTo>
                <a:cubicBezTo>
                  <a:pt x="615466" y="32925"/>
                  <a:pt x="263524" y="-11502"/>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0B40AC-89F6-C506-BDD5-5615E6A7163C}"/>
              </a:ext>
            </a:extLst>
          </p:cNvPr>
          <p:cNvGraphicFramePr>
            <a:graphicFrameLocks noGrp="1"/>
          </p:cNvGraphicFramePr>
          <p:nvPr>
            <p:ph idx="1"/>
            <p:extLst>
              <p:ext uri="{D42A27DB-BD31-4B8C-83A1-F6EECF244321}">
                <p14:modId xmlns:p14="http://schemas.microsoft.com/office/powerpoint/2010/main" val="50365748"/>
              </p:ext>
            </p:extLst>
          </p:nvPr>
        </p:nvGraphicFramePr>
        <p:xfrm>
          <a:off x="632647" y="634029"/>
          <a:ext cx="10915869" cy="3615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54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028588B-74A7-1A16-6E2A-731043FD559E}"/>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Deployment Lead Times of Minutes</a:t>
            </a:r>
          </a:p>
        </p:txBody>
      </p:sp>
      <p:sp>
        <p:nvSpPr>
          <p:cNvPr id="3" name="Content Placeholder 2">
            <a:extLst>
              <a:ext uri="{FF2B5EF4-FFF2-40B4-BE49-F238E27FC236}">
                <a16:creationId xmlns:a16="http://schemas.microsoft.com/office/drawing/2014/main" id="{0A25AAAE-C2E7-5B94-F07F-625F8A15B6C9}"/>
              </a:ext>
            </a:extLst>
          </p:cNvPr>
          <p:cNvSpPr>
            <a:spLocks noGrp="1"/>
          </p:cNvSpPr>
          <p:nvPr>
            <p:ph idx="1"/>
          </p:nvPr>
        </p:nvSpPr>
        <p:spPr>
          <a:xfrm>
            <a:off x="838200" y="2586789"/>
            <a:ext cx="10515600" cy="3590174"/>
          </a:xfrm>
        </p:spPr>
        <p:txBody>
          <a:bodyPr>
            <a:normAutofit/>
          </a:bodyPr>
          <a:lstStyle/>
          <a:p>
            <a:r>
              <a:rPr lang="en-US" sz="2200" dirty="0"/>
              <a:t>In the DevOps ideal, developers receive fast, constant feedback on their work which enables them to quickly and independently implement, integrate, and validate their code so that it can be deployed to the production environment. </a:t>
            </a:r>
          </a:p>
          <a:p>
            <a:r>
              <a:rPr lang="en-US" sz="2200" dirty="0"/>
              <a:t>This enables developers to have a high degree of confidence that their changes will operate as designed in production and that any problems be quickly detected and corrected.</a:t>
            </a:r>
          </a:p>
          <a:p>
            <a:r>
              <a:rPr lang="en-US" sz="2200" dirty="0"/>
              <a:t>It is easily achieved if there is architecture that is modular, well encapsulated and loosely coupled so that small teams can work with high degrees of autonomy.</a:t>
            </a:r>
          </a:p>
          <a:p>
            <a:r>
              <a:rPr lang="en-US" sz="2200" dirty="0"/>
              <a:t>This means failures will be small and contained and won’t cause any global disruptions. </a:t>
            </a:r>
          </a:p>
        </p:txBody>
      </p:sp>
    </p:spTree>
    <p:extLst>
      <p:ext uri="{BB962C8B-B14F-4D97-AF65-F5344CB8AC3E}">
        <p14:creationId xmlns:p14="http://schemas.microsoft.com/office/powerpoint/2010/main" val="252613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739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Technology Value Stream</vt:lpstr>
      <vt:lpstr>Technology Value Stream</vt:lpstr>
      <vt:lpstr>Lead Time</vt:lpstr>
      <vt:lpstr>Importance of a Short Lead Time</vt:lpstr>
      <vt:lpstr>Processing Time</vt:lpstr>
      <vt:lpstr>Importance of Processing Time</vt:lpstr>
      <vt:lpstr>Deployment Lead Time</vt:lpstr>
      <vt:lpstr>Deployment Lead Time Continued</vt:lpstr>
      <vt:lpstr>Deployment Lead Times of Minutes</vt:lpstr>
      <vt:lpstr>Deployment Lead Times of Minutes Continued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Cait Johnson</dc:creator>
  <cp:lastModifiedBy>Cait Johnson</cp:lastModifiedBy>
  <cp:revision>1</cp:revision>
  <dcterms:created xsi:type="dcterms:W3CDTF">2023-05-26T01:57:11Z</dcterms:created>
  <dcterms:modified xsi:type="dcterms:W3CDTF">2023-05-26T07:54:20Z</dcterms:modified>
</cp:coreProperties>
</file>