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9ECB-CCA4-4938-9C14-BB724EFCA37E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1F78B-C6EE-486A-BBB1-95FD849E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898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12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852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6160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753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098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2943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768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44C049-6340-440B-8765-EFAFB92F4A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A5F99EC-B03E-4A5C-9C61-F7CB529A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049-6340-440B-8765-EFAFB92F4A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99EC-B03E-4A5C-9C61-F7CB529A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049-6340-440B-8765-EFAFB92F4A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99EC-B03E-4A5C-9C61-F7CB529A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26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049-6340-440B-8765-EFAFB92F4A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99EC-B03E-4A5C-9C61-F7CB529A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84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049-6340-440B-8765-EFAFB92F4A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99EC-B03E-4A5C-9C61-F7CB529A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37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049-6340-440B-8765-EFAFB92F4A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99EC-B03E-4A5C-9C61-F7CB529A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81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049-6340-440B-8765-EFAFB92F4A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99EC-B03E-4A5C-9C61-F7CB529A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65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44C049-6340-440B-8765-EFAFB92F4A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99EC-B03E-4A5C-9C61-F7CB529A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55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44C049-6340-440B-8765-EFAFB92F4A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99EC-B03E-4A5C-9C61-F7CB529A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049-6340-440B-8765-EFAFB92F4A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99EC-B03E-4A5C-9C61-F7CB529A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3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049-6340-440B-8765-EFAFB92F4A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99EC-B03E-4A5C-9C61-F7CB529A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049-6340-440B-8765-EFAFB92F4A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99EC-B03E-4A5C-9C61-F7CB529A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1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049-6340-440B-8765-EFAFB92F4A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99EC-B03E-4A5C-9C61-F7CB529A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0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049-6340-440B-8765-EFAFB92F4A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99EC-B03E-4A5C-9C61-F7CB529A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5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049-6340-440B-8765-EFAFB92F4A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99EC-B03E-4A5C-9C61-F7CB529A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2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049-6340-440B-8765-EFAFB92F4A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99EC-B03E-4A5C-9C61-F7CB529A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3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C049-6340-440B-8765-EFAFB92F4A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99EC-B03E-4A5C-9C61-F7CB529A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3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44C049-6340-440B-8765-EFAFB92F4A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A5F99EC-B03E-4A5C-9C61-F7CB529A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2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ctrTitle"/>
          </p:nvPr>
        </p:nvSpPr>
        <p:spPr>
          <a:xfrm>
            <a:off x="1154954" y="2096106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54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Prioritize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ubTitle" idx="1"/>
          </p:nvPr>
        </p:nvSpPr>
        <p:spPr>
          <a:xfrm>
            <a:off x="1154954" y="4777379"/>
            <a:ext cx="9356292" cy="12818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SzPct val="25000"/>
            </a:pPr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</a:t>
            </a:r>
            <a:r>
              <a:rPr lang="en-US" sz="1800" b="0" i="0" u="none" strike="noStrike" cap="none" dirty="0">
                <a:solidFill>
                  <a:srgbClr val="EE52A4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ody </a:t>
            </a:r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J</a:t>
            </a:r>
            <a:r>
              <a:rPr lang="en-US" sz="1800" b="0" i="0" u="none" strike="noStrike" cap="none" dirty="0">
                <a:solidFill>
                  <a:srgbClr val="EE52A4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ones</a:t>
            </a:r>
          </a:p>
          <a:p>
            <a:pPr algn="r">
              <a:spcBef>
                <a:spcPts val="0"/>
              </a:spcBef>
              <a:buSzPct val="25000"/>
            </a:pPr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</a:t>
            </a:r>
            <a:r>
              <a:rPr lang="en-US" sz="1800" b="0" i="0" u="none" strike="noStrike" cap="none" dirty="0">
                <a:solidFill>
                  <a:srgbClr val="EE52A4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ajahat </a:t>
            </a:r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</a:t>
            </a:r>
            <a:r>
              <a:rPr lang="en-US" sz="1800" b="0" i="0" u="none" strike="noStrike" cap="none" dirty="0">
                <a:solidFill>
                  <a:srgbClr val="EE52A4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qbal</a:t>
            </a:r>
          </a:p>
          <a:p>
            <a:pPr algn="r">
              <a:spcBef>
                <a:spcPts val="0"/>
              </a:spcBef>
              <a:buSzPct val="25000"/>
            </a:pPr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</a:t>
            </a:r>
            <a:r>
              <a:rPr lang="en-US" sz="1800" b="0" i="0" u="none" strike="noStrike" cap="none" dirty="0">
                <a:solidFill>
                  <a:srgbClr val="EE52A4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hahrukh </a:t>
            </a:r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</a:t>
            </a:r>
            <a:r>
              <a:rPr lang="en-US" sz="1800" b="0" i="0" u="none" strike="noStrike" cap="none" dirty="0">
                <a:solidFill>
                  <a:srgbClr val="EE52A4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ehman</a:t>
            </a:r>
            <a:endParaRPr lang="en-US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algn="r">
              <a:spcBef>
                <a:spcPts val="0"/>
              </a:spcBef>
              <a:buSzPct val="25000"/>
            </a:pPr>
            <a:r>
              <a:rPr lang="en-US" sz="1800" b="0" i="0" u="none" strike="noStrike" cap="none" dirty="0">
                <a:solidFill>
                  <a:srgbClr val="EE52A4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J</a:t>
            </a:r>
            <a:r>
              <a:rPr lang="en-US" sz="1800" b="0" i="0" u="none" strike="noStrike" cap="none" dirty="0">
                <a:solidFill>
                  <a:srgbClr val="EE52A4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oel </a:t>
            </a:r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</a:t>
            </a:r>
            <a:r>
              <a:rPr lang="en-US" sz="1800" b="0" i="0" u="none" strike="noStrike" cap="none" dirty="0">
                <a:solidFill>
                  <a:srgbClr val="EE52A4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ilhelm</a:t>
            </a:r>
          </a:p>
        </p:txBody>
      </p:sp>
    </p:spTree>
    <p:extLst>
      <p:ext uri="{BB962C8B-B14F-4D97-AF65-F5344CB8AC3E}">
        <p14:creationId xmlns:p14="http://schemas.microsoft.com/office/powerpoint/2010/main" val="3605752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1154953" y="973667"/>
            <a:ext cx="9534511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System Model 1 – Android only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8908" y="2597034"/>
            <a:ext cx="11977816" cy="3655705"/>
            <a:chOff x="38908" y="2597034"/>
            <a:chExt cx="11977816" cy="3655705"/>
          </a:xfrm>
        </p:grpSpPr>
        <p:sp>
          <p:nvSpPr>
            <p:cNvPr id="334" name="Shape 334"/>
            <p:cNvSpPr/>
            <p:nvPr/>
          </p:nvSpPr>
          <p:spPr>
            <a:xfrm>
              <a:off x="5988907" y="2597146"/>
              <a:ext cx="2248929" cy="1359243"/>
            </a:xfrm>
            <a:prstGeom prst="roundRect">
              <a:avLst>
                <a:gd name="adj" fmla="val 16667"/>
              </a:avLst>
            </a:prstGeom>
            <a:noFill/>
            <a:ln w="19050" cap="rnd" cmpd="sng">
              <a:solidFill>
                <a:srgbClr val="820C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Add Reminder Activity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5988907" y="4893496"/>
              <a:ext cx="2248929" cy="1359243"/>
            </a:xfrm>
            <a:prstGeom prst="roundRect">
              <a:avLst>
                <a:gd name="adj" fmla="val 16667"/>
              </a:avLst>
            </a:prstGeom>
            <a:noFill/>
            <a:ln w="19050" cap="rnd" cmpd="sng">
              <a:solidFill>
                <a:srgbClr val="820C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Priority System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8999838" y="2597147"/>
              <a:ext cx="2248929" cy="1359243"/>
            </a:xfrm>
            <a:prstGeom prst="roundRect">
              <a:avLst>
                <a:gd name="adj" fmla="val 16667"/>
              </a:avLst>
            </a:prstGeom>
            <a:noFill/>
            <a:ln w="19050" cap="rnd" cmpd="sng">
              <a:solidFill>
                <a:srgbClr val="820C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Home Activity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3179806" y="4893496"/>
              <a:ext cx="2248929" cy="1359243"/>
            </a:xfrm>
            <a:prstGeom prst="roundRect">
              <a:avLst>
                <a:gd name="adj" fmla="val 16667"/>
              </a:avLst>
            </a:prstGeom>
            <a:noFill/>
            <a:ln w="19050" cap="rnd" cmpd="sng">
              <a:solidFill>
                <a:srgbClr val="820C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Reminder Object</a:t>
              </a:r>
            </a:p>
          </p:txBody>
        </p:sp>
        <p:cxnSp>
          <p:nvCxnSpPr>
            <p:cNvPr id="338" name="Shape 338"/>
            <p:cNvCxnSpPr/>
            <p:nvPr/>
          </p:nvCxnSpPr>
          <p:spPr>
            <a:xfrm rot="10800000">
              <a:off x="8237838" y="3258277"/>
              <a:ext cx="762000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hape 339"/>
            <p:cNvCxnSpPr>
              <a:cxnSpLocks/>
              <a:endCxn id="335" idx="0"/>
            </p:cNvCxnSpPr>
            <p:nvPr/>
          </p:nvCxnSpPr>
          <p:spPr>
            <a:xfrm rot="5400000">
              <a:off x="6680893" y="4388774"/>
              <a:ext cx="937201" cy="7224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hape 340"/>
            <p:cNvCxnSpPr/>
            <p:nvPr/>
          </p:nvCxnSpPr>
          <p:spPr>
            <a:xfrm>
              <a:off x="38908" y="4102557"/>
              <a:ext cx="11977816" cy="90616"/>
            </a:xfrm>
            <a:prstGeom prst="straightConnector1">
              <a:avLst/>
            </a:pr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</p:cxnSp>
        <p:cxnSp>
          <p:nvCxnSpPr>
            <p:cNvPr id="341" name="Shape 341"/>
            <p:cNvCxnSpPr/>
            <p:nvPr/>
          </p:nvCxnSpPr>
          <p:spPr>
            <a:xfrm rot="10800000">
              <a:off x="5439452" y="5816421"/>
              <a:ext cx="560172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Shape 342"/>
            <p:cNvSpPr/>
            <p:nvPr/>
          </p:nvSpPr>
          <p:spPr>
            <a:xfrm>
              <a:off x="650789" y="4893496"/>
              <a:ext cx="2248929" cy="1359243"/>
            </a:xfrm>
            <a:prstGeom prst="roundRect">
              <a:avLst>
                <a:gd name="adj" fmla="val 16667"/>
              </a:avLst>
            </a:prstGeom>
            <a:noFill/>
            <a:ln w="19050" cap="rnd" cmpd="sng">
              <a:solidFill>
                <a:srgbClr val="820C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Reminder List</a:t>
              </a:r>
            </a:p>
          </p:txBody>
        </p:sp>
        <p:cxnSp>
          <p:nvCxnSpPr>
            <p:cNvPr id="343" name="Shape 343"/>
            <p:cNvCxnSpPr/>
            <p:nvPr/>
          </p:nvCxnSpPr>
          <p:spPr>
            <a:xfrm rot="10800000">
              <a:off x="2899720" y="5816421"/>
              <a:ext cx="280086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Shape 345"/>
            <p:cNvSpPr/>
            <p:nvPr/>
          </p:nvSpPr>
          <p:spPr>
            <a:xfrm>
              <a:off x="2677297" y="4234469"/>
              <a:ext cx="2075935" cy="593123"/>
            </a:xfrm>
            <a:prstGeom prst="roundRect">
              <a:avLst>
                <a:gd name="adj" fmla="val 16667"/>
              </a:avLst>
            </a:prstGeom>
            <a:noFill/>
            <a:ln w="19050" cap="rnd" cmpd="sng">
              <a:solidFill>
                <a:srgbClr val="820C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Alert / Alarm Scheduled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3358978" y="2597034"/>
              <a:ext cx="2248929" cy="1359243"/>
            </a:xfrm>
            <a:prstGeom prst="roundRect">
              <a:avLst>
                <a:gd name="adj" fmla="val 16667"/>
              </a:avLst>
            </a:prstGeom>
            <a:noFill/>
            <a:ln w="19050" cap="rnd" cmpd="sng">
              <a:solidFill>
                <a:srgbClr val="820C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History Queue</a:t>
              </a:r>
            </a:p>
          </p:txBody>
        </p:sp>
        <p:sp>
          <p:nvSpPr>
            <p:cNvPr id="351" name="Shape 351"/>
            <p:cNvSpPr txBox="1"/>
            <p:nvPr/>
          </p:nvSpPr>
          <p:spPr>
            <a:xfrm>
              <a:off x="453081" y="2597034"/>
              <a:ext cx="1754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User Interface</a:t>
              </a:r>
            </a:p>
          </p:txBody>
        </p:sp>
        <p:sp>
          <p:nvSpPr>
            <p:cNvPr id="352" name="Shape 352"/>
            <p:cNvSpPr txBox="1"/>
            <p:nvPr/>
          </p:nvSpPr>
          <p:spPr>
            <a:xfrm>
              <a:off x="168875" y="4404495"/>
              <a:ext cx="15816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Internal</a:t>
              </a:r>
            </a:p>
          </p:txBody>
        </p:sp>
        <p:cxnSp>
          <p:nvCxnSpPr>
            <p:cNvPr id="6" name="Connector: Elbow 5"/>
            <p:cNvCxnSpPr>
              <a:cxnSpLocks/>
              <a:stCxn id="336" idx="2"/>
              <a:endCxn id="342" idx="2"/>
            </p:cNvCxnSpPr>
            <p:nvPr/>
          </p:nvCxnSpPr>
          <p:spPr>
            <a:xfrm rot="5400000">
              <a:off x="4801605" y="930040"/>
              <a:ext cx="2296349" cy="8349049"/>
            </a:xfrm>
            <a:prstGeom prst="bentConnector3">
              <a:avLst>
                <a:gd name="adj1" fmla="val 109955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/>
            <p:cNvCxnSpPr>
              <a:cxnSpLocks/>
              <a:stCxn id="342" idx="0"/>
              <a:endCxn id="347" idx="1"/>
            </p:cNvCxnSpPr>
            <p:nvPr/>
          </p:nvCxnSpPr>
          <p:spPr>
            <a:xfrm rot="5400000" flipH="1" flipV="1">
              <a:off x="1758696" y="3293214"/>
              <a:ext cx="1616840" cy="158372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/>
            <p:cNvCxnSpPr>
              <a:cxnSpLocks/>
              <a:stCxn id="336" idx="0"/>
              <a:endCxn id="347" idx="0"/>
            </p:cNvCxnSpPr>
            <p:nvPr/>
          </p:nvCxnSpPr>
          <p:spPr>
            <a:xfrm rot="16200000" flipV="1">
              <a:off x="7303817" y="-223339"/>
              <a:ext cx="113" cy="5640860"/>
            </a:xfrm>
            <a:prstGeom prst="bentConnector3">
              <a:avLst>
                <a:gd name="adj1" fmla="val 202400885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/>
            <p:cNvCxnSpPr>
              <a:cxnSpLocks/>
            </p:cNvCxnSpPr>
            <p:nvPr/>
          </p:nvCxnSpPr>
          <p:spPr>
            <a:xfrm flipH="1" flipV="1">
              <a:off x="4774667" y="4547221"/>
              <a:ext cx="675503" cy="1042087"/>
            </a:xfrm>
            <a:prstGeom prst="bentConnector3">
              <a:avLst>
                <a:gd name="adj1" fmla="val -3384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/>
            <p:cNvCxnSpPr>
              <a:cxnSpLocks/>
              <a:stCxn id="334" idx="1"/>
              <a:endCxn id="347" idx="3"/>
            </p:cNvCxnSpPr>
            <p:nvPr/>
          </p:nvCxnSpPr>
          <p:spPr>
            <a:xfrm rot="10800000">
              <a:off x="5607907" y="3276656"/>
              <a:ext cx="381000" cy="112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858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9381241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System Model 2 – Android &amp;Web App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44861" y="3085514"/>
            <a:ext cx="5155671" cy="2758494"/>
            <a:chOff x="548443" y="2255520"/>
            <a:chExt cx="5155671" cy="2758494"/>
          </a:xfrm>
        </p:grpSpPr>
        <p:sp>
          <p:nvSpPr>
            <p:cNvPr id="4" name="Shape 347"/>
            <p:cNvSpPr/>
            <p:nvPr/>
          </p:nvSpPr>
          <p:spPr>
            <a:xfrm>
              <a:off x="548443" y="2255520"/>
              <a:ext cx="1213022" cy="873442"/>
            </a:xfrm>
            <a:prstGeom prst="roundRect">
              <a:avLst>
                <a:gd name="adj" fmla="val 16667"/>
              </a:avLst>
            </a:prstGeom>
            <a:noFill/>
            <a:ln w="19050" cap="rnd" cmpd="sng">
              <a:solidFill>
                <a:srgbClr val="820C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Android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UI</a:t>
              </a:r>
            </a:p>
          </p:txBody>
        </p:sp>
        <p:cxnSp>
          <p:nvCxnSpPr>
            <p:cNvPr id="5" name="Straight Arrow Connector 4"/>
            <p:cNvCxnSpPr>
              <a:stCxn id="4" idx="3"/>
            </p:cNvCxnSpPr>
            <p:nvPr/>
          </p:nvCxnSpPr>
          <p:spPr>
            <a:xfrm>
              <a:off x="1761465" y="2692241"/>
              <a:ext cx="285050" cy="4367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hape 347"/>
            <p:cNvSpPr/>
            <p:nvPr/>
          </p:nvSpPr>
          <p:spPr>
            <a:xfrm>
              <a:off x="3976729" y="2346961"/>
              <a:ext cx="1408768" cy="873442"/>
            </a:xfrm>
            <a:prstGeom prst="roundRect">
              <a:avLst>
                <a:gd name="adj" fmla="val 16667"/>
              </a:avLst>
            </a:prstGeom>
            <a:noFill/>
            <a:ln w="19050" cap="rnd" cmpd="sng">
              <a:solidFill>
                <a:srgbClr val="820C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Database</a:t>
              </a:r>
            </a:p>
          </p:txBody>
        </p:sp>
        <p:sp>
          <p:nvSpPr>
            <p:cNvPr id="12" name="Shape 347"/>
            <p:cNvSpPr/>
            <p:nvPr/>
          </p:nvSpPr>
          <p:spPr>
            <a:xfrm>
              <a:off x="2046515" y="3128962"/>
              <a:ext cx="1213022" cy="873442"/>
            </a:xfrm>
            <a:prstGeom prst="roundRect">
              <a:avLst>
                <a:gd name="adj" fmla="val 16667"/>
              </a:avLst>
            </a:prstGeom>
            <a:noFill/>
            <a:ln w="19050" cap="rnd" cmpd="sng">
              <a:solidFill>
                <a:srgbClr val="820C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User Login</a:t>
              </a:r>
            </a:p>
          </p:txBody>
        </p:sp>
        <p:cxnSp>
          <p:nvCxnSpPr>
            <p:cNvPr id="11" name="Straight Arrow Connector 10"/>
            <p:cNvCxnSpPr>
              <a:stCxn id="15" idx="3"/>
            </p:cNvCxnSpPr>
            <p:nvPr/>
          </p:nvCxnSpPr>
          <p:spPr>
            <a:xfrm flipV="1">
              <a:off x="1761465" y="4002404"/>
              <a:ext cx="285050" cy="5748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hape 347"/>
            <p:cNvSpPr/>
            <p:nvPr/>
          </p:nvSpPr>
          <p:spPr>
            <a:xfrm>
              <a:off x="548443" y="4140572"/>
              <a:ext cx="1213022" cy="873442"/>
            </a:xfrm>
            <a:prstGeom prst="roundRect">
              <a:avLst>
                <a:gd name="adj" fmla="val 16667"/>
              </a:avLst>
            </a:prstGeom>
            <a:noFill/>
            <a:ln w="19050" cap="rnd" cmpd="sng">
              <a:solidFill>
                <a:srgbClr val="820C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Web UI</a:t>
              </a:r>
            </a:p>
          </p:txBody>
        </p:sp>
        <p:cxnSp>
          <p:nvCxnSpPr>
            <p:cNvPr id="22" name="Straight Arrow Connector 21"/>
            <p:cNvCxnSpPr>
              <a:endCxn id="8" idx="1"/>
            </p:cNvCxnSpPr>
            <p:nvPr/>
          </p:nvCxnSpPr>
          <p:spPr>
            <a:xfrm flipV="1">
              <a:off x="3259537" y="2783682"/>
              <a:ext cx="717192" cy="4367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5" idx="3"/>
            </p:cNvCxnSpPr>
            <p:nvPr/>
          </p:nvCxnSpPr>
          <p:spPr>
            <a:xfrm flipH="1">
              <a:off x="1761465" y="4577293"/>
              <a:ext cx="2666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9" idx="0"/>
            </p:cNvCxnSpPr>
            <p:nvPr/>
          </p:nvCxnSpPr>
          <p:spPr>
            <a:xfrm>
              <a:off x="4937761" y="3220403"/>
              <a:ext cx="128451" cy="6327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Shape 347"/>
            <p:cNvSpPr/>
            <p:nvPr/>
          </p:nvSpPr>
          <p:spPr>
            <a:xfrm>
              <a:off x="4428310" y="3853127"/>
              <a:ext cx="1275804" cy="873442"/>
            </a:xfrm>
            <a:prstGeom prst="roundRect">
              <a:avLst>
                <a:gd name="adj" fmla="val 16667"/>
              </a:avLst>
            </a:prstGeom>
            <a:noFill/>
            <a:ln w="19050" cap="rnd" cmpd="sng">
              <a:solidFill>
                <a:srgbClr val="820C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User Account</a:t>
              </a:r>
            </a:p>
          </p:txBody>
        </p:sp>
        <p:cxnSp>
          <p:nvCxnSpPr>
            <p:cNvPr id="31" name="Elbow Connector 30"/>
            <p:cNvCxnSpPr/>
            <p:nvPr/>
          </p:nvCxnSpPr>
          <p:spPr>
            <a:xfrm rot="10800000">
              <a:off x="1761464" y="2555382"/>
              <a:ext cx="2666845" cy="1606378"/>
            </a:xfrm>
            <a:prstGeom prst="bentConnector3">
              <a:avLst>
                <a:gd name="adj1" fmla="val 3204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37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66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Pros / Cons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idx="1"/>
          </p:nvPr>
        </p:nvSpPr>
        <p:spPr>
          <a:xfrm>
            <a:off x="1154952" y="2603500"/>
            <a:ext cx="434250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 1</a:t>
            </a:r>
          </a:p>
          <a:p>
            <a:pPr indent="-342900">
              <a:spcBef>
                <a:spcPts val="0"/>
              </a:spcBef>
            </a:pP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pPr lvl="1" indent="-34290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independently</a:t>
            </a:r>
          </a:p>
          <a:p>
            <a:pPr lvl="1" indent="-34290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connectivity issues </a:t>
            </a:r>
          </a:p>
          <a:p>
            <a:pPr lvl="1" indent="-34290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Feasible within given timeline</a:t>
            </a:r>
          </a:p>
          <a:p>
            <a:pPr lvl="1" indent="-34290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use (BIG pro over Model 2)</a:t>
            </a:r>
          </a:p>
          <a:p>
            <a:pPr lvl="1" indent="-342900">
              <a:spcBef>
                <a:spcPts val="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>
              <a:spcBef>
                <a:spcPts val="0"/>
              </a:spcBef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</a:p>
          <a:p>
            <a:pPr lvl="1" indent="-34290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available for non-Android devices</a:t>
            </a:r>
          </a:p>
          <a:p>
            <a:pPr lvl="1" indent="-34290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backup in case of phone catastrophe</a:t>
            </a:r>
          </a:p>
          <a:p>
            <a:pPr lvl="1" indent="-342900">
              <a:spcBef>
                <a:spcPts val="0"/>
              </a:spcBef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</a:pP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body" idx="4294967295"/>
          </p:nvPr>
        </p:nvSpPr>
        <p:spPr>
          <a:xfrm>
            <a:off x="7850188" y="2603500"/>
            <a:ext cx="4341812" cy="341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 2</a:t>
            </a:r>
          </a:p>
          <a:p>
            <a:pPr indent="-342900">
              <a:spcBef>
                <a:spcPts val="0"/>
              </a:spcBef>
            </a:pP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pPr lvl="1" indent="-34290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application via other platforms</a:t>
            </a:r>
          </a:p>
          <a:p>
            <a:pPr lvl="1" indent="-34290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of user information is safe if catastrophe occurs</a:t>
            </a:r>
          </a:p>
          <a:p>
            <a:pPr lvl="1" indent="-342900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>
              <a:spcBef>
                <a:spcPts val="0"/>
              </a:spcBef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</a:p>
          <a:p>
            <a:pPr lvl="1" indent="-34290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moving parts, easier to mess up a piece</a:t>
            </a:r>
          </a:p>
          <a:p>
            <a:pPr lvl="1" indent="-34290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is a concern</a:t>
            </a:r>
          </a:p>
          <a:p>
            <a:pPr lvl="1" indent="-34290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for user to do = difficult to use. Want to keep it simple!!!</a:t>
            </a:r>
          </a:p>
        </p:txBody>
      </p:sp>
    </p:spTree>
    <p:extLst>
      <p:ext uri="{BB962C8B-B14F-4D97-AF65-F5344CB8AC3E}">
        <p14:creationId xmlns:p14="http://schemas.microsoft.com/office/powerpoint/2010/main" val="307548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Problem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idx="1"/>
          </p:nvPr>
        </p:nvSpPr>
        <p:spPr>
          <a:xfrm>
            <a:off x="1154953" y="2603500"/>
            <a:ext cx="9148145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85750">
              <a:spcBef>
                <a:spcPts val="0"/>
              </a:spcBef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 personal assistant application that :</a:t>
            </a:r>
          </a:p>
          <a:p>
            <a:pPr lvl="1" indent="-228600"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Has little overhead / quick to use</a:t>
            </a:r>
          </a:p>
          <a:p>
            <a:pPr lvl="1" indent="-228600"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Creates multiple reminders without being asked, based on priority</a:t>
            </a:r>
          </a:p>
          <a:p>
            <a:pPr lvl="1" indent="-228600"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Is non-obtrusive / customizable based on needs</a:t>
            </a:r>
          </a:p>
          <a:p>
            <a:pPr lvl="1" indent="-228600">
              <a:buSzPct val="79999"/>
              <a:buFont typeface="Noto Sans Symbols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800" b="0" i="0" u="none" strike="noStrike" cap="none" dirty="0">
              <a:solidFill>
                <a:srgbClr val="3F3F3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450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Solution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/>
            <a:r>
              <a:rPr lang="en-US" sz="22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Prioritize!</a:t>
            </a:r>
          </a:p>
          <a:p>
            <a:pPr lvl="1" indent="-228600"/>
            <a:r>
              <a:rPr lang="en-US" sz="20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Simple to use</a:t>
            </a:r>
          </a:p>
          <a:p>
            <a:pPr lvl="1" indent="-228600"/>
            <a:r>
              <a:rPr lang="en-US" sz="20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Special Priority System</a:t>
            </a:r>
          </a:p>
          <a:p>
            <a:pPr lvl="1" indent="-228600"/>
            <a:r>
              <a:rPr lang="en-US" sz="20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Automatic, Interval-Based Reminders</a:t>
            </a:r>
          </a:p>
          <a:p>
            <a:pPr indent="-285750">
              <a:buSzPct val="80000"/>
              <a:buFont typeface="Noto Sans Symbols"/>
              <a:buNone/>
            </a:pPr>
            <a:endParaRPr sz="4000" b="0" i="0" u="none" strike="noStrike" cap="none" dirty="0">
              <a:solidFill>
                <a:srgbClr val="3F3F3F"/>
              </a:solidFill>
              <a:latin typeface="Lucida Calligraphy" panose="03010101010101010101" pitchFamily="66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25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902045" y="973667"/>
            <a:ext cx="10007384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Approach - Priority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85750">
              <a:spcBef>
                <a:spcPts val="0"/>
              </a:spcBef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Basic Priority Example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02045" y="4155987"/>
            <a:ext cx="10007384" cy="1260390"/>
            <a:chOff x="902045" y="4155987"/>
            <a:chExt cx="10007384" cy="1260390"/>
          </a:xfrm>
        </p:grpSpPr>
        <p:sp>
          <p:nvSpPr>
            <p:cNvPr id="292" name="Shape 292"/>
            <p:cNvSpPr/>
            <p:nvPr/>
          </p:nvSpPr>
          <p:spPr>
            <a:xfrm>
              <a:off x="6153666" y="4155987"/>
              <a:ext cx="2141837" cy="126038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rnd" cmpd="sng">
              <a:solidFill>
                <a:srgbClr val="820C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Due: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2 Days Later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Wed,12:00 PM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902045" y="4155989"/>
              <a:ext cx="2141837" cy="126038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rnd" cmpd="sng">
              <a:solidFill>
                <a:srgbClr val="820C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Created at: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Mon,12:00 PM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3527855" y="4155989"/>
              <a:ext cx="2141837" cy="126038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rnd" cmpd="sng">
              <a:solidFill>
                <a:srgbClr val="820C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1" dirty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50% Priority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8767592" y="4155987"/>
              <a:ext cx="2141837" cy="126038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rnd" cmpd="sng">
              <a:solidFill>
                <a:srgbClr val="820C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Reminder at: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1 Day Later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Tue,12:00 PM</a:t>
              </a:r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3022883" y="4401460"/>
              <a:ext cx="547815" cy="7694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44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+</a:t>
              </a:r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5643714" y="4401460"/>
              <a:ext cx="547815" cy="7694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44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+</a:t>
              </a: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8264543" y="4401458"/>
              <a:ext cx="547815" cy="7694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4400" dirty="0">
                  <a:solidFill>
                    <a:schemeClr val="dk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12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must run on Android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have a reminder feature.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reminders on home screen.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the user based on priority.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easy to use.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Requirements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Add/Delete Alarm.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date and time.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Priority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6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Reminder Object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Algorithm</a:t>
            </a:r>
          </a:p>
          <a:p>
            <a:pPr marL="1257300" lvl="2" indent="-457200"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 priority = Sooner notifications</a:t>
            </a:r>
          </a:p>
          <a:p>
            <a:pPr marL="1257300" lvl="2" indent="-457200">
              <a:spcBef>
                <a:spcPts val="0"/>
              </a:spcBef>
            </a:pPr>
            <a:r>
              <a:rPr lang="en-US" sz="18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Medium priority = Normal notification</a:t>
            </a:r>
          </a:p>
          <a:p>
            <a:pPr marL="1257300" lvl="2" indent="-457200"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 priority = Quick reminder before event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Time/Date Picker</a:t>
            </a:r>
          </a:p>
        </p:txBody>
      </p:sp>
    </p:spTree>
    <p:extLst>
      <p:ext uri="{BB962C8B-B14F-4D97-AF65-F5344CB8AC3E}">
        <p14:creationId xmlns:p14="http://schemas.microsoft.com/office/powerpoint/2010/main" val="237709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Algorithm &amp; integration(Cody Jones)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Reminder Object &amp; Documentation(Joel Wilhelms)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Notification, Time/Date picker(Wajahat Iqbal)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Frontend(Shahrukh Rehman)</a:t>
            </a:r>
          </a:p>
        </p:txBody>
      </p:sp>
    </p:spTree>
    <p:extLst>
      <p:ext uri="{BB962C8B-B14F-4D97-AF65-F5344CB8AC3E}">
        <p14:creationId xmlns:p14="http://schemas.microsoft.com/office/powerpoint/2010/main" val="247099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64234" y="2721166"/>
          <a:ext cx="11169747" cy="3412063"/>
        </p:xfrm>
        <a:graphic>
          <a:graphicData uri="http://schemas.openxmlformats.org/drawingml/2006/table">
            <a:tbl>
              <a:tblPr/>
              <a:tblGrid>
                <a:gridCol w="1361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8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85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63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1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7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315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002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79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 19th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 24th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 26th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 7th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 9th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 28th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 2nd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 28th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 30th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 11th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2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Proposal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Analysis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Coding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4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4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Feasibility 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b="0" i="0" u="none" strike="noStrike" cap="none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Project should be feasible!</a:t>
            </a:r>
          </a:p>
          <a:p>
            <a:pPr lvl="1" indent="-342900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has been split between members</a:t>
            </a:r>
          </a:p>
          <a:p>
            <a:pPr lvl="1" indent="-342900">
              <a:spcBef>
                <a:spcPts val="0"/>
              </a:spcBef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Will help each other out if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member finishes early.</a:t>
            </a:r>
            <a:endParaRPr lang="en-US" sz="1800" b="0" i="0" u="none" strike="noStrike" cap="none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87799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394</Words>
  <Application>Microsoft Office PowerPoint</Application>
  <PresentationFormat>Widescreen</PresentationFormat>
  <Paragraphs>130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Lucida Calligraphy</vt:lpstr>
      <vt:lpstr>Noto Sans Symbols</vt:lpstr>
      <vt:lpstr>Times New Roman</vt:lpstr>
      <vt:lpstr>Wingdings 3</vt:lpstr>
      <vt:lpstr>Ion Boardroom</vt:lpstr>
      <vt:lpstr>Prioritize</vt:lpstr>
      <vt:lpstr>Problem</vt:lpstr>
      <vt:lpstr>Solution</vt:lpstr>
      <vt:lpstr>Approach - Priority</vt:lpstr>
      <vt:lpstr>Requirements</vt:lpstr>
      <vt:lpstr>Subsystems</vt:lpstr>
      <vt:lpstr>Member Roles</vt:lpstr>
      <vt:lpstr>Timeline </vt:lpstr>
      <vt:lpstr>Feasibility </vt:lpstr>
      <vt:lpstr>System Model 1 – Android only </vt:lpstr>
      <vt:lpstr>System Model 2 – Android &amp;Web App</vt:lpstr>
      <vt:lpstr>Pros /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Prioritize</dc:title>
  <dc:creator>shahrukh rehman</dc:creator>
  <cp:lastModifiedBy>shahrukh rehman</cp:lastModifiedBy>
  <cp:revision>1</cp:revision>
  <dcterms:created xsi:type="dcterms:W3CDTF">2017-02-09T05:49:20Z</dcterms:created>
  <dcterms:modified xsi:type="dcterms:W3CDTF">2017-02-09T05:50:01Z</dcterms:modified>
</cp:coreProperties>
</file>