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72" r:id="rId22"/>
    <p:sldId id="273" r:id="rId23"/>
    <p:sldId id="274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Lucida Calligraphy" panose="03010101010101010101" pitchFamily="66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1750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99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764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24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55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016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62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51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601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355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190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19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460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788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23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578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71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71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41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52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10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70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48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1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Shape 130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154954" y="4969926"/>
            <a:ext cx="882565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154954" y="5536664"/>
            <a:ext cx="8825657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55612" y="2801318"/>
              <a:ext cx="11277600" cy="3602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48798" y="1063416"/>
            <a:ext cx="8831816" cy="13729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Shape 16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Shape 166"/>
          <p:cNvSpPr txBox="1"/>
          <p:nvPr/>
        </p:nvSpPr>
        <p:spPr>
          <a:xfrm>
            <a:off x="881566" y="60733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884457" y="2613786"/>
            <a:ext cx="65276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581878" y="982133"/>
            <a:ext cx="8453905" cy="2696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945944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1154954" y="5029198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154954" y="2370666"/>
            <a:ext cx="8825659" cy="1822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154954" y="2603501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8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5"/>
          </p:nvPr>
        </p:nvSpPr>
        <p:spPr>
          <a:xfrm>
            <a:off x="7888135" y="2603500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6"/>
          </p:nvPr>
        </p:nvSpPr>
        <p:spPr>
          <a:xfrm>
            <a:off x="7888328" y="3179761"/>
            <a:ext cx="3145535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1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3"/>
          </p:nvPr>
        </p:nvSpPr>
        <p:spPr>
          <a:xfrm>
            <a:off x="1154954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4"/>
          </p:nvPr>
        </p:nvSpPr>
        <p:spPr>
          <a:xfrm>
            <a:off x="456886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6"/>
          </p:nvPr>
        </p:nvSpPr>
        <p:spPr>
          <a:xfrm>
            <a:off x="4570171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7"/>
          </p:nvPr>
        </p:nvSpPr>
        <p:spPr>
          <a:xfrm>
            <a:off x="7982775" y="4532844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1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9"/>
          </p:nvPr>
        </p:nvSpPr>
        <p:spPr>
          <a:xfrm>
            <a:off x="7982775" y="5109103"/>
            <a:ext cx="3051096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16" name="Shape 216"/>
          <p:cNvCxnSpPr/>
          <p:nvPr/>
        </p:nvCxnSpPr>
        <p:spPr>
          <a:xfrm>
            <a:off x="4405830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644281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 rot="5400000">
            <a:off x="3859633" y="-101179"/>
            <a:ext cx="3416299" cy="8825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10695439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89" cy="1409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89" cy="6256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2134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54954" y="2677644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8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54954" y="1693333"/>
            <a:ext cx="3865134" cy="1735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6547869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1154954" y="2096106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Prioritize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9356292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EE52A4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CODY JONES, </a:t>
            </a:r>
            <a:r>
              <a:rPr lang="en-US" sz="1800" b="0" i="0" u="none" strike="noStrike" cap="none" dirty="0" smtClean="0">
                <a:solidFill>
                  <a:srgbClr val="EE52A4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WAJAHAT______, </a:t>
            </a:r>
            <a:r>
              <a:rPr lang="en-US" sz="1800" b="0" i="0" u="none" strike="noStrike" cap="none" dirty="0">
                <a:solidFill>
                  <a:srgbClr val="EE52A4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SHAHRUKH REHMAN, JOEL WILHELM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Must run on Android System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Must work without Internet access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Notifications must appear even when app is not running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lang="en-US" sz="333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Display all current reminders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lang="en-US" sz="333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Notifications can be repeatable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lang="en-US" sz="333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Must alert user at appropriate times 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lang="en-US" sz="333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Able to add, delete, and modify reminders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None/>
            </a:pPr>
            <a:endParaRPr sz="333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None/>
            </a:pPr>
            <a:endParaRPr sz="333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Requirements 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4954" y="2652926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Ability to view Reminder History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Priority algorithm should not be computationally expensive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36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36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154953" y="973667"/>
            <a:ext cx="9534511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System Model 1 – Android only </a:t>
            </a:r>
          </a:p>
        </p:txBody>
      </p:sp>
      <p:sp>
        <p:nvSpPr>
          <p:cNvPr id="334" name="Shape 334"/>
          <p:cNvSpPr/>
          <p:nvPr/>
        </p:nvSpPr>
        <p:spPr>
          <a:xfrm>
            <a:off x="5988907" y="2597146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Reminder Activity</a:t>
            </a:r>
          </a:p>
        </p:txBody>
      </p:sp>
      <p:sp>
        <p:nvSpPr>
          <p:cNvPr id="335" name="Shape 335"/>
          <p:cNvSpPr/>
          <p:nvPr/>
        </p:nvSpPr>
        <p:spPr>
          <a:xfrm>
            <a:off x="5988907" y="4893496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System</a:t>
            </a:r>
          </a:p>
        </p:txBody>
      </p:sp>
      <p:sp>
        <p:nvSpPr>
          <p:cNvPr id="336" name="Shape 336"/>
          <p:cNvSpPr/>
          <p:nvPr/>
        </p:nvSpPr>
        <p:spPr>
          <a:xfrm>
            <a:off x="8999838" y="2597147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 Activity</a:t>
            </a:r>
          </a:p>
        </p:txBody>
      </p:sp>
      <p:sp>
        <p:nvSpPr>
          <p:cNvPr id="337" name="Shape 337"/>
          <p:cNvSpPr/>
          <p:nvPr/>
        </p:nvSpPr>
        <p:spPr>
          <a:xfrm>
            <a:off x="3179806" y="4893496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Object</a:t>
            </a:r>
          </a:p>
        </p:txBody>
      </p:sp>
      <p:cxnSp>
        <p:nvCxnSpPr>
          <p:cNvPr id="338" name="Shape 338"/>
          <p:cNvCxnSpPr/>
          <p:nvPr/>
        </p:nvCxnSpPr>
        <p:spPr>
          <a:xfrm rot="10800000">
            <a:off x="8237838" y="3146853"/>
            <a:ext cx="7620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39" name="Shape 339"/>
          <p:cNvCxnSpPr/>
          <p:nvPr/>
        </p:nvCxnSpPr>
        <p:spPr>
          <a:xfrm rot="5400000">
            <a:off x="6830165" y="4046089"/>
            <a:ext cx="937200" cy="7578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0" name="Shape 340"/>
          <p:cNvCxnSpPr/>
          <p:nvPr/>
        </p:nvCxnSpPr>
        <p:spPr>
          <a:xfrm>
            <a:off x="115330" y="4118919"/>
            <a:ext cx="11977816" cy="90616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341" name="Shape 341"/>
          <p:cNvCxnSpPr/>
          <p:nvPr/>
        </p:nvCxnSpPr>
        <p:spPr>
          <a:xfrm rot="10800000">
            <a:off x="5428735" y="5338119"/>
            <a:ext cx="560172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2" name="Shape 342"/>
          <p:cNvSpPr/>
          <p:nvPr/>
        </p:nvSpPr>
        <p:spPr>
          <a:xfrm>
            <a:off x="650789" y="4893496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List</a:t>
            </a:r>
          </a:p>
        </p:txBody>
      </p:sp>
      <p:cxnSp>
        <p:nvCxnSpPr>
          <p:cNvPr id="343" name="Shape 343"/>
          <p:cNvCxnSpPr/>
          <p:nvPr/>
        </p:nvCxnSpPr>
        <p:spPr>
          <a:xfrm rot="10800000">
            <a:off x="2899720" y="5338119"/>
            <a:ext cx="280086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4" name="Shape 344"/>
          <p:cNvSpPr/>
          <p:nvPr/>
        </p:nvSpPr>
        <p:spPr>
          <a:xfrm>
            <a:off x="2677297" y="3968746"/>
            <a:ext cx="7306961" cy="25784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6964"/>
                </a:moveTo>
                <a:cubicBezTo>
                  <a:pt x="90" y="107603"/>
                  <a:pt x="129" y="108321"/>
                  <a:pt x="270" y="108881"/>
                </a:cubicBezTo>
                <a:cubicBezTo>
                  <a:pt x="365" y="109256"/>
                  <a:pt x="551" y="109353"/>
                  <a:pt x="676" y="109648"/>
                </a:cubicBezTo>
                <a:cubicBezTo>
                  <a:pt x="823" y="109995"/>
                  <a:pt x="934" y="110455"/>
                  <a:pt x="1082" y="110798"/>
                </a:cubicBezTo>
                <a:cubicBezTo>
                  <a:pt x="1431" y="111607"/>
                  <a:pt x="1803" y="112332"/>
                  <a:pt x="2164" y="113099"/>
                </a:cubicBezTo>
                <a:cubicBezTo>
                  <a:pt x="2344" y="113482"/>
                  <a:pt x="2491" y="114047"/>
                  <a:pt x="2705" y="114249"/>
                </a:cubicBezTo>
                <a:cubicBezTo>
                  <a:pt x="2841" y="114376"/>
                  <a:pt x="2971" y="114553"/>
                  <a:pt x="3111" y="114632"/>
                </a:cubicBezTo>
                <a:cubicBezTo>
                  <a:pt x="3649" y="114937"/>
                  <a:pt x="4214" y="114907"/>
                  <a:pt x="4735" y="115399"/>
                </a:cubicBezTo>
                <a:cubicBezTo>
                  <a:pt x="5663" y="116275"/>
                  <a:pt x="4511" y="115240"/>
                  <a:pt x="5817" y="116166"/>
                </a:cubicBezTo>
                <a:cubicBezTo>
                  <a:pt x="5955" y="116264"/>
                  <a:pt x="6081" y="116502"/>
                  <a:pt x="6223" y="116549"/>
                </a:cubicBezTo>
                <a:cubicBezTo>
                  <a:pt x="6851" y="116759"/>
                  <a:pt x="7486" y="116770"/>
                  <a:pt x="8117" y="116932"/>
                </a:cubicBezTo>
                <a:cubicBezTo>
                  <a:pt x="8479" y="117026"/>
                  <a:pt x="8839" y="117180"/>
                  <a:pt x="9199" y="117316"/>
                </a:cubicBezTo>
                <a:cubicBezTo>
                  <a:pt x="9515" y="117435"/>
                  <a:pt x="9828" y="117652"/>
                  <a:pt x="10146" y="117699"/>
                </a:cubicBezTo>
                <a:cubicBezTo>
                  <a:pt x="11543" y="117907"/>
                  <a:pt x="12942" y="118004"/>
                  <a:pt x="14340" y="118083"/>
                </a:cubicBezTo>
                <a:lnTo>
                  <a:pt x="23810" y="118466"/>
                </a:lnTo>
                <a:lnTo>
                  <a:pt x="26381" y="118849"/>
                </a:lnTo>
                <a:cubicBezTo>
                  <a:pt x="30777" y="119358"/>
                  <a:pt x="34162" y="119458"/>
                  <a:pt x="38827" y="119616"/>
                </a:cubicBezTo>
                <a:lnTo>
                  <a:pt x="53032" y="120000"/>
                </a:lnTo>
                <a:lnTo>
                  <a:pt x="60202" y="119616"/>
                </a:lnTo>
                <a:lnTo>
                  <a:pt x="68996" y="119233"/>
                </a:lnTo>
                <a:cubicBezTo>
                  <a:pt x="69360" y="119205"/>
                  <a:pt x="69718" y="118985"/>
                  <a:pt x="70078" y="118849"/>
                </a:cubicBezTo>
                <a:lnTo>
                  <a:pt x="71025" y="118466"/>
                </a:lnTo>
                <a:cubicBezTo>
                  <a:pt x="71297" y="118348"/>
                  <a:pt x="71564" y="118160"/>
                  <a:pt x="71837" y="118083"/>
                </a:cubicBezTo>
                <a:cubicBezTo>
                  <a:pt x="72467" y="117904"/>
                  <a:pt x="73101" y="117862"/>
                  <a:pt x="73731" y="117699"/>
                </a:cubicBezTo>
                <a:cubicBezTo>
                  <a:pt x="74908" y="117396"/>
                  <a:pt x="74589" y="117352"/>
                  <a:pt x="75625" y="116932"/>
                </a:cubicBezTo>
                <a:cubicBezTo>
                  <a:pt x="76519" y="116571"/>
                  <a:pt x="77141" y="116426"/>
                  <a:pt x="78060" y="116166"/>
                </a:cubicBezTo>
                <a:cubicBezTo>
                  <a:pt x="79147" y="114934"/>
                  <a:pt x="78322" y="115711"/>
                  <a:pt x="79549" y="115015"/>
                </a:cubicBezTo>
                <a:cubicBezTo>
                  <a:pt x="79731" y="114912"/>
                  <a:pt x="79907" y="114735"/>
                  <a:pt x="80090" y="114632"/>
                </a:cubicBezTo>
                <a:cubicBezTo>
                  <a:pt x="80892" y="114177"/>
                  <a:pt x="81242" y="114158"/>
                  <a:pt x="82119" y="113865"/>
                </a:cubicBezTo>
                <a:cubicBezTo>
                  <a:pt x="82480" y="113745"/>
                  <a:pt x="82840" y="113584"/>
                  <a:pt x="83201" y="113482"/>
                </a:cubicBezTo>
                <a:cubicBezTo>
                  <a:pt x="84415" y="113138"/>
                  <a:pt x="86476" y="112830"/>
                  <a:pt x="87531" y="112332"/>
                </a:cubicBezTo>
                <a:cubicBezTo>
                  <a:pt x="88118" y="112054"/>
                  <a:pt x="88697" y="111762"/>
                  <a:pt x="89289" y="111565"/>
                </a:cubicBezTo>
                <a:cubicBezTo>
                  <a:pt x="89739" y="111415"/>
                  <a:pt x="90192" y="111341"/>
                  <a:pt x="90642" y="111182"/>
                </a:cubicBezTo>
                <a:cubicBezTo>
                  <a:pt x="92336" y="110581"/>
                  <a:pt x="90714" y="111075"/>
                  <a:pt x="91995" y="110415"/>
                </a:cubicBezTo>
                <a:cubicBezTo>
                  <a:pt x="92309" y="110253"/>
                  <a:pt x="92628" y="110193"/>
                  <a:pt x="92942" y="110031"/>
                </a:cubicBezTo>
                <a:cubicBezTo>
                  <a:pt x="93125" y="109937"/>
                  <a:pt x="93299" y="109713"/>
                  <a:pt x="93483" y="109648"/>
                </a:cubicBezTo>
                <a:cubicBezTo>
                  <a:pt x="94022" y="109457"/>
                  <a:pt x="94565" y="109392"/>
                  <a:pt x="95107" y="109265"/>
                </a:cubicBezTo>
                <a:cubicBezTo>
                  <a:pt x="95648" y="108881"/>
                  <a:pt x="96180" y="108374"/>
                  <a:pt x="96730" y="108115"/>
                </a:cubicBezTo>
                <a:cubicBezTo>
                  <a:pt x="98618" y="107223"/>
                  <a:pt x="96670" y="108206"/>
                  <a:pt x="98083" y="107348"/>
                </a:cubicBezTo>
                <a:cubicBezTo>
                  <a:pt x="98533" y="107075"/>
                  <a:pt x="99000" y="106993"/>
                  <a:pt x="99436" y="106581"/>
                </a:cubicBezTo>
                <a:lnTo>
                  <a:pt x="100653" y="105431"/>
                </a:lnTo>
                <a:cubicBezTo>
                  <a:pt x="100789" y="105303"/>
                  <a:pt x="100932" y="105228"/>
                  <a:pt x="101059" y="105047"/>
                </a:cubicBezTo>
                <a:cubicBezTo>
                  <a:pt x="101459" y="104481"/>
                  <a:pt x="101845" y="103881"/>
                  <a:pt x="102277" y="103514"/>
                </a:cubicBezTo>
                <a:cubicBezTo>
                  <a:pt x="102497" y="103327"/>
                  <a:pt x="102729" y="103272"/>
                  <a:pt x="102953" y="103130"/>
                </a:cubicBezTo>
                <a:cubicBezTo>
                  <a:pt x="103135" y="103016"/>
                  <a:pt x="103314" y="102875"/>
                  <a:pt x="103494" y="102747"/>
                </a:cubicBezTo>
                <a:cubicBezTo>
                  <a:pt x="103630" y="102491"/>
                  <a:pt x="103746" y="102126"/>
                  <a:pt x="103900" y="101980"/>
                </a:cubicBezTo>
                <a:cubicBezTo>
                  <a:pt x="104161" y="101734"/>
                  <a:pt x="104442" y="101736"/>
                  <a:pt x="104712" y="101597"/>
                </a:cubicBezTo>
                <a:cubicBezTo>
                  <a:pt x="104938" y="101480"/>
                  <a:pt x="105163" y="101341"/>
                  <a:pt x="105388" y="101214"/>
                </a:cubicBezTo>
                <a:cubicBezTo>
                  <a:pt x="105524" y="100958"/>
                  <a:pt x="105649" y="100653"/>
                  <a:pt x="105794" y="100447"/>
                </a:cubicBezTo>
                <a:cubicBezTo>
                  <a:pt x="106011" y="100140"/>
                  <a:pt x="106539" y="99844"/>
                  <a:pt x="106741" y="99680"/>
                </a:cubicBezTo>
                <a:cubicBezTo>
                  <a:pt x="108099" y="98580"/>
                  <a:pt x="105997" y="100111"/>
                  <a:pt x="107688" y="98913"/>
                </a:cubicBezTo>
                <a:cubicBezTo>
                  <a:pt x="109490" y="95510"/>
                  <a:pt x="106820" y="100408"/>
                  <a:pt x="108500" y="97763"/>
                </a:cubicBezTo>
                <a:cubicBezTo>
                  <a:pt x="108784" y="97316"/>
                  <a:pt x="109037" y="96724"/>
                  <a:pt x="109312" y="96230"/>
                </a:cubicBezTo>
                <a:cubicBezTo>
                  <a:pt x="109899" y="95170"/>
                  <a:pt x="110020" y="95167"/>
                  <a:pt x="110529" y="93929"/>
                </a:cubicBezTo>
                <a:cubicBezTo>
                  <a:pt x="110675" y="93576"/>
                  <a:pt x="110788" y="93126"/>
                  <a:pt x="110935" y="92779"/>
                </a:cubicBezTo>
                <a:cubicBezTo>
                  <a:pt x="111060" y="92484"/>
                  <a:pt x="111226" y="92338"/>
                  <a:pt x="111341" y="92012"/>
                </a:cubicBezTo>
                <a:cubicBezTo>
                  <a:pt x="111501" y="91560"/>
                  <a:pt x="111612" y="90990"/>
                  <a:pt x="111747" y="90479"/>
                </a:cubicBezTo>
                <a:cubicBezTo>
                  <a:pt x="112053" y="87880"/>
                  <a:pt x="111621" y="90979"/>
                  <a:pt x="112423" y="87795"/>
                </a:cubicBezTo>
                <a:cubicBezTo>
                  <a:pt x="112506" y="87466"/>
                  <a:pt x="112503" y="87016"/>
                  <a:pt x="112559" y="86645"/>
                </a:cubicBezTo>
                <a:cubicBezTo>
                  <a:pt x="112765" y="85283"/>
                  <a:pt x="112828" y="85116"/>
                  <a:pt x="113100" y="83961"/>
                </a:cubicBezTo>
                <a:cubicBezTo>
                  <a:pt x="113492" y="80631"/>
                  <a:pt x="112842" y="85874"/>
                  <a:pt x="113641" y="80894"/>
                </a:cubicBezTo>
                <a:cubicBezTo>
                  <a:pt x="113759" y="80158"/>
                  <a:pt x="113806" y="79344"/>
                  <a:pt x="113912" y="78594"/>
                </a:cubicBezTo>
                <a:cubicBezTo>
                  <a:pt x="114002" y="77955"/>
                  <a:pt x="114097" y="77321"/>
                  <a:pt x="114182" y="76677"/>
                </a:cubicBezTo>
                <a:cubicBezTo>
                  <a:pt x="114326" y="75593"/>
                  <a:pt x="114498" y="73731"/>
                  <a:pt x="114588" y="72843"/>
                </a:cubicBezTo>
                <a:cubicBezTo>
                  <a:pt x="114635" y="71786"/>
                  <a:pt x="114650" y="69808"/>
                  <a:pt x="114859" y="68626"/>
                </a:cubicBezTo>
                <a:cubicBezTo>
                  <a:pt x="114931" y="68214"/>
                  <a:pt x="115039" y="67859"/>
                  <a:pt x="115129" y="67476"/>
                </a:cubicBezTo>
                <a:cubicBezTo>
                  <a:pt x="115174" y="67092"/>
                  <a:pt x="115234" y="66720"/>
                  <a:pt x="115264" y="66325"/>
                </a:cubicBezTo>
                <a:cubicBezTo>
                  <a:pt x="115324" y="65567"/>
                  <a:pt x="115328" y="64775"/>
                  <a:pt x="115400" y="64025"/>
                </a:cubicBezTo>
                <a:cubicBezTo>
                  <a:pt x="115464" y="63361"/>
                  <a:pt x="115594" y="62761"/>
                  <a:pt x="115670" y="62108"/>
                </a:cubicBezTo>
                <a:cubicBezTo>
                  <a:pt x="115729" y="61608"/>
                  <a:pt x="115765" y="61089"/>
                  <a:pt x="115806" y="60575"/>
                </a:cubicBezTo>
                <a:cubicBezTo>
                  <a:pt x="115855" y="59938"/>
                  <a:pt x="115868" y="59276"/>
                  <a:pt x="115941" y="58658"/>
                </a:cubicBezTo>
                <a:cubicBezTo>
                  <a:pt x="116439" y="54419"/>
                  <a:pt x="116032" y="59324"/>
                  <a:pt x="116347" y="55974"/>
                </a:cubicBezTo>
                <a:cubicBezTo>
                  <a:pt x="116490" y="54447"/>
                  <a:pt x="116643" y="52923"/>
                  <a:pt x="116753" y="51373"/>
                </a:cubicBezTo>
                <a:cubicBezTo>
                  <a:pt x="116798" y="50734"/>
                  <a:pt x="116832" y="50089"/>
                  <a:pt x="116888" y="49456"/>
                </a:cubicBezTo>
                <a:cubicBezTo>
                  <a:pt x="116922" y="49064"/>
                  <a:pt x="116984" y="48695"/>
                  <a:pt x="117023" y="48306"/>
                </a:cubicBezTo>
                <a:cubicBezTo>
                  <a:pt x="117363" y="44937"/>
                  <a:pt x="116969" y="48380"/>
                  <a:pt x="117294" y="45623"/>
                </a:cubicBezTo>
                <a:cubicBezTo>
                  <a:pt x="117249" y="39361"/>
                  <a:pt x="117158" y="33100"/>
                  <a:pt x="117158" y="26837"/>
                </a:cubicBezTo>
                <a:cubicBezTo>
                  <a:pt x="117158" y="12878"/>
                  <a:pt x="117473" y="12556"/>
                  <a:pt x="117158" y="2300"/>
                </a:cubicBezTo>
                <a:cubicBezTo>
                  <a:pt x="117135" y="1525"/>
                  <a:pt x="117068" y="766"/>
                  <a:pt x="117023" y="0"/>
                </a:cubicBezTo>
                <a:lnTo>
                  <a:pt x="116211" y="3450"/>
                </a:lnTo>
                <a:lnTo>
                  <a:pt x="115941" y="4600"/>
                </a:lnTo>
                <a:cubicBezTo>
                  <a:pt x="115708" y="7243"/>
                  <a:pt x="115889" y="5662"/>
                  <a:pt x="115264" y="9201"/>
                </a:cubicBezTo>
                <a:lnTo>
                  <a:pt x="115264" y="9201"/>
                </a:lnTo>
                <a:cubicBezTo>
                  <a:pt x="115174" y="9968"/>
                  <a:pt x="114925" y="12285"/>
                  <a:pt x="114994" y="11501"/>
                </a:cubicBezTo>
                <a:cubicBezTo>
                  <a:pt x="115003" y="11401"/>
                  <a:pt x="115194" y="9067"/>
                  <a:pt x="115264" y="8817"/>
                </a:cubicBezTo>
                <a:cubicBezTo>
                  <a:pt x="115366" y="8458"/>
                  <a:pt x="115535" y="8306"/>
                  <a:pt x="115670" y="8051"/>
                </a:cubicBezTo>
                <a:cubicBezTo>
                  <a:pt x="115988" y="5353"/>
                  <a:pt x="115575" y="8684"/>
                  <a:pt x="116076" y="5367"/>
                </a:cubicBezTo>
                <a:cubicBezTo>
                  <a:pt x="116132" y="4995"/>
                  <a:pt x="116148" y="4578"/>
                  <a:pt x="116211" y="4217"/>
                </a:cubicBezTo>
                <a:cubicBezTo>
                  <a:pt x="116284" y="3805"/>
                  <a:pt x="116416" y="3488"/>
                  <a:pt x="116482" y="3067"/>
                </a:cubicBezTo>
                <a:cubicBezTo>
                  <a:pt x="116921" y="266"/>
                  <a:pt x="116420" y="1080"/>
                  <a:pt x="117158" y="383"/>
                </a:cubicBezTo>
                <a:cubicBezTo>
                  <a:pt x="117429" y="894"/>
                  <a:pt x="117790" y="1150"/>
                  <a:pt x="117970" y="1916"/>
                </a:cubicBezTo>
                <a:cubicBezTo>
                  <a:pt x="118060" y="2300"/>
                  <a:pt x="118126" y="2741"/>
                  <a:pt x="118241" y="3067"/>
                </a:cubicBezTo>
                <a:cubicBezTo>
                  <a:pt x="118409" y="3542"/>
                  <a:pt x="118957" y="4548"/>
                  <a:pt x="119188" y="4984"/>
                </a:cubicBezTo>
                <a:cubicBezTo>
                  <a:pt x="119495" y="6289"/>
                  <a:pt x="119341" y="6147"/>
                  <a:pt x="119864" y="6517"/>
                </a:cubicBezTo>
                <a:cubicBezTo>
                  <a:pt x="119908" y="6548"/>
                  <a:pt x="119954" y="6517"/>
                  <a:pt x="120000" y="6517"/>
                </a:cubicBezTo>
              </a:path>
            </a:pathLst>
          </a:cu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677297" y="4234469"/>
            <a:ext cx="2075935" cy="59312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Alert / Alarm Scheduled</a:t>
            </a:r>
          </a:p>
        </p:txBody>
      </p:sp>
      <p:cxnSp>
        <p:nvCxnSpPr>
          <p:cNvPr id="346" name="Shape 346"/>
          <p:cNvCxnSpPr>
            <a:endCxn id="345" idx="3"/>
          </p:cNvCxnSpPr>
          <p:nvPr/>
        </p:nvCxnSpPr>
        <p:spPr>
          <a:xfrm rot="10800000">
            <a:off x="4753232" y="4531031"/>
            <a:ext cx="420000" cy="36240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7" name="Shape 347"/>
          <p:cNvSpPr/>
          <p:nvPr/>
        </p:nvSpPr>
        <p:spPr>
          <a:xfrm>
            <a:off x="3358978" y="2597034"/>
            <a:ext cx="2248929" cy="1359243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 Queue</a:t>
            </a:r>
          </a:p>
        </p:txBody>
      </p:sp>
      <p:cxnSp>
        <p:nvCxnSpPr>
          <p:cNvPr id="348" name="Shape 348"/>
          <p:cNvCxnSpPr/>
          <p:nvPr/>
        </p:nvCxnSpPr>
        <p:spPr>
          <a:xfrm flipH="1">
            <a:off x="5607907" y="3015049"/>
            <a:ext cx="381000" cy="8237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9" name="Shape 349"/>
          <p:cNvSpPr/>
          <p:nvPr/>
        </p:nvSpPr>
        <p:spPr>
          <a:xfrm>
            <a:off x="5618205" y="2471350"/>
            <a:ext cx="3459891" cy="3378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1442"/>
                </a:moveTo>
                <a:cubicBezTo>
                  <a:pt x="119142" y="58516"/>
                  <a:pt x="118236" y="56802"/>
                  <a:pt x="117428" y="52664"/>
                </a:cubicBezTo>
                <a:cubicBezTo>
                  <a:pt x="117047" y="50714"/>
                  <a:pt x="116698" y="47871"/>
                  <a:pt x="116285" y="46813"/>
                </a:cubicBezTo>
                <a:cubicBezTo>
                  <a:pt x="115161" y="43935"/>
                  <a:pt x="112857" y="40961"/>
                  <a:pt x="112857" y="40961"/>
                </a:cubicBezTo>
                <a:cubicBezTo>
                  <a:pt x="110405" y="32591"/>
                  <a:pt x="114307" y="45406"/>
                  <a:pt x="110285" y="35109"/>
                </a:cubicBezTo>
                <a:cubicBezTo>
                  <a:pt x="109701" y="33613"/>
                  <a:pt x="109137" y="31366"/>
                  <a:pt x="108571" y="29258"/>
                </a:cubicBezTo>
                <a:cubicBezTo>
                  <a:pt x="108089" y="27463"/>
                  <a:pt x="107640" y="24680"/>
                  <a:pt x="107142" y="23406"/>
                </a:cubicBezTo>
                <a:cubicBezTo>
                  <a:pt x="106489" y="21734"/>
                  <a:pt x="105805" y="21714"/>
                  <a:pt x="105142" y="20480"/>
                </a:cubicBezTo>
                <a:cubicBezTo>
                  <a:pt x="104756" y="19761"/>
                  <a:pt x="104392" y="17660"/>
                  <a:pt x="103999" y="17554"/>
                </a:cubicBezTo>
                <a:cubicBezTo>
                  <a:pt x="97144" y="15707"/>
                  <a:pt x="90285" y="15604"/>
                  <a:pt x="83428" y="14629"/>
                </a:cubicBezTo>
                <a:cubicBezTo>
                  <a:pt x="82095" y="13654"/>
                  <a:pt x="80756" y="13302"/>
                  <a:pt x="79428" y="11703"/>
                </a:cubicBezTo>
                <a:cubicBezTo>
                  <a:pt x="79129" y="11343"/>
                  <a:pt x="78871" y="9033"/>
                  <a:pt x="78571" y="8777"/>
                </a:cubicBezTo>
                <a:cubicBezTo>
                  <a:pt x="76576" y="7074"/>
                  <a:pt x="74571" y="6827"/>
                  <a:pt x="72571" y="5851"/>
                </a:cubicBezTo>
                <a:cubicBezTo>
                  <a:pt x="71159" y="3442"/>
                  <a:pt x="69373" y="0"/>
                  <a:pt x="68000" y="0"/>
                </a:cubicBezTo>
                <a:cubicBezTo>
                  <a:pt x="62570" y="0"/>
                  <a:pt x="57142" y="1950"/>
                  <a:pt x="51714" y="2925"/>
                </a:cubicBezTo>
                <a:cubicBezTo>
                  <a:pt x="49469" y="3746"/>
                  <a:pt x="42520" y="5444"/>
                  <a:pt x="39428" y="8777"/>
                </a:cubicBezTo>
                <a:cubicBezTo>
                  <a:pt x="34964" y="13589"/>
                  <a:pt x="42195" y="10074"/>
                  <a:pt x="36857" y="14629"/>
                </a:cubicBezTo>
                <a:cubicBezTo>
                  <a:pt x="35051" y="16170"/>
                  <a:pt x="33238" y="16579"/>
                  <a:pt x="31428" y="17554"/>
                </a:cubicBezTo>
                <a:cubicBezTo>
                  <a:pt x="29104" y="23505"/>
                  <a:pt x="29920" y="22152"/>
                  <a:pt x="26000" y="23406"/>
                </a:cubicBezTo>
                <a:cubicBezTo>
                  <a:pt x="21334" y="24899"/>
                  <a:pt x="16666" y="25357"/>
                  <a:pt x="12000" y="26332"/>
                </a:cubicBezTo>
                <a:lnTo>
                  <a:pt x="10285" y="32184"/>
                </a:lnTo>
                <a:lnTo>
                  <a:pt x="9428" y="35109"/>
                </a:lnTo>
                <a:cubicBezTo>
                  <a:pt x="9142" y="37060"/>
                  <a:pt x="8878" y="39388"/>
                  <a:pt x="8571" y="40961"/>
                </a:cubicBezTo>
                <a:cubicBezTo>
                  <a:pt x="8302" y="42340"/>
                  <a:pt x="7975" y="42357"/>
                  <a:pt x="7714" y="43887"/>
                </a:cubicBezTo>
                <a:cubicBezTo>
                  <a:pt x="5292" y="58058"/>
                  <a:pt x="7679" y="48882"/>
                  <a:pt x="5714" y="55590"/>
                </a:cubicBezTo>
                <a:cubicBezTo>
                  <a:pt x="5428" y="57541"/>
                  <a:pt x="5164" y="59869"/>
                  <a:pt x="4857" y="61442"/>
                </a:cubicBezTo>
                <a:cubicBezTo>
                  <a:pt x="4587" y="62821"/>
                  <a:pt x="4263" y="62870"/>
                  <a:pt x="4000" y="64368"/>
                </a:cubicBezTo>
                <a:cubicBezTo>
                  <a:pt x="3399" y="67783"/>
                  <a:pt x="2857" y="72170"/>
                  <a:pt x="2285" y="76071"/>
                </a:cubicBezTo>
                <a:lnTo>
                  <a:pt x="1428" y="81923"/>
                </a:lnTo>
                <a:cubicBezTo>
                  <a:pt x="523" y="68013"/>
                  <a:pt x="748" y="76481"/>
                  <a:pt x="1428" y="55590"/>
                </a:cubicBezTo>
                <a:lnTo>
                  <a:pt x="1714" y="46813"/>
                </a:lnTo>
                <a:lnTo>
                  <a:pt x="1428" y="55590"/>
                </a:lnTo>
                <a:lnTo>
                  <a:pt x="1142" y="64368"/>
                </a:lnTo>
                <a:lnTo>
                  <a:pt x="571" y="81923"/>
                </a:lnTo>
                <a:cubicBezTo>
                  <a:pt x="212" y="96618"/>
                  <a:pt x="409" y="89811"/>
                  <a:pt x="0" y="102404"/>
                </a:cubicBezTo>
                <a:cubicBezTo>
                  <a:pt x="2881" y="112238"/>
                  <a:pt x="-1588" y="97232"/>
                  <a:pt x="2000" y="108255"/>
                </a:cubicBezTo>
                <a:cubicBezTo>
                  <a:pt x="2576" y="110027"/>
                  <a:pt x="3120" y="113093"/>
                  <a:pt x="3714" y="114107"/>
                </a:cubicBezTo>
                <a:cubicBezTo>
                  <a:pt x="4285" y="115082"/>
                  <a:pt x="4863" y="115746"/>
                  <a:pt x="5428" y="117033"/>
                </a:cubicBezTo>
                <a:cubicBezTo>
                  <a:pt x="6985" y="120576"/>
                  <a:pt x="5656" y="119959"/>
                  <a:pt x="6857" y="119959"/>
                </a:cubicBezTo>
              </a:path>
            </a:pathLst>
          </a:cu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639330" y="2726724"/>
            <a:ext cx="1648182" cy="21583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98" y="120000"/>
                </a:moveTo>
                <a:cubicBezTo>
                  <a:pt x="3398" y="118320"/>
                  <a:pt x="3405" y="116619"/>
                  <a:pt x="2998" y="114961"/>
                </a:cubicBezTo>
                <a:cubicBezTo>
                  <a:pt x="2800" y="114153"/>
                  <a:pt x="1932" y="113487"/>
                  <a:pt x="1799" y="112671"/>
                </a:cubicBezTo>
                <a:cubicBezTo>
                  <a:pt x="-332" y="99646"/>
                  <a:pt x="2889" y="107841"/>
                  <a:pt x="0" y="101221"/>
                </a:cubicBezTo>
                <a:cubicBezTo>
                  <a:pt x="725" y="95680"/>
                  <a:pt x="-35" y="98096"/>
                  <a:pt x="1799" y="93893"/>
                </a:cubicBezTo>
                <a:cubicBezTo>
                  <a:pt x="1999" y="93435"/>
                  <a:pt x="1873" y="92786"/>
                  <a:pt x="2399" y="92519"/>
                </a:cubicBezTo>
                <a:lnTo>
                  <a:pt x="4198" y="91603"/>
                </a:lnTo>
                <a:cubicBezTo>
                  <a:pt x="4398" y="90992"/>
                  <a:pt x="4397" y="90321"/>
                  <a:pt x="4798" y="89771"/>
                </a:cubicBezTo>
                <a:cubicBezTo>
                  <a:pt x="6298" y="87708"/>
                  <a:pt x="9592" y="85995"/>
                  <a:pt x="11395" y="84274"/>
                </a:cubicBezTo>
                <a:cubicBezTo>
                  <a:pt x="12195" y="83511"/>
                  <a:pt x="12921" y="82699"/>
                  <a:pt x="13794" y="81984"/>
                </a:cubicBezTo>
                <a:cubicBezTo>
                  <a:pt x="15724" y="80406"/>
                  <a:pt x="18026" y="79090"/>
                  <a:pt x="19792" y="77404"/>
                </a:cubicBezTo>
                <a:cubicBezTo>
                  <a:pt x="21391" y="75877"/>
                  <a:pt x="23639" y="74639"/>
                  <a:pt x="24590" y="72824"/>
                </a:cubicBezTo>
                <a:cubicBezTo>
                  <a:pt x="24990" y="72061"/>
                  <a:pt x="25236" y="71239"/>
                  <a:pt x="25790" y="70534"/>
                </a:cubicBezTo>
                <a:cubicBezTo>
                  <a:pt x="29140" y="66270"/>
                  <a:pt x="27005" y="69908"/>
                  <a:pt x="29988" y="66870"/>
                </a:cubicBezTo>
                <a:cubicBezTo>
                  <a:pt x="33129" y="63672"/>
                  <a:pt x="30627" y="65594"/>
                  <a:pt x="32987" y="62290"/>
                </a:cubicBezTo>
                <a:cubicBezTo>
                  <a:pt x="36371" y="57552"/>
                  <a:pt x="34170" y="61390"/>
                  <a:pt x="38385" y="57251"/>
                </a:cubicBezTo>
                <a:cubicBezTo>
                  <a:pt x="40326" y="55346"/>
                  <a:pt x="41759" y="53152"/>
                  <a:pt x="43783" y="51297"/>
                </a:cubicBezTo>
                <a:cubicBezTo>
                  <a:pt x="45782" y="49465"/>
                  <a:pt x="48551" y="47993"/>
                  <a:pt x="49781" y="45801"/>
                </a:cubicBezTo>
                <a:cubicBezTo>
                  <a:pt x="50381" y="44732"/>
                  <a:pt x="50868" y="43622"/>
                  <a:pt x="51580" y="42595"/>
                </a:cubicBezTo>
                <a:cubicBezTo>
                  <a:pt x="52671" y="41021"/>
                  <a:pt x="53780" y="39439"/>
                  <a:pt x="55179" y="38015"/>
                </a:cubicBezTo>
                <a:lnTo>
                  <a:pt x="60577" y="32519"/>
                </a:lnTo>
                <a:cubicBezTo>
                  <a:pt x="61177" y="31908"/>
                  <a:pt x="61929" y="31369"/>
                  <a:pt x="62376" y="30687"/>
                </a:cubicBezTo>
                <a:cubicBezTo>
                  <a:pt x="62776" y="30076"/>
                  <a:pt x="63039" y="29401"/>
                  <a:pt x="63576" y="28854"/>
                </a:cubicBezTo>
                <a:cubicBezTo>
                  <a:pt x="64254" y="28164"/>
                  <a:pt x="65239" y="27678"/>
                  <a:pt x="65975" y="27022"/>
                </a:cubicBezTo>
                <a:cubicBezTo>
                  <a:pt x="66444" y="26604"/>
                  <a:pt x="66742" y="26089"/>
                  <a:pt x="67174" y="25648"/>
                </a:cubicBezTo>
                <a:cubicBezTo>
                  <a:pt x="67942" y="24866"/>
                  <a:pt x="68805" y="24140"/>
                  <a:pt x="69573" y="23358"/>
                </a:cubicBezTo>
                <a:cubicBezTo>
                  <a:pt x="70006" y="22918"/>
                  <a:pt x="70263" y="22374"/>
                  <a:pt x="70773" y="21984"/>
                </a:cubicBezTo>
                <a:cubicBezTo>
                  <a:pt x="71480" y="21445"/>
                  <a:pt x="72372" y="21068"/>
                  <a:pt x="73172" y="20610"/>
                </a:cubicBezTo>
                <a:cubicBezTo>
                  <a:pt x="73772" y="19847"/>
                  <a:pt x="74256" y="19023"/>
                  <a:pt x="74971" y="18320"/>
                </a:cubicBezTo>
                <a:cubicBezTo>
                  <a:pt x="77372" y="15963"/>
                  <a:pt x="77510" y="16839"/>
                  <a:pt x="80369" y="14656"/>
                </a:cubicBezTo>
                <a:cubicBezTo>
                  <a:pt x="82818" y="12786"/>
                  <a:pt x="80070" y="12747"/>
                  <a:pt x="85168" y="11450"/>
                </a:cubicBezTo>
                <a:lnTo>
                  <a:pt x="88766" y="10534"/>
                </a:lnTo>
                <a:cubicBezTo>
                  <a:pt x="89366" y="10381"/>
                  <a:pt x="89940" y="10144"/>
                  <a:pt x="90566" y="10076"/>
                </a:cubicBezTo>
                <a:lnTo>
                  <a:pt x="94764" y="9618"/>
                </a:lnTo>
                <a:cubicBezTo>
                  <a:pt x="104814" y="7060"/>
                  <a:pt x="97099" y="8730"/>
                  <a:pt x="118755" y="8244"/>
                </a:cubicBezTo>
                <a:cubicBezTo>
                  <a:pt x="118555" y="7480"/>
                  <a:pt x="118513" y="6683"/>
                  <a:pt x="118155" y="5954"/>
                </a:cubicBezTo>
                <a:cubicBezTo>
                  <a:pt x="117902" y="5438"/>
                  <a:pt x="117313" y="5058"/>
                  <a:pt x="116956" y="4580"/>
                </a:cubicBezTo>
                <a:cubicBezTo>
                  <a:pt x="116512" y="3987"/>
                  <a:pt x="116216" y="3333"/>
                  <a:pt x="115756" y="2748"/>
                </a:cubicBezTo>
                <a:cubicBezTo>
                  <a:pt x="115014" y="1804"/>
                  <a:pt x="113357" y="0"/>
                  <a:pt x="113357" y="0"/>
                </a:cubicBezTo>
                <a:cubicBezTo>
                  <a:pt x="114606" y="3813"/>
                  <a:pt x="113085" y="42"/>
                  <a:pt x="115156" y="3206"/>
                </a:cubicBezTo>
                <a:cubicBezTo>
                  <a:pt x="115439" y="3637"/>
                  <a:pt x="115583" y="4115"/>
                  <a:pt x="115756" y="4580"/>
                </a:cubicBezTo>
                <a:cubicBezTo>
                  <a:pt x="115983" y="5185"/>
                  <a:pt x="115947" y="5865"/>
                  <a:pt x="116356" y="6412"/>
                </a:cubicBezTo>
                <a:cubicBezTo>
                  <a:pt x="116777" y="6974"/>
                  <a:pt x="117556" y="7328"/>
                  <a:pt x="118155" y="7786"/>
                </a:cubicBezTo>
                <a:cubicBezTo>
                  <a:pt x="118355" y="8244"/>
                  <a:pt x="118472" y="8728"/>
                  <a:pt x="118755" y="9160"/>
                </a:cubicBezTo>
                <a:cubicBezTo>
                  <a:pt x="119078" y="9652"/>
                  <a:pt x="119875" y="9987"/>
                  <a:pt x="119955" y="10534"/>
                </a:cubicBezTo>
                <a:cubicBezTo>
                  <a:pt x="120263" y="12656"/>
                  <a:pt x="118926" y="13928"/>
                  <a:pt x="117556" y="15572"/>
                </a:cubicBezTo>
                <a:cubicBezTo>
                  <a:pt x="116705" y="16593"/>
                  <a:pt x="114563" y="19078"/>
                  <a:pt x="113357" y="20152"/>
                </a:cubicBezTo>
                <a:cubicBezTo>
                  <a:pt x="112805" y="20644"/>
                  <a:pt x="112101" y="21029"/>
                  <a:pt x="111558" y="21526"/>
                </a:cubicBezTo>
                <a:cubicBezTo>
                  <a:pt x="107383" y="25352"/>
                  <a:pt x="113815" y="20260"/>
                  <a:pt x="108559" y="24274"/>
                </a:cubicBezTo>
                <a:cubicBezTo>
                  <a:pt x="108359" y="24885"/>
                  <a:pt x="108284" y="25528"/>
                  <a:pt x="107959" y="26106"/>
                </a:cubicBezTo>
                <a:cubicBezTo>
                  <a:pt x="107675" y="26612"/>
                  <a:pt x="107221" y="27058"/>
                  <a:pt x="106760" y="27480"/>
                </a:cubicBezTo>
                <a:cubicBezTo>
                  <a:pt x="106217" y="27978"/>
                  <a:pt x="105560" y="28396"/>
                  <a:pt x="104960" y="28854"/>
                </a:cubicBezTo>
                <a:lnTo>
                  <a:pt x="104361" y="29312"/>
                </a:lnTo>
              </a:path>
            </a:pathLst>
          </a:cu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53081" y="2597034"/>
            <a:ext cx="175466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Interface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33632" y="4404494"/>
            <a:ext cx="158166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</a:t>
            </a:r>
          </a:p>
        </p:txBody>
      </p:sp>
      <p:sp>
        <p:nvSpPr>
          <p:cNvPr id="2" name="Freeform 1"/>
          <p:cNvSpPr/>
          <p:nvPr/>
        </p:nvSpPr>
        <p:spPr>
          <a:xfrm>
            <a:off x="8795657" y="2455817"/>
            <a:ext cx="217714" cy="235132"/>
          </a:xfrm>
          <a:custGeom>
            <a:avLst/>
            <a:gdLst>
              <a:gd name="connsiteX0" fmla="*/ 121920 w 217714"/>
              <a:gd name="connsiteY0" fmla="*/ 0 h 235132"/>
              <a:gd name="connsiteX1" fmla="*/ 148046 w 217714"/>
              <a:gd name="connsiteY1" fmla="*/ 43543 h 235132"/>
              <a:gd name="connsiteX2" fmla="*/ 174172 w 217714"/>
              <a:gd name="connsiteY2" fmla="*/ 69669 h 235132"/>
              <a:gd name="connsiteX3" fmla="*/ 182880 w 217714"/>
              <a:gd name="connsiteY3" fmla="*/ 95794 h 235132"/>
              <a:gd name="connsiteX4" fmla="*/ 200297 w 217714"/>
              <a:gd name="connsiteY4" fmla="*/ 121920 h 235132"/>
              <a:gd name="connsiteX5" fmla="*/ 217714 w 217714"/>
              <a:gd name="connsiteY5" fmla="*/ 174172 h 235132"/>
              <a:gd name="connsiteX6" fmla="*/ 87086 w 217714"/>
              <a:gd name="connsiteY6" fmla="*/ 209006 h 235132"/>
              <a:gd name="connsiteX7" fmla="*/ 0 w 217714"/>
              <a:gd name="connsiteY7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14" h="235132">
                <a:moveTo>
                  <a:pt x="121920" y="0"/>
                </a:moveTo>
                <a:cubicBezTo>
                  <a:pt x="130629" y="14514"/>
                  <a:pt x="137890" y="30002"/>
                  <a:pt x="148046" y="43543"/>
                </a:cubicBezTo>
                <a:cubicBezTo>
                  <a:pt x="155436" y="53396"/>
                  <a:pt x="167340" y="59422"/>
                  <a:pt x="174172" y="69669"/>
                </a:cubicBezTo>
                <a:cubicBezTo>
                  <a:pt x="179264" y="77307"/>
                  <a:pt x="178775" y="87584"/>
                  <a:pt x="182880" y="95794"/>
                </a:cubicBezTo>
                <a:cubicBezTo>
                  <a:pt x="187561" y="105156"/>
                  <a:pt x="196046" y="112356"/>
                  <a:pt x="200297" y="121920"/>
                </a:cubicBezTo>
                <a:cubicBezTo>
                  <a:pt x="207753" y="138697"/>
                  <a:pt x="217714" y="174172"/>
                  <a:pt x="217714" y="174172"/>
                </a:cubicBezTo>
                <a:cubicBezTo>
                  <a:pt x="177641" y="234280"/>
                  <a:pt x="216739" y="190484"/>
                  <a:pt x="87086" y="209006"/>
                </a:cubicBezTo>
                <a:cubicBezTo>
                  <a:pt x="33907" y="216603"/>
                  <a:pt x="32648" y="218807"/>
                  <a:pt x="0" y="235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381241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System Model 2 – Android </a:t>
            </a:r>
            <a:r>
              <a:rPr lang="en-US" sz="3600" b="0" i="0" u="none" strike="noStrike" cap="none" dirty="0" smtClean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&amp;Web </a:t>
            </a:r>
            <a:r>
              <a:rPr lang="en-US" sz="36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4" name="Shape 347"/>
          <p:cNvSpPr/>
          <p:nvPr/>
        </p:nvSpPr>
        <p:spPr>
          <a:xfrm>
            <a:off x="548443" y="2255520"/>
            <a:ext cx="1213022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761465" y="2692241"/>
            <a:ext cx="285050" cy="43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47"/>
          <p:cNvSpPr/>
          <p:nvPr/>
        </p:nvSpPr>
        <p:spPr>
          <a:xfrm>
            <a:off x="3976729" y="2346961"/>
            <a:ext cx="1408768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Shape 347"/>
          <p:cNvSpPr/>
          <p:nvPr/>
        </p:nvSpPr>
        <p:spPr>
          <a:xfrm>
            <a:off x="2046515" y="3128962"/>
            <a:ext cx="1213022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Login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" name="Straight Arrow Connector 10"/>
          <p:cNvCxnSpPr>
            <a:stCxn id="15" idx="3"/>
          </p:cNvCxnSpPr>
          <p:nvPr/>
        </p:nvCxnSpPr>
        <p:spPr>
          <a:xfrm flipV="1">
            <a:off x="1761465" y="4002404"/>
            <a:ext cx="285050" cy="57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347"/>
          <p:cNvSpPr/>
          <p:nvPr/>
        </p:nvSpPr>
        <p:spPr>
          <a:xfrm>
            <a:off x="548443" y="4140572"/>
            <a:ext cx="1213022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UI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3259537" y="2783682"/>
            <a:ext cx="717192" cy="43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3"/>
          </p:cNvCxnSpPr>
          <p:nvPr/>
        </p:nvCxnSpPr>
        <p:spPr>
          <a:xfrm flipH="1">
            <a:off x="1761465" y="4577293"/>
            <a:ext cx="266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9" idx="0"/>
          </p:cNvCxnSpPr>
          <p:nvPr/>
        </p:nvCxnSpPr>
        <p:spPr>
          <a:xfrm>
            <a:off x="4937761" y="3220403"/>
            <a:ext cx="128451" cy="63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347"/>
          <p:cNvSpPr/>
          <p:nvPr/>
        </p:nvSpPr>
        <p:spPr>
          <a:xfrm>
            <a:off x="4428310" y="3853127"/>
            <a:ext cx="1275804" cy="873442"/>
          </a:xfrm>
          <a:prstGeom prst="roundRect">
            <a:avLst>
              <a:gd name="adj" fmla="val 16667"/>
            </a:avLst>
          </a:prstGeom>
          <a:noFill/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Account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1761466" y="2534194"/>
            <a:ext cx="2666845" cy="1606378"/>
          </a:xfrm>
          <a:prstGeom prst="bentConnector3">
            <a:avLst>
              <a:gd name="adj1" fmla="val 32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Pros / Cons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1154952" y="2603500"/>
            <a:ext cx="43425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 dirty="0">
                <a:latin typeface="Lucida Calligraphy" panose="03010101010101010101" pitchFamily="66" charset="0"/>
              </a:rPr>
              <a:t>System Model </a:t>
            </a:r>
            <a:r>
              <a:rPr lang="en-US" dirty="0" smtClean="0">
                <a:latin typeface="Lucida Calligraphy" panose="03010101010101010101" pitchFamily="66" charset="0"/>
              </a:rPr>
              <a:t>1</a:t>
            </a:r>
          </a:p>
          <a:p>
            <a:pPr indent="-342900">
              <a:spcBef>
                <a:spcPts val="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Pros: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Runs independently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No connectivity issues 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Feasible within given timeline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Security much less of an issue than Model 2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Easier to use (BIG pro over Model 2)</a:t>
            </a:r>
          </a:p>
          <a:p>
            <a:pPr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Cons: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Not available for non-Android devices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No backup in case of phone catastrophe</a:t>
            </a:r>
          </a:p>
          <a:p>
            <a:pPr lvl="1" indent="-342900">
              <a:spcBef>
                <a:spcPts val="0"/>
              </a:spcBef>
            </a:pPr>
            <a:endParaRPr lang="en-US" b="1" dirty="0" smtClean="0">
              <a:solidFill>
                <a:srgbClr val="FF0000"/>
              </a:solidFill>
              <a:latin typeface="Lucida Calligraphy" panose="03010101010101010101" pitchFamily="66" charset="0"/>
            </a:endParaRPr>
          </a:p>
          <a:p>
            <a:pPr lvl="1" indent="-342900">
              <a:spcBef>
                <a:spcPts val="0"/>
              </a:spcBef>
            </a:pPr>
            <a:endParaRPr lang="en-US" b="1" dirty="0">
              <a:solidFill>
                <a:srgbClr val="00B05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5980127" y="2603500"/>
            <a:ext cx="43425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US" dirty="0" smtClean="0">
                <a:latin typeface="Lucida Calligraphy" panose="03010101010101010101" pitchFamily="66" charset="0"/>
              </a:rPr>
              <a:t>System </a:t>
            </a:r>
            <a:r>
              <a:rPr lang="en-US" dirty="0">
                <a:latin typeface="Lucida Calligraphy" panose="03010101010101010101" pitchFamily="66" charset="0"/>
              </a:rPr>
              <a:t>Model </a:t>
            </a:r>
            <a:r>
              <a:rPr lang="en-US" dirty="0" smtClean="0">
                <a:latin typeface="Lucida Calligraphy" panose="03010101010101010101" pitchFamily="66" charset="0"/>
              </a:rPr>
              <a:t>2</a:t>
            </a:r>
          </a:p>
          <a:p>
            <a:pPr indent="-342900">
              <a:spcBef>
                <a:spcPts val="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Pros: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Able to access application via other platforms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00B050"/>
                </a:solidFill>
                <a:latin typeface="Lucida Calligraphy" panose="03010101010101010101" pitchFamily="66" charset="0"/>
              </a:rPr>
              <a:t>Backup of user information is safe if catastrophe occurs</a:t>
            </a:r>
          </a:p>
          <a:p>
            <a:pPr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Cons: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More moving parts, easier to mess up a piece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Security is a concern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Notifications from Web App to phone? </a:t>
            </a:r>
          </a:p>
          <a:p>
            <a:pPr lvl="1" indent="-342900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More for user to do = difficult to use. Want to keep it simple!!!</a:t>
            </a:r>
            <a:endParaRPr lang="en-US" b="1" dirty="0">
              <a:solidFill>
                <a:srgbClr val="FF0000"/>
              </a:solidFill>
              <a:latin typeface="Lucida Calligraphy" panose="03010101010101010101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425960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800" b="0" i="0" u="none" strike="noStrike" cap="none" dirty="0" smtClean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Subsystems – Priority System</a:t>
            </a:r>
            <a:endParaRPr lang="en-US" sz="4800" b="0" i="0" u="none" strike="noStrike" cap="none" dirty="0">
              <a:solidFill>
                <a:schemeClr val="lt2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10052977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3600" dirty="0" smtClean="0">
                <a:latin typeface="Lucida Calligraphy" panose="03010101010101010101" pitchFamily="66" charset="0"/>
              </a:rPr>
              <a:t>Priority system (Cody): </a:t>
            </a:r>
          </a:p>
          <a:p>
            <a:pPr marL="857250" lvl="1" indent="-457200">
              <a:spcBef>
                <a:spcPts val="0"/>
              </a:spcBef>
            </a:pPr>
            <a:r>
              <a:rPr lang="en-US" sz="3400" dirty="0">
                <a:latin typeface="Lucida Calligraphy" panose="03010101010101010101" pitchFamily="66" charset="0"/>
              </a:rPr>
              <a:t>B</a:t>
            </a:r>
            <a:r>
              <a:rPr lang="en-US" sz="3400" dirty="0" smtClean="0">
                <a:latin typeface="Lucida Calligraphy" panose="03010101010101010101" pitchFamily="66" charset="0"/>
              </a:rPr>
              <a:t>ased on a percentage scale. 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High priority = Sooner notifications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Medium priority = Normal notification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Low priority = Quick reminder before event</a:t>
            </a:r>
            <a:endParaRPr lang="en-US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7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425960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800" b="0" i="0" u="none" strike="noStrike" cap="none" dirty="0" smtClean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Subsystems – Reminder Object</a:t>
            </a:r>
            <a:endParaRPr lang="en-US" sz="4800" b="0" i="0" u="none" strike="noStrike" cap="none" dirty="0">
              <a:solidFill>
                <a:schemeClr val="lt2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093994" y="2342243"/>
            <a:ext cx="10052977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3600" dirty="0" smtClean="0">
                <a:latin typeface="Lucida Calligraphy" panose="03010101010101010101" pitchFamily="66" charset="0"/>
              </a:rPr>
              <a:t>Reminder Object (Joel): </a:t>
            </a:r>
          </a:p>
          <a:p>
            <a:pPr marL="1257300" lvl="2" indent="-457200">
              <a:spcBef>
                <a:spcPts val="0"/>
              </a:spcBef>
            </a:pPr>
            <a:r>
              <a:rPr lang="en-US" sz="3200" dirty="0" smtClean="0">
                <a:latin typeface="Lucida Calligraphy" panose="03010101010101010101" pitchFamily="66" charset="0"/>
              </a:rPr>
              <a:t>Fields:</a:t>
            </a:r>
          </a:p>
          <a:p>
            <a:pPr marL="1714500" lvl="3" indent="-457200">
              <a:spcBef>
                <a:spcPts val="0"/>
              </a:spcBef>
            </a:pPr>
            <a:r>
              <a:rPr lang="en-US" sz="3000" dirty="0" smtClean="0">
                <a:latin typeface="Lucida Calligraphy" panose="03010101010101010101" pitchFamily="66" charset="0"/>
              </a:rPr>
              <a:t>String – Description</a:t>
            </a:r>
          </a:p>
          <a:p>
            <a:pPr marL="1714500" lvl="3" indent="-457200">
              <a:spcBef>
                <a:spcPts val="0"/>
              </a:spcBef>
            </a:pPr>
            <a:r>
              <a:rPr lang="en-US" sz="3000" dirty="0" smtClean="0">
                <a:latin typeface="Lucida Calligraphy" panose="03010101010101010101" pitchFamily="66" charset="0"/>
              </a:rPr>
              <a:t>String – Date </a:t>
            </a:r>
          </a:p>
          <a:p>
            <a:pPr marL="1714500" lvl="3" indent="-457200">
              <a:spcBef>
                <a:spcPts val="0"/>
              </a:spcBef>
            </a:pPr>
            <a:r>
              <a:rPr lang="en-US" sz="3000" dirty="0" smtClean="0">
                <a:latin typeface="Lucida Calligraphy" panose="03010101010101010101" pitchFamily="66" charset="0"/>
              </a:rPr>
              <a:t>String – Time </a:t>
            </a:r>
          </a:p>
          <a:p>
            <a:pPr marL="1714500" lvl="3" indent="-457200">
              <a:spcBef>
                <a:spcPts val="0"/>
              </a:spcBef>
            </a:pPr>
            <a:r>
              <a:rPr lang="en-US" sz="3000" dirty="0" smtClean="0">
                <a:latin typeface="Lucida Calligraphy" panose="03010101010101010101" pitchFamily="66" charset="0"/>
              </a:rPr>
              <a:t>Double – Priority</a:t>
            </a:r>
          </a:p>
          <a:p>
            <a:pPr marL="1714500" lvl="3" indent="-457200">
              <a:spcBef>
                <a:spcPts val="0"/>
              </a:spcBef>
            </a:pPr>
            <a:r>
              <a:rPr lang="en-US" sz="3000" dirty="0" smtClean="0">
                <a:latin typeface="Lucida Calligraphy" panose="03010101010101010101" pitchFamily="66" charset="0"/>
              </a:rPr>
              <a:t>Boolean – Alarm</a:t>
            </a:r>
          </a:p>
          <a:p>
            <a:pPr marL="1714500" lvl="3" indent="-457200">
              <a:spcBef>
                <a:spcPts val="0"/>
              </a:spcBef>
            </a:pPr>
            <a:r>
              <a:rPr lang="en-US" sz="3000" dirty="0" smtClean="0">
                <a:latin typeface="Lucida Calligraphy" panose="03010101010101010101" pitchFamily="66" charset="0"/>
              </a:rPr>
              <a:t>Boolean – Alert</a:t>
            </a:r>
          </a:p>
          <a:p>
            <a:pPr marL="1714500" lvl="3" indent="-457200">
              <a:spcBef>
                <a:spcPts val="0"/>
              </a:spcBef>
            </a:pPr>
            <a:r>
              <a:rPr lang="en-US" sz="3000" dirty="0" smtClean="0">
                <a:latin typeface="Lucida Calligraphy" panose="03010101010101010101" pitchFamily="66" charset="0"/>
              </a:rPr>
              <a:t>Boolean - Repeatable</a:t>
            </a:r>
          </a:p>
          <a:p>
            <a:pPr marL="1714500" lvl="3" indent="-457200">
              <a:spcBef>
                <a:spcPts val="0"/>
              </a:spcBef>
            </a:pPr>
            <a:endParaRPr lang="en-US" sz="3000" dirty="0" smtClean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425960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800" b="0" i="0" u="none" strike="noStrike" cap="none" dirty="0" smtClean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Subsystems – GUI</a:t>
            </a:r>
            <a:endParaRPr lang="en-US" sz="4800" b="0" i="0" u="none" strike="noStrike" cap="none" dirty="0">
              <a:solidFill>
                <a:schemeClr val="lt2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093994" y="2342243"/>
            <a:ext cx="10052977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3600" dirty="0" smtClean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6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4953" y="973667"/>
            <a:ext cx="10227150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800" b="0" i="0" u="none" strike="noStrike" cap="none" dirty="0" smtClean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Subsystems – Date / Time picker</a:t>
            </a:r>
            <a:endParaRPr lang="en-US" sz="4800" b="0" i="0" u="none" strike="noStrike" cap="none" dirty="0">
              <a:solidFill>
                <a:schemeClr val="lt2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093994" y="2342243"/>
            <a:ext cx="10052977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3600" dirty="0" smtClean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1154953" y="2603500"/>
            <a:ext cx="9148145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0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No personal assistant application that :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0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Has little overhead / quick to use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0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Creates multiple reminders without being asked, based on priority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0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Is non-obtrusive / customizable based on needs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8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4953" y="973667"/>
            <a:ext cx="10227150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800" b="0" i="0" u="none" strike="noStrike" cap="none" dirty="0" smtClean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Subsystems – Alert / Alarm</a:t>
            </a:r>
            <a:endParaRPr lang="en-US" sz="4800" b="0" i="0" u="none" strike="noStrike" cap="none" dirty="0">
              <a:solidFill>
                <a:schemeClr val="lt2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093994" y="2342243"/>
            <a:ext cx="10052977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3600" dirty="0" smtClean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2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Timeline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08438"/>
              </p:ext>
            </p:extLst>
          </p:nvPr>
        </p:nvGraphicFramePr>
        <p:xfrm>
          <a:off x="1239520" y="2661678"/>
          <a:ext cx="8128000" cy="3845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Date: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Target</a:t>
                      </a:r>
                      <a:r>
                        <a:rPr lang="en-US" baseline="0" dirty="0" smtClean="0">
                          <a:latin typeface="Lucida Calligraphy" panose="03010101010101010101" pitchFamily="66" charset="0"/>
                        </a:rPr>
                        <a:t> Goals: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2/13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2/20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Complete System / Algorithm Analysis Report, finish process models and data dictionary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2/27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Fix</a:t>
                      </a:r>
                      <a:r>
                        <a:rPr lang="en-US" baseline="0" dirty="0" smtClean="0">
                          <a:latin typeface="Lucida Calligraphy" panose="03010101010101010101" pitchFamily="66" charset="0"/>
                        </a:rPr>
                        <a:t> process models, complete controls and designs report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3/6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3/13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Initial testing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3/20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3/27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Complete Final Presentation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4/3</a:t>
                      </a:r>
                      <a:endParaRPr lang="en-US" dirty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alligraphy" panose="03010101010101010101" pitchFamily="66" charset="0"/>
                        </a:rPr>
                        <a:t>Finish User Manual / Final</a:t>
                      </a:r>
                      <a:r>
                        <a:rPr lang="en-US" baseline="0" dirty="0" smtClean="0">
                          <a:latin typeface="Lucida Calligraphy" panose="03010101010101010101" pitchFamily="66" charset="0"/>
                        </a:rPr>
                        <a:t> reports</a:t>
                      </a:r>
                      <a:endParaRPr lang="en-US" dirty="0" smtClean="0">
                        <a:latin typeface="Lucida Calligraphy" panose="03010101010101010101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Feasibility 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b="0" i="0" u="none" strike="noStrike" cap="none" dirty="0" smtClean="0">
                <a:solidFill>
                  <a:srgbClr val="3F3F3F"/>
                </a:solidFill>
                <a:latin typeface="Lucida Calligraphy" panose="03010101010101010101" pitchFamily="66" charset="0"/>
                <a:sym typeface="Century Gothic"/>
              </a:rPr>
              <a:t>Project should be feasible!</a:t>
            </a:r>
          </a:p>
          <a:p>
            <a:pPr lvl="1" indent="-342900">
              <a:spcBef>
                <a:spcPts val="0"/>
              </a:spcBef>
            </a:pPr>
            <a:r>
              <a:rPr lang="en-US" sz="2200" dirty="0" smtClean="0">
                <a:latin typeface="Lucida Calligraphy" panose="03010101010101010101" pitchFamily="66" charset="0"/>
              </a:rPr>
              <a:t>Work has been split between members</a:t>
            </a:r>
          </a:p>
          <a:p>
            <a:pPr lvl="1" indent="-342900">
              <a:spcBef>
                <a:spcPts val="0"/>
              </a:spcBef>
            </a:pPr>
            <a:r>
              <a:rPr lang="en-US" sz="2200" b="0" i="0" u="none" strike="noStrike" cap="none" dirty="0" smtClean="0">
                <a:solidFill>
                  <a:srgbClr val="3F3F3F"/>
                </a:solidFill>
                <a:latin typeface="Lucida Calligraphy" panose="03010101010101010101" pitchFamily="66" charset="0"/>
                <a:sym typeface="Century Gothic"/>
              </a:rPr>
              <a:t>Will help each other out if needed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Feasibility 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40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So what’s the solution?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4210"/>
              <a:buFont typeface="Noto Sans Symbols"/>
              <a:buChar char="▶"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Prioritize!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8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40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So what’s the solution?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4210"/>
              <a:buFont typeface="Noto Sans Symbols"/>
              <a:buChar char="▶"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Prioritize!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Simple to use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Special Priority System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2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Automatic, Interval-Based Reminders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8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What makes Prioritize special?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2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Focuses on a Priority system!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10165576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Approach - Priority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Basic Priority Premise:</a:t>
            </a:r>
          </a:p>
        </p:txBody>
      </p:sp>
      <p:sp>
        <p:nvSpPr>
          <p:cNvPr id="281" name="Shape 281"/>
          <p:cNvSpPr/>
          <p:nvPr/>
        </p:nvSpPr>
        <p:spPr>
          <a:xfrm>
            <a:off x="1532237" y="3649362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Due</a:t>
            </a:r>
          </a:p>
        </p:txBody>
      </p:sp>
      <p:sp>
        <p:nvSpPr>
          <p:cNvPr id="282" name="Shape 282"/>
          <p:cNvSpPr/>
          <p:nvPr/>
        </p:nvSpPr>
        <p:spPr>
          <a:xfrm>
            <a:off x="4221892" y="3649360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Level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674076" y="380588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467105" y="380588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</a:p>
        </p:txBody>
      </p:sp>
      <p:sp>
        <p:nvSpPr>
          <p:cNvPr id="285" name="Shape 285"/>
          <p:cNvSpPr/>
          <p:nvPr/>
        </p:nvSpPr>
        <p:spPr>
          <a:xfrm>
            <a:off x="7101252" y="3649360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Notifications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902045" y="973667"/>
            <a:ext cx="10007384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Approach - Priority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Basic Priority </a:t>
            </a:r>
            <a:r>
              <a:rPr lang="en-US" sz="3800" b="0" i="0" u="none" strike="noStrike" cap="none" dirty="0" smtClean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292" name="Shape 292"/>
          <p:cNvSpPr/>
          <p:nvPr/>
        </p:nvSpPr>
        <p:spPr>
          <a:xfrm>
            <a:off x="6153666" y="4155987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Days Later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12:00 PM</a:t>
            </a:r>
          </a:p>
        </p:txBody>
      </p:sp>
      <p:sp>
        <p:nvSpPr>
          <p:cNvPr id="293" name="Shape 293"/>
          <p:cNvSpPr/>
          <p:nvPr/>
        </p:nvSpPr>
        <p:spPr>
          <a:xfrm>
            <a:off x="902045" y="4155989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at: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12:00 PM</a:t>
            </a:r>
          </a:p>
        </p:txBody>
      </p:sp>
      <p:sp>
        <p:nvSpPr>
          <p:cNvPr id="294" name="Shape 294"/>
          <p:cNvSpPr/>
          <p:nvPr/>
        </p:nvSpPr>
        <p:spPr>
          <a:xfrm>
            <a:off x="3527855" y="4155989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50% Priority</a:t>
            </a:r>
          </a:p>
        </p:txBody>
      </p:sp>
      <p:sp>
        <p:nvSpPr>
          <p:cNvPr id="295" name="Shape 295"/>
          <p:cNvSpPr/>
          <p:nvPr/>
        </p:nvSpPr>
        <p:spPr>
          <a:xfrm>
            <a:off x="8767592" y="4155987"/>
            <a:ext cx="2141837" cy="12603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rgbClr val="820C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 at: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Day Later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12:00 PM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022883" y="440146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643714" y="4401460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264543" y="4401458"/>
            <a:ext cx="547815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10229970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Approach - Simplicity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Simplicity is IMPORTANT!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Target Goal: &lt; 30 seconds to create a notification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Unobtrusive, Minimalistic while retaining </a:t>
            </a:r>
            <a:r>
              <a:rPr lang="en-US" sz="3600" b="0" i="0" u="none" strike="noStrike" cap="none" dirty="0" smtClean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maximum functionality</a:t>
            </a:r>
            <a:endParaRPr lang="en-US" sz="36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792088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lt2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Approach – Automatic Reminders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Should automatically notify users of reminders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Can schedule repeat reminders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800" b="0" i="0" u="none" strike="noStrike" cap="none" dirty="0">
                <a:solidFill>
                  <a:srgbClr val="3F3F3F"/>
                </a:solidFill>
                <a:latin typeface="Lucida Calligraphy" panose="03010101010101010101" pitchFamily="66" charset="0"/>
                <a:ea typeface="Arial"/>
                <a:cs typeface="Arial"/>
                <a:sym typeface="Arial"/>
              </a:rPr>
              <a:t>Customizable options to meet user’s needs</a:t>
            </a: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 dirty="0">
              <a:solidFill>
                <a:srgbClr val="3F3F3F"/>
              </a:solidFill>
              <a:latin typeface="Lucida Calligraphy" panose="03010101010101010101" pitchFamily="66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528</Words>
  <Application>Microsoft Office PowerPoint</Application>
  <PresentationFormat>Widescreen</PresentationFormat>
  <Paragraphs>137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Century Gothic</vt:lpstr>
      <vt:lpstr>Lucida Calligraphy</vt:lpstr>
      <vt:lpstr>Arial</vt:lpstr>
      <vt:lpstr>Noto Sans Symbols</vt:lpstr>
      <vt:lpstr>Ion Boardroom</vt:lpstr>
      <vt:lpstr>Prioritize</vt:lpstr>
      <vt:lpstr>Problem</vt:lpstr>
      <vt:lpstr>Solution</vt:lpstr>
      <vt:lpstr>Solution</vt:lpstr>
      <vt:lpstr>Approach</vt:lpstr>
      <vt:lpstr>Approach - Priority</vt:lpstr>
      <vt:lpstr>Approach - Priority</vt:lpstr>
      <vt:lpstr>Approach - Simplicity</vt:lpstr>
      <vt:lpstr>Approach – Automatic Reminders</vt:lpstr>
      <vt:lpstr>Requirements</vt:lpstr>
      <vt:lpstr>Requirements</vt:lpstr>
      <vt:lpstr>Requirements </vt:lpstr>
      <vt:lpstr>System Model 1 – Android only </vt:lpstr>
      <vt:lpstr>System Model 2 – Android &amp;Web App</vt:lpstr>
      <vt:lpstr>Pros / Cons</vt:lpstr>
      <vt:lpstr>Subsystems – Priority System</vt:lpstr>
      <vt:lpstr>Subsystems – Reminder Object</vt:lpstr>
      <vt:lpstr>Subsystems – GUI</vt:lpstr>
      <vt:lpstr>Subsystems – Date / Time picker</vt:lpstr>
      <vt:lpstr>Subsystems – Alert / Alarm</vt:lpstr>
      <vt:lpstr>Timeline</vt:lpstr>
      <vt:lpstr>Feasibility </vt:lpstr>
      <vt:lpstr>Feasibility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cp:lastModifiedBy>Joel Wilhelm</cp:lastModifiedBy>
  <cp:revision>10</cp:revision>
  <dcterms:modified xsi:type="dcterms:W3CDTF">2017-02-08T17:46:01Z</dcterms:modified>
</cp:coreProperties>
</file>