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574" r:id="rId2"/>
    <p:sldId id="606" r:id="rId3"/>
    <p:sldId id="605" r:id="rId4"/>
    <p:sldId id="611" r:id="rId5"/>
    <p:sldId id="608" r:id="rId6"/>
    <p:sldId id="615" r:id="rId7"/>
    <p:sldId id="612" r:id="rId8"/>
    <p:sldId id="610" r:id="rId9"/>
    <p:sldId id="616" r:id="rId10"/>
    <p:sldId id="613" r:id="rId11"/>
    <p:sldId id="614" r:id="rId12"/>
    <p:sldId id="609" r:id="rId13"/>
    <p:sldId id="6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37" autoAdjust="0"/>
    <p:restoredTop sz="94679" autoAdjust="0"/>
  </p:normalViewPr>
  <p:slideViewPr>
    <p:cSldViewPr>
      <p:cViewPr varScale="1">
        <p:scale>
          <a:sx n="86" d="100"/>
          <a:sy n="86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hn, Charles E" userId="0c91bf14-3b1b-45ee-af3a-acaa27e90003" providerId="ADAL" clId="{9EF4ADB6-72C7-444D-8876-C2A11F9EE412}"/>
    <pc:docChg chg="undo redo custSel addSld modSld">
      <pc:chgData name="Kahn, Charles E" userId="0c91bf14-3b1b-45ee-af3a-acaa27e90003" providerId="ADAL" clId="{9EF4ADB6-72C7-444D-8876-C2A11F9EE412}" dt="2024-10-06T14:16:05.283" v="177" actId="20577"/>
      <pc:docMkLst>
        <pc:docMk/>
      </pc:docMkLst>
      <pc:sldChg chg="modSp mod">
        <pc:chgData name="Kahn, Charles E" userId="0c91bf14-3b1b-45ee-af3a-acaa27e90003" providerId="ADAL" clId="{9EF4ADB6-72C7-444D-8876-C2A11F9EE412}" dt="2024-10-06T14:14:10.645" v="153" actId="6549"/>
        <pc:sldMkLst>
          <pc:docMk/>
          <pc:sldMk cId="1642248812" sldId="574"/>
        </pc:sldMkLst>
        <pc:spChg chg="mod">
          <ac:chgData name="Kahn, Charles E" userId="0c91bf14-3b1b-45ee-af3a-acaa27e90003" providerId="ADAL" clId="{9EF4ADB6-72C7-444D-8876-C2A11F9EE412}" dt="2024-10-06T14:14:10.645" v="153" actId="6549"/>
          <ac:spMkLst>
            <pc:docMk/>
            <pc:sldMk cId="1642248812" sldId="574"/>
            <ac:spMk id="4" creationId="{00000000-0000-0000-0000-000000000000}"/>
          </ac:spMkLst>
        </pc:spChg>
        <pc:spChg chg="mod">
          <ac:chgData name="Kahn, Charles E" userId="0c91bf14-3b1b-45ee-af3a-acaa27e90003" providerId="ADAL" clId="{9EF4ADB6-72C7-444D-8876-C2A11F9EE412}" dt="2024-10-02T01:59:51.848" v="17" actId="122"/>
          <ac:spMkLst>
            <pc:docMk/>
            <pc:sldMk cId="1642248812" sldId="574"/>
            <ac:spMk id="5" creationId="{00000000-0000-0000-0000-000000000000}"/>
          </ac:spMkLst>
        </pc:spChg>
      </pc:sldChg>
      <pc:sldChg chg="modSp mod">
        <pc:chgData name="Kahn, Charles E" userId="0c91bf14-3b1b-45ee-af3a-acaa27e90003" providerId="ADAL" clId="{9EF4ADB6-72C7-444D-8876-C2A11F9EE412}" dt="2024-10-06T14:14:30.943" v="154" actId="1076"/>
        <pc:sldMkLst>
          <pc:docMk/>
          <pc:sldMk cId="2916417376" sldId="604"/>
        </pc:sldMkLst>
        <pc:spChg chg="mod">
          <ac:chgData name="Kahn, Charles E" userId="0c91bf14-3b1b-45ee-af3a-acaa27e90003" providerId="ADAL" clId="{9EF4ADB6-72C7-444D-8876-C2A11F9EE412}" dt="2024-10-06T14:14:30.943" v="154" actId="1076"/>
          <ac:spMkLst>
            <pc:docMk/>
            <pc:sldMk cId="2916417376" sldId="604"/>
            <ac:spMk id="4" creationId="{EAC5BF92-1E90-847D-069F-B4FD57CE34DB}"/>
          </ac:spMkLst>
        </pc:spChg>
      </pc:sldChg>
      <pc:sldChg chg="modSp mod">
        <pc:chgData name="Kahn, Charles E" userId="0c91bf14-3b1b-45ee-af3a-acaa27e90003" providerId="ADAL" clId="{9EF4ADB6-72C7-444D-8876-C2A11F9EE412}" dt="2024-10-02T02:00:47.531" v="35" actId="20577"/>
        <pc:sldMkLst>
          <pc:docMk/>
          <pc:sldMk cId="1234542068" sldId="612"/>
        </pc:sldMkLst>
        <pc:spChg chg="mod">
          <ac:chgData name="Kahn, Charles E" userId="0c91bf14-3b1b-45ee-af3a-acaa27e90003" providerId="ADAL" clId="{9EF4ADB6-72C7-444D-8876-C2A11F9EE412}" dt="2024-10-02T02:00:47.531" v="35" actId="20577"/>
          <ac:spMkLst>
            <pc:docMk/>
            <pc:sldMk cId="1234542068" sldId="612"/>
            <ac:spMk id="3" creationId="{CAA9D207-F12F-A0B4-3198-C80690B19ED9}"/>
          </ac:spMkLst>
        </pc:spChg>
      </pc:sldChg>
      <pc:sldChg chg="addSp modSp new mod modClrScheme chgLayout">
        <pc:chgData name="Kahn, Charles E" userId="0c91bf14-3b1b-45ee-af3a-acaa27e90003" providerId="ADAL" clId="{9EF4ADB6-72C7-444D-8876-C2A11F9EE412}" dt="2024-10-06T14:16:05.283" v="177" actId="20577"/>
        <pc:sldMkLst>
          <pc:docMk/>
          <pc:sldMk cId="3721903407" sldId="616"/>
        </pc:sldMkLst>
        <pc:spChg chg="add mod">
          <ac:chgData name="Kahn, Charles E" userId="0c91bf14-3b1b-45ee-af3a-acaa27e90003" providerId="ADAL" clId="{9EF4ADB6-72C7-444D-8876-C2A11F9EE412}" dt="2024-10-02T02:01:50.925" v="44" actId="20577"/>
          <ac:spMkLst>
            <pc:docMk/>
            <pc:sldMk cId="3721903407" sldId="616"/>
            <ac:spMk id="2" creationId="{75EB1AE8-64B0-C872-8131-E3ABCA8FD123}"/>
          </ac:spMkLst>
        </pc:spChg>
        <pc:spChg chg="add mod">
          <ac:chgData name="Kahn, Charles E" userId="0c91bf14-3b1b-45ee-af3a-acaa27e90003" providerId="ADAL" clId="{9EF4ADB6-72C7-444D-8876-C2A11F9EE412}" dt="2024-10-06T14:16:05.283" v="177" actId="20577"/>
          <ac:spMkLst>
            <pc:docMk/>
            <pc:sldMk cId="3721903407" sldId="616"/>
            <ac:spMk id="3" creationId="{44AC69DD-F33D-3555-B20E-2436DB0653C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BE09F-F4BA-4346-9133-F6A01A20C15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6282C-8ED3-4600-A3FB-CD327B0A1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8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57600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981201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962400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730307" y="518949"/>
            <a:ext cx="9045261" cy="4445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729436" y="1252341"/>
            <a:ext cx="10741811" cy="4761281"/>
          </a:xfrm>
        </p:spPr>
        <p:txBody>
          <a:bodyPr/>
          <a:lstStyle>
            <a:lvl1pPr>
              <a:spcBef>
                <a:spcPts val="1600"/>
              </a:spcBef>
              <a:defRPr/>
            </a:lvl1pPr>
            <a:lvl2pPr>
              <a:spcBef>
                <a:spcPts val="800"/>
              </a:spcBef>
              <a:defRPr>
                <a:latin typeface="+mn-lt"/>
              </a:defRPr>
            </a:lvl2pPr>
            <a:lvl3pPr>
              <a:spcBef>
                <a:spcPts val="800"/>
              </a:spcBef>
              <a:defRPr>
                <a:latin typeface="+mn-lt"/>
              </a:defRPr>
            </a:lvl3pPr>
            <a:lvl4pPr>
              <a:spcBef>
                <a:spcPts val="800"/>
              </a:spcBef>
              <a:defRPr>
                <a:latin typeface="+mn-lt"/>
              </a:defRPr>
            </a:lvl4pPr>
            <a:lvl5pPr>
              <a:spcBef>
                <a:spcPts val="800"/>
              </a:spcBef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27855" y="6493423"/>
            <a:ext cx="25400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2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333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728185" y="6493422"/>
            <a:ext cx="6705600" cy="138113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/>
              <a:t>AMIA 2017   |   amia.org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0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04288"/>
            <a:ext cx="10972800" cy="43251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11125200" cy="207962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4000" dirty="0"/>
              <a:t>Ontology for Discoverable and Interoperable Radiology AI Models and Datasets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30421" y="5334000"/>
            <a:ext cx="10731158" cy="1290639"/>
          </a:xfrm>
        </p:spPr>
        <p:txBody>
          <a:bodyPr anchor="ctr">
            <a:normAutofit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Charles Kahn, Abhinav Suri, Safwan Halabi, Hari Trivedi</a:t>
            </a:r>
          </a:p>
        </p:txBody>
      </p:sp>
    </p:spTree>
    <p:extLst>
      <p:ext uri="{BB962C8B-B14F-4D97-AF65-F5344CB8AC3E}">
        <p14:creationId xmlns:p14="http://schemas.microsoft.com/office/powerpoint/2010/main" val="1642248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CC40-9246-7BA0-BD45-8D3BA424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Document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455C-2710-0C8E-C3BC-08FE1B273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  <a:p>
            <a:pPr lvl="1"/>
            <a:r>
              <a:rPr lang="en-US" dirty="0"/>
              <a:t>Models  (0 or more)</a:t>
            </a:r>
          </a:p>
          <a:p>
            <a:pPr lvl="1"/>
            <a:r>
              <a:rPr lang="en-US" dirty="0"/>
              <a:t>Datasets   (0 or more)</a:t>
            </a:r>
          </a:p>
          <a:p>
            <a:pPr lvl="1"/>
            <a:endParaRPr lang="en-US" dirty="0"/>
          </a:p>
          <a:p>
            <a:r>
              <a:rPr lang="en-US" dirty="0"/>
              <a:t>Follows structure of ontology</a:t>
            </a:r>
          </a:p>
          <a:p>
            <a:r>
              <a:rPr lang="en-US" dirty="0"/>
              <a:t>Uses ontology’s terms and reference pointers</a:t>
            </a:r>
          </a:p>
        </p:txBody>
      </p:sp>
    </p:spTree>
    <p:extLst>
      <p:ext uri="{BB962C8B-B14F-4D97-AF65-F5344CB8AC3E}">
        <p14:creationId xmlns:p14="http://schemas.microsoft.com/office/powerpoint/2010/main" val="2079475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8C09C9E-B7BE-15C0-088C-2ECEB9CE5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826" y="533400"/>
            <a:ext cx="6957736" cy="609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DBF760-67AE-5402-EBAF-B03B0DFEBE28}"/>
              </a:ext>
            </a:extLst>
          </p:cNvPr>
          <p:cNvSpPr txBox="1"/>
          <p:nvPr/>
        </p:nvSpPr>
        <p:spPr>
          <a:xfrm>
            <a:off x="2416273" y="4812564"/>
            <a:ext cx="1393723" cy="46166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456406-04F5-E91E-115E-249A936C66FB}"/>
              </a:ext>
            </a:extLst>
          </p:cNvPr>
          <p:cNvSpPr txBox="1"/>
          <p:nvPr/>
        </p:nvSpPr>
        <p:spPr>
          <a:xfrm>
            <a:off x="2416274" y="1583771"/>
            <a:ext cx="1393723" cy="46166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Model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DC00AC82-357A-66FA-33BA-1E6EE554A291}"/>
              </a:ext>
            </a:extLst>
          </p:cNvPr>
          <p:cNvSpPr/>
          <p:nvPr/>
        </p:nvSpPr>
        <p:spPr>
          <a:xfrm>
            <a:off x="4038600" y="1566565"/>
            <a:ext cx="543374" cy="2971800"/>
          </a:xfrm>
          <a:prstGeom prst="leftBrace">
            <a:avLst>
              <a:gd name="adj1" fmla="val 8333"/>
              <a:gd name="adj2" fmla="val 996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F8BA60E0-55FF-7DB1-863F-F729203881DE}"/>
              </a:ext>
            </a:extLst>
          </p:cNvPr>
          <p:cNvSpPr/>
          <p:nvPr/>
        </p:nvSpPr>
        <p:spPr>
          <a:xfrm>
            <a:off x="4023851" y="4724399"/>
            <a:ext cx="543374" cy="1905001"/>
          </a:xfrm>
          <a:prstGeom prst="leftBrace">
            <a:avLst>
              <a:gd name="adj1" fmla="val 8333"/>
              <a:gd name="adj2" fmla="val 1748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4ACCCF-1A56-CA72-2C30-F0EB38D34402}"/>
              </a:ext>
            </a:extLst>
          </p:cNvPr>
          <p:cNvSpPr txBox="1"/>
          <p:nvPr/>
        </p:nvSpPr>
        <p:spPr>
          <a:xfrm>
            <a:off x="398066" y="914400"/>
            <a:ext cx="139372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Project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FF30DBAE-23FF-C7F9-4DA4-B213A5CF8E29}"/>
              </a:ext>
            </a:extLst>
          </p:cNvPr>
          <p:cNvSpPr/>
          <p:nvPr/>
        </p:nvSpPr>
        <p:spPr>
          <a:xfrm>
            <a:off x="1946646" y="798872"/>
            <a:ext cx="543374" cy="5830528"/>
          </a:xfrm>
          <a:prstGeom prst="leftBrace">
            <a:avLst>
              <a:gd name="adj1" fmla="val 8333"/>
              <a:gd name="adj2" fmla="val 564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74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624C-A4AD-D54B-FA0F-B9A69FEE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A5C6-EEFB-7193-5E08-B7AC26377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 models from RSNA AI Challenges</a:t>
            </a:r>
          </a:p>
          <a:p>
            <a:r>
              <a:rPr lang="en-US" dirty="0"/>
              <a:t>Datasets published for RSNA’s AI competitions</a:t>
            </a:r>
          </a:p>
          <a:p>
            <a:pPr lvl="1"/>
            <a:endParaRPr lang="en-US" dirty="0"/>
          </a:p>
          <a:p>
            <a:r>
              <a:rPr lang="en-US" dirty="0"/>
              <a:t>Active development</a:t>
            </a:r>
          </a:p>
          <a:p>
            <a:pPr lvl="1"/>
            <a:r>
              <a:rPr lang="en-US" dirty="0"/>
              <a:t>RSNA Radiology AI Data Standards (RAIDS) Committee</a:t>
            </a:r>
          </a:p>
        </p:txBody>
      </p:sp>
    </p:spTree>
    <p:extLst>
      <p:ext uri="{BB962C8B-B14F-4D97-AF65-F5344CB8AC3E}">
        <p14:creationId xmlns:p14="http://schemas.microsoft.com/office/powerpoint/2010/main" val="708498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5500314" cy="22098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Thank you !</a:t>
            </a:r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8534400" y="3930588"/>
            <a:ext cx="2335906" cy="2359532"/>
            <a:chOff x="2641" y="1730"/>
            <a:chExt cx="1941" cy="1730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1730"/>
              <a:ext cx="1768" cy="1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641" y="2839"/>
              <a:ext cx="559" cy="5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551" y="2837"/>
              <a:ext cx="1031" cy="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 rot="1688201">
              <a:off x="3392" y="2944"/>
              <a:ext cx="559" cy="5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543800" y="5968425"/>
            <a:ext cx="4191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2880" rIns="18288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ckahn@upenn.edu</a:t>
            </a:r>
            <a:endParaRPr lang="en-US" sz="3600" i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5BF92-1E90-847D-069F-B4FD57CE34DB}"/>
              </a:ext>
            </a:extLst>
          </p:cNvPr>
          <p:cNvSpPr txBox="1"/>
          <p:nvPr/>
        </p:nvSpPr>
        <p:spPr>
          <a:xfrm>
            <a:off x="464157" y="3930588"/>
            <a:ext cx="5638799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tIns="182880" bIns="182880">
            <a:spAutoFit/>
          </a:bodyPr>
          <a:lstStyle/>
          <a:p>
            <a:pPr algn="ctr"/>
            <a:r>
              <a:rPr lang="en-US" sz="3200" dirty="0"/>
              <a:t>github.com/cekahn/RMDO</a:t>
            </a:r>
          </a:p>
        </p:txBody>
      </p:sp>
    </p:spTree>
    <p:extLst>
      <p:ext uri="{BB962C8B-B14F-4D97-AF65-F5344CB8AC3E}">
        <p14:creationId xmlns:p14="http://schemas.microsoft.com/office/powerpoint/2010/main" val="291641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95F03E-9FBD-7AF1-1B50-951B79A8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252" y="595609"/>
            <a:ext cx="3802225" cy="609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73A3F0D-3838-6FE8-C511-1062699B3152}"/>
              </a:ext>
            </a:extLst>
          </p:cNvPr>
          <p:cNvGrpSpPr/>
          <p:nvPr/>
        </p:nvGrpSpPr>
        <p:grpSpPr>
          <a:xfrm>
            <a:off x="1219200" y="4472794"/>
            <a:ext cx="6781800" cy="1772516"/>
            <a:chOff x="381000" y="914400"/>
            <a:chExt cx="6705600" cy="1752600"/>
          </a:xfrm>
          <a:effectLst>
            <a:outerShdw blurRad="152400" dist="215900" dir="2700000" algn="ctr" rotWithShape="0">
              <a:schemeClr val="bg1">
                <a:lumMod val="50000"/>
                <a:alpha val="78000"/>
              </a:schemeClr>
            </a:outerShdw>
          </a:effectLst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799900-0B8A-15E1-F3C9-55BD82C356B0}"/>
                </a:ext>
              </a:extLst>
            </p:cNvPr>
            <p:cNvSpPr/>
            <p:nvPr/>
          </p:nvSpPr>
          <p:spPr>
            <a:xfrm>
              <a:off x="381000" y="914400"/>
              <a:ext cx="6705600" cy="175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lIns="182880" tIns="91440" rIns="182880" bIns="91440" rtlCol="0" anchor="ctr">
              <a:spAutoFit/>
            </a:bodyPr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505C90B-089C-DCD7-36B2-F31636A123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31" t="29762" r="9775"/>
            <a:stretch/>
          </p:blipFill>
          <p:spPr>
            <a:xfrm>
              <a:off x="575388" y="1341120"/>
              <a:ext cx="6316825" cy="89916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A2041E2-161B-7D06-44EE-5B9CA47F6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23" y="814217"/>
            <a:ext cx="4633861" cy="3110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941F92-3546-3752-B12C-0449A6F7EE3F}"/>
              </a:ext>
            </a:extLst>
          </p:cNvPr>
          <p:cNvSpPr txBox="1"/>
          <p:nvPr/>
        </p:nvSpPr>
        <p:spPr>
          <a:xfrm>
            <a:off x="3657600" y="6384608"/>
            <a:ext cx="3886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0" i="0" u="none" strike="noStrike" baseline="0" dirty="0">
                <a:latin typeface="+mj-lt"/>
              </a:rPr>
              <a:t>DOI:  10.1145/3287560.3287596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769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A228A-9024-282E-B3FE-289B9292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069C3-874B-4A00-52D7-AC8901A5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Promote reproducibility of trained AI models</a:t>
            </a:r>
          </a:p>
          <a:p>
            <a:r>
              <a:rPr lang="en-US" dirty="0"/>
              <a:t>Identify and mitigate potential biases </a:t>
            </a:r>
          </a:p>
          <a:p>
            <a:r>
              <a:rPr lang="en-US" dirty="0"/>
              <a:t>Support FAIR guiding principles</a:t>
            </a:r>
          </a:p>
          <a:p>
            <a:pPr lvl="1"/>
            <a:r>
              <a:rPr lang="en-US" dirty="0"/>
              <a:t>(Findable, Accessible, Interoperable, Reusable)</a:t>
            </a:r>
          </a:p>
          <a:p>
            <a:r>
              <a:rPr lang="en-US" dirty="0"/>
              <a:t>Help users assess AI tools and datasets for practice or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8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483A-57B8-A81D-2238-38617196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Radiology Model and Dataset Ontology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8CCB-259F-3F33-A913-43D6A015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Standardized terminology</a:t>
            </a:r>
          </a:p>
          <a:p>
            <a:pPr lvl="1"/>
            <a:r>
              <a:rPr lang="en-US" dirty="0"/>
              <a:t>AI models</a:t>
            </a:r>
          </a:p>
          <a:p>
            <a:pPr lvl="1"/>
            <a:r>
              <a:rPr lang="en-US" dirty="0"/>
              <a:t>Datasets</a:t>
            </a:r>
          </a:p>
          <a:p>
            <a:pPr lvl="1"/>
            <a:endParaRPr lang="en-US" dirty="0"/>
          </a:p>
          <a:p>
            <a:r>
              <a:rPr lang="en-US" dirty="0"/>
              <a:t>Ontology</a:t>
            </a:r>
          </a:p>
          <a:p>
            <a:r>
              <a:rPr lang="en-US" dirty="0"/>
              <a:t>JSON document schema</a:t>
            </a:r>
          </a:p>
        </p:txBody>
      </p:sp>
    </p:spTree>
    <p:extLst>
      <p:ext uri="{BB962C8B-B14F-4D97-AF65-F5344CB8AC3E}">
        <p14:creationId xmlns:p14="http://schemas.microsoft.com/office/powerpoint/2010/main" val="360311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C0E8EF8-45EB-BA56-D9D4-02354C491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762000"/>
            <a:ext cx="8496954" cy="5863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E3444D9-D637-DBF5-57CE-C62243B4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676400"/>
            <a:ext cx="2971800" cy="1354217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365760" tIns="182880" rIns="365760" bIns="18288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Model descriptors</a:t>
            </a:r>
          </a:p>
        </p:txBody>
      </p:sp>
    </p:spTree>
    <p:extLst>
      <p:ext uri="{BB962C8B-B14F-4D97-AF65-F5344CB8AC3E}">
        <p14:creationId xmlns:p14="http://schemas.microsoft.com/office/powerpoint/2010/main" val="370481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D72B26-0A67-7912-2E50-BD5B4D5FD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691" y="762000"/>
            <a:ext cx="9540617" cy="5666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BF3084B2-CFC0-258D-49DB-E042DE29DB95}"/>
              </a:ext>
            </a:extLst>
          </p:cNvPr>
          <p:cNvSpPr txBox="1">
            <a:spLocks/>
          </p:cNvSpPr>
          <p:nvPr/>
        </p:nvSpPr>
        <p:spPr>
          <a:xfrm>
            <a:off x="8534400" y="5285305"/>
            <a:ext cx="3124200" cy="1354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365760" tIns="182880" rIns="365760" bIns="18288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Dataset descriptors</a:t>
            </a:r>
          </a:p>
        </p:txBody>
      </p:sp>
    </p:spTree>
    <p:extLst>
      <p:ext uri="{BB962C8B-B14F-4D97-AF65-F5344CB8AC3E}">
        <p14:creationId xmlns:p14="http://schemas.microsoft.com/office/powerpoint/2010/main" val="382793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A2D4-DC39-67EE-1622-399626E2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9D207-F12F-A0B4-3198-C80690B19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Human-readable and machine-computable description of domain </a:t>
            </a:r>
          </a:p>
          <a:p>
            <a:r>
              <a:rPr lang="en-US" dirty="0"/>
              <a:t>Defines formal attributes and allowable values</a:t>
            </a:r>
          </a:p>
          <a:p>
            <a:endParaRPr lang="en-US" dirty="0"/>
          </a:p>
          <a:p>
            <a:r>
              <a:rPr lang="en-US" dirty="0"/>
              <a:t>Links to ontologies and reference sources</a:t>
            </a:r>
          </a:p>
          <a:p>
            <a:pPr lvl="2"/>
            <a:r>
              <a:rPr lang="en-US" dirty="0"/>
              <a:t>RadLex</a:t>
            </a:r>
          </a:p>
          <a:p>
            <a:pPr lvl="2"/>
            <a:r>
              <a:rPr lang="en-US" dirty="0"/>
              <a:t>LOINC / RSNA Radiology Playbook</a:t>
            </a:r>
          </a:p>
          <a:p>
            <a:pPr lvl="2"/>
            <a:r>
              <a:rPr lang="en-US" dirty="0"/>
              <a:t>Radiology Common Data Elements (CDEs)</a:t>
            </a:r>
          </a:p>
          <a:p>
            <a:pPr lvl="2"/>
            <a:r>
              <a:rPr lang="en-US" dirty="0"/>
              <a:t>PapersWithCode.com</a:t>
            </a:r>
          </a:p>
        </p:txBody>
      </p:sp>
    </p:spTree>
    <p:extLst>
      <p:ext uri="{BB962C8B-B14F-4D97-AF65-F5344CB8AC3E}">
        <p14:creationId xmlns:p14="http://schemas.microsoft.com/office/powerpoint/2010/main" val="123454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137261C-CFC3-53C4-2E1C-FA3E34B03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09600"/>
            <a:ext cx="4191000" cy="5737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DD16C3-DABB-9AB1-20FB-F4FABC283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352800"/>
            <a:ext cx="6568679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DB6FA6-D9B1-8E52-75FD-4D7E959EDFFA}"/>
              </a:ext>
            </a:extLst>
          </p:cNvPr>
          <p:cNvCxnSpPr>
            <a:cxnSpLocks/>
          </p:cNvCxnSpPr>
          <p:nvPr/>
        </p:nvCxnSpPr>
        <p:spPr>
          <a:xfrm flipV="1">
            <a:off x="2628900" y="3886200"/>
            <a:ext cx="2705100" cy="1447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81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1AE8-64B0-C872-8131-E3ABCA8F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C69DD-F33D-3555-B20E-2436DB065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ea typeface="Times New Roman" panose="02020603050405020304" pitchFamily="18" charset="0"/>
              </a:rPr>
              <a:t>3,323 classes </a:t>
            </a:r>
          </a:p>
          <a:p>
            <a:pPr lvl="1"/>
            <a:r>
              <a:rPr lang="en-US" sz="2200" i="1" dirty="0">
                <a:ea typeface="Times New Roman" panose="02020603050405020304" pitchFamily="18" charset="0"/>
              </a:rPr>
              <a:t>RMDO Entity </a:t>
            </a:r>
            <a:r>
              <a:rPr lang="en-US" sz="2200" dirty="0">
                <a:ea typeface="Times New Roman" panose="02020603050405020304" pitchFamily="18" charset="0"/>
              </a:rPr>
              <a:t>= top-level entity</a:t>
            </a:r>
            <a:endParaRPr lang="en-US" sz="2200" dirty="0">
              <a:effectLst/>
              <a:ea typeface="Times New Roman" panose="02020603050405020304" pitchFamily="18" charset="0"/>
            </a:endParaRPr>
          </a:p>
          <a:p>
            <a:pPr lvl="1"/>
            <a:r>
              <a:rPr lang="en-US" sz="2400" dirty="0">
                <a:effectLst/>
                <a:ea typeface="Times New Roman" panose="02020603050405020304" pitchFamily="18" charset="0"/>
              </a:rPr>
              <a:t>4,403 logical axioms</a:t>
            </a:r>
          </a:p>
          <a:p>
            <a:r>
              <a:rPr lang="en-US" sz="2400" dirty="0">
                <a:effectLst/>
                <a:ea typeface="Times New Roman" panose="02020603050405020304" pitchFamily="18" charset="0"/>
              </a:rPr>
              <a:t>Project</a:t>
            </a:r>
            <a:endParaRPr lang="en-US" sz="2400" dirty="0">
              <a:ea typeface="Times New Roman" panose="02020603050405020304" pitchFamily="18" charset="0"/>
            </a:endParaRPr>
          </a:p>
          <a:p>
            <a:pPr lvl="2"/>
            <a:r>
              <a:rPr lang="en-US" sz="2200" dirty="0">
                <a:effectLst/>
                <a:ea typeface="Times New Roman" panose="02020603050405020304" pitchFamily="18" charset="0"/>
              </a:rPr>
              <a:t>Metadata: authors, versioning, availability, licensing, and other features </a:t>
            </a:r>
          </a:p>
          <a:p>
            <a:pPr lvl="1"/>
            <a:r>
              <a:rPr lang="en-US" sz="2400" dirty="0">
                <a:effectLst/>
                <a:ea typeface="Times New Roman" panose="02020603050405020304" pitchFamily="18" charset="0"/>
              </a:rPr>
              <a:t>Model(s)</a:t>
            </a:r>
          </a:p>
          <a:p>
            <a:pPr lvl="1"/>
            <a:r>
              <a:rPr lang="en-US" sz="2400" dirty="0">
                <a:effectLst/>
                <a:ea typeface="Times New Roman" panose="02020603050405020304" pitchFamily="18" charset="0"/>
              </a:rPr>
              <a:t>Dataset(s)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1903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solidFill>
          <a:srgbClr val="C00000"/>
        </a:solidFill>
      </a:spPr>
      <a:bodyPr wrap="square" lIns="182880" tIns="91440" rIns="182880" bIns="91440">
        <a:spAutoFit/>
      </a:bodyPr>
      <a:lstStyle>
        <a:defPPr algn="ctr">
          <a:defRPr sz="3600" dirty="0" smtClean="0">
            <a:solidFill>
              <a:schemeClr val="bg1"/>
            </a:solidFill>
            <a:latin typeface="+mj-lt"/>
          </a:defRPr>
        </a:defPPr>
      </a:lstStyle>
      <a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5648</TotalTime>
  <Words>214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Georgia</vt:lpstr>
      <vt:lpstr>Roboto Regular</vt:lpstr>
      <vt:lpstr>Times New Roman</vt:lpstr>
      <vt:lpstr>Trebuchet MS</vt:lpstr>
      <vt:lpstr>Wingdings 2</vt:lpstr>
      <vt:lpstr>Urban</vt:lpstr>
      <vt:lpstr>Ontology for Discoverable and Interoperable Radiology AI Models and Datasets </vt:lpstr>
      <vt:lpstr>PowerPoint Presentation</vt:lpstr>
      <vt:lpstr>Goals</vt:lpstr>
      <vt:lpstr>Radiology Model and Dataset Ontology</vt:lpstr>
      <vt:lpstr>Model descriptors</vt:lpstr>
      <vt:lpstr>PowerPoint Presentation</vt:lpstr>
      <vt:lpstr>Ontology</vt:lpstr>
      <vt:lpstr>PowerPoint Presentation</vt:lpstr>
      <vt:lpstr>RMDO</vt:lpstr>
      <vt:lpstr>JSON Document Schema</vt:lpstr>
      <vt:lpstr>PowerPoint Presentation</vt:lpstr>
      <vt:lpstr>Applications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Analysis  of Reporting Templates  and Free-text Radiology Reports</dc:title>
  <dc:creator>Chuck Kahn</dc:creator>
  <cp:lastModifiedBy>Kahn, Charles E</cp:lastModifiedBy>
  <cp:revision>251</cp:revision>
  <dcterms:created xsi:type="dcterms:W3CDTF">2006-08-16T00:00:00Z</dcterms:created>
  <dcterms:modified xsi:type="dcterms:W3CDTF">2024-10-06T14:16:12Z</dcterms:modified>
</cp:coreProperties>
</file>