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LASTICSEARCH" id="{9F17E1FC-02CB-491F-ADFF-975737A98B0D}">
          <p14:sldIdLst>
            <p14:sldId id="256"/>
            <p14:sldId id="257"/>
            <p14:sldId id="258"/>
            <p14:sldId id="259"/>
          </p14:sldIdLst>
        </p14:section>
        <p14:section name="ayarlar genel" id="{6FABD0FC-29A3-4681-9375-E444457FF99C}">
          <p14:sldIdLst>
            <p14:sldId id="260"/>
          </p14:sldIdLst>
        </p14:section>
        <p14:section name="ayarlar cluster için" id="{17669B61-BC8B-4A76-8ABD-CF1D38185356}">
          <p14:sldIdLst>
            <p14:sldId id="261"/>
            <p14:sldId id="262"/>
          </p14:sldIdLst>
        </p14:section>
        <p14:section name="portların açılması birbirini görmesi için" id="{1E84EFE7-B873-4C66-B8F8-F58EC5B3A9A9}">
          <p14:sldIdLst>
            <p14:sldId id="263"/>
            <p14:sldId id="264"/>
          </p14:sldIdLst>
        </p14:section>
        <p14:section name="replica sayısını arttırma" id="{C9487E61-032D-4D8A-9789-669415172B1D}">
          <p14:sldIdLst>
            <p14:sldId id="265"/>
          </p14:sldIdLst>
        </p14:section>
        <p14:section name="ElasticSearch GÜVENLİK" id="{9EFDE929-7C1D-437F-B572-A349B60815F1}">
          <p14:sldIdLst>
            <p14:sldId id="266"/>
            <p14:sldId id="267"/>
          </p14:sldIdLst>
        </p14:section>
        <p14:section name="yeni kullanıcı ekleme" id="{37653EED-E792-4C79-BFE4-6D663C2808DA}">
          <p14:sldIdLst>
            <p14:sldId id="268"/>
          </p14:sldIdLst>
        </p14:section>
        <p14:section name="role ekleme" id="{4ECE47CA-298C-4D0A-A4FE-2989E9EEDDF2}">
          <p14:sldIdLst>
            <p14:sldId id="269"/>
          </p14:sldIdLst>
        </p14:section>
        <p14:section name="KIBANA AYARLARI" id="{6F7CF2D0-1115-45A5-BF83-122E28050B3F}">
          <p14:sldIdLst>
            <p14:sldId id="270"/>
            <p14:sldId id="271"/>
          </p14:sldIdLst>
        </p14:section>
        <p14:section name="MONGODB CLUSTER KURULUMU" id="{0C49DA5B-4B23-4D3B-9A5E-1506751D612B}">
          <p14:sldIdLst>
            <p14:sldId id="272"/>
          </p14:sldIdLst>
        </p14:section>
        <p14:section name="conf ufw ayarları" id="{88F5C226-41F5-48D9-ACFF-B2A5B020ED35}">
          <p14:sldIdLst>
            <p14:sldId id="273"/>
            <p14:sldId id="274"/>
          </p14:sldIdLst>
        </p14:section>
        <p14:section name="primary mongo ayarı" id="{F486D5FD-BE19-4403-A978-8EAB1BB3245C}">
          <p14:sldIdLst>
            <p14:sldId id="275"/>
          </p14:sldIdLst>
        </p14:section>
        <p14:section name="diğerlerinin eklenmesi" id="{1244F870-472E-45A7-BC24-5D3F234625A7}">
          <p14:sldIdLst>
            <p14:sldId id="276"/>
            <p14:sldId id="277"/>
          </p14:sldIdLst>
        </p14:section>
        <p14:section name="cluster silme" id="{4AA8BC19-0873-4A3E-9CAB-62DA6BE35D54}">
          <p14:sldIdLst>
            <p14:sldId id="278"/>
          </p14:sldIdLst>
        </p14:section>
        <p14:section name="çoklu cluster ekleme" id="{ADF3C6FE-2887-4734-9CE3-2A9EF5D4106D}">
          <p14:sldIdLst>
            <p14:sldId id="279"/>
          </p14:sldIdLst>
        </p14:section>
        <p14:section name="MongoDB GÜVENLİK" id="{D3F6D4FC-3607-4C30-8B67-DE3CA1DF6BCA}">
          <p14:sldIdLst>
            <p14:sldId id="280"/>
          </p14:sldIdLst>
        </p14:section>
        <p14:section name="Robo3T Replica Bağlantısı" id="{535AA0AC-AE07-43ED-A55B-CEFB73E44797}">
          <p14:sldIdLst>
            <p14:sldId id="281"/>
          </p14:sldIdLst>
        </p14:section>
        <p14:section name="authentication kurulumu" id="{C2D204C2-B142-45D2-92EC-4F86F6004657}">
          <p14:sldIdLst>
            <p14:sldId id="282"/>
            <p14:sldId id="283"/>
            <p14:sldId id="284"/>
            <p14:sldId id="285"/>
            <p14:sldId id="286"/>
            <p14:sldId id="287"/>
          </p14:sldIdLst>
        </p14:section>
        <p14:section name="auth Robo3T" id="{34D7AD70-368B-423C-BFF0-1404B249CAFF}">
          <p14:sldIdLst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AB935A7-B4CE-475D-A879-DBD2E13DE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5DA8B8C-6AD8-4F01-A21E-AFB0DF22C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D1BB8E8-391B-4DBD-BAA8-932533854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C2A0-331E-46C8-9886-FB9F34F06712}" type="datetimeFigureOut">
              <a:rPr lang="tr-TR" smtClean="0"/>
              <a:t>16.12.2020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C11D5C6-5FD7-4A8D-8E82-BF8EC6F35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4075712-71AA-4F99-9898-C7B5D2C2D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9875-42DC-46F0-9B12-9D1BCCE0B4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7416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08003A9-1F6A-42C3-8E54-DC34AC513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C5BEA6A-1B1A-416A-A8C3-0696DCB3A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C935DCD-9019-4D19-BC19-0064FE82F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C2A0-331E-46C8-9886-FB9F34F06712}" type="datetimeFigureOut">
              <a:rPr lang="tr-TR" smtClean="0"/>
              <a:t>16.12.2020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4FF8A0B-AE71-497B-B3E3-9AF65BD42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4CA13ED-3F41-4889-8AAC-3D4E0C6E9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9875-42DC-46F0-9B12-9D1BCCE0B4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8297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CDC61004-2B8A-485C-BBF3-08979E631A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F0AEFC8-E93B-4F81-BDD8-18DFDBFD4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007F149-1C62-44C6-9F6F-A65829329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C2A0-331E-46C8-9886-FB9F34F06712}" type="datetimeFigureOut">
              <a:rPr lang="tr-TR" smtClean="0"/>
              <a:t>16.12.2020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B80CAB2-4820-475E-86C9-C8C8C5162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96A4F5D-6950-4679-9FD0-D83234330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9875-42DC-46F0-9B12-9D1BCCE0B4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5358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594D0C6-5AFE-455B-A9FB-82AB7D0B2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088C295-45CE-48AA-8B0A-274977419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98423E0-BE05-4156-9F18-9500C9EC9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C2A0-331E-46C8-9886-FB9F34F06712}" type="datetimeFigureOut">
              <a:rPr lang="tr-TR" smtClean="0"/>
              <a:t>16.12.2020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5149D03-E150-492F-928C-28D3018E9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FDFB014-8711-40B0-8423-D4F893A96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9875-42DC-46F0-9B12-9D1BCCE0B4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3975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50122AE-F417-4981-8050-DC4DF8F42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E28432A-1055-4D8F-B0C5-93D0AAB30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9DF79A8-0884-4643-8D90-1D69E5640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C2A0-331E-46C8-9886-FB9F34F06712}" type="datetimeFigureOut">
              <a:rPr lang="tr-TR" smtClean="0"/>
              <a:t>16.12.2020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BDE19C6-6725-45D3-9810-8A68CE334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A5295E2-0484-4670-BD21-625E34712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9875-42DC-46F0-9B12-9D1BCCE0B4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6049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43725E5-9540-4938-8DAB-454390B9A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FCBE1BB-0CB0-4240-B1DC-E5733D476C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7488668-1EB8-45D6-A7F8-79206EB25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C4E076E-F4CE-43AC-A034-D5D688EA5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C2A0-331E-46C8-9886-FB9F34F06712}" type="datetimeFigureOut">
              <a:rPr lang="tr-TR" smtClean="0"/>
              <a:t>16.12.2020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904C847-81CE-4298-87F5-A0A7EC076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360D87D-CE19-4B2E-A19A-DE608A7B8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9875-42DC-46F0-9B12-9D1BCCE0B4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5116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94723C3-FDBA-4D3E-96A3-91345C65A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278218C-07CB-416F-AFDC-DFE63FD4F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CF86047-BE30-4734-A56C-663D0BC4F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8BE115EA-D737-4723-99FB-F7787981F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5195AEA4-2639-4567-9B37-1F970969A1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A8F71E91-A6D8-4D7E-A8D3-82977E3AD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C2A0-331E-46C8-9886-FB9F34F06712}" type="datetimeFigureOut">
              <a:rPr lang="tr-TR" smtClean="0"/>
              <a:t>16.12.2020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FA8FEC59-EEA3-4DA3-AB4C-F89516734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3B1EE0AF-45B9-4C0D-A027-43DF274FE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9875-42DC-46F0-9B12-9D1BCCE0B4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9546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D623793-193E-487E-AA2F-2C5EF94E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214CE5C7-F6F9-4C95-B635-22E3E084E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C2A0-331E-46C8-9886-FB9F34F06712}" type="datetimeFigureOut">
              <a:rPr lang="tr-TR" smtClean="0"/>
              <a:t>16.12.2020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6D7CF91-C79D-4F83-8750-14C6D0753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FB672DE8-B232-4E15-94C6-4525FBF17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9875-42DC-46F0-9B12-9D1BCCE0B4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678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956A2FB2-E9B9-406A-96CD-D95AD0BAA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C2A0-331E-46C8-9886-FB9F34F06712}" type="datetimeFigureOut">
              <a:rPr lang="tr-TR" smtClean="0"/>
              <a:t>16.12.2020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D940F118-DAF5-4318-B33D-261D8EF71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A9290F1-2E5C-430A-BFDF-C7CBD0783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9875-42DC-46F0-9B12-9D1BCCE0B4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80262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F309D77-3366-4A3D-8BA2-09EDE94E5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88E6C2B-BB31-4525-9BD3-CB8A81182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B55D627-B5FE-4E7D-BAEE-A62C52552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60C365E-BA45-415A-A123-FF5B9833F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C2A0-331E-46C8-9886-FB9F34F06712}" type="datetimeFigureOut">
              <a:rPr lang="tr-TR" smtClean="0"/>
              <a:t>16.12.2020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552C95E-7F90-4BC2-99FA-AEEFF3D8B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613431A-E5CF-48EE-B080-069094F43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9875-42DC-46F0-9B12-9D1BCCE0B4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494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282B5F9-5C19-40E2-87E2-AA270ECAA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88E76DD-03E7-4CAB-95CE-B1909D27A5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8FF0230-7841-4C52-8733-9CBEFA5E9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296B352-69FC-4836-A777-9492DBC23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C2A0-331E-46C8-9886-FB9F34F06712}" type="datetimeFigureOut">
              <a:rPr lang="tr-TR" smtClean="0"/>
              <a:t>16.12.2020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5FFF1CC-5856-4010-9547-C97B7BCB6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CBC29C2-BBFE-4605-B585-97CF1DBA5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9875-42DC-46F0-9B12-9D1BCCE0B4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421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3393E858-B7DA-4A92-9012-1E72BBD63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3B38D32-1583-4298-B307-5E285BA08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4B1DA00-5464-4BF1-86C3-03CFCF53A5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5C2A0-331E-46C8-9886-FB9F34F06712}" type="datetimeFigureOut">
              <a:rPr lang="tr-TR" smtClean="0"/>
              <a:t>16.12.2020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5642197-0D27-4FA3-A5FE-5EE8423F3A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7F704D2-F894-4359-8283-952066B72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C9875-42DC-46F0-9B12-9D1BCCE0B4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6374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astic.co/guide/en/elasticsearch/reference/7.9/modules-node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mailto:root@159.89.11.154:/opt/mongo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tifacts.elastic.co/GPG-KEY-elasticsearch" TargetMode="External"/><Relationship Id="rId2" Type="http://schemas.openxmlformats.org/officeDocument/2006/relationships/hyperlink" Target="https://artifacts.elastic.co/packages/7.x/apt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localhost:9200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822F6F44-9767-432B-94B9-3A04C7C8141C}"/>
              </a:ext>
            </a:extLst>
          </p:cNvPr>
          <p:cNvSpPr txBox="1"/>
          <p:nvPr/>
        </p:nvSpPr>
        <p:spPr>
          <a:xfrm>
            <a:off x="432581" y="232509"/>
            <a:ext cx="1158122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hlinkClick r:id="rId2"/>
              </a:rPr>
              <a:t>https://www.elastic.co/guide/en/elasticsearch/reference/7.9/modules-node.html</a:t>
            </a:r>
            <a:r>
              <a:rPr lang="tr-TR" dirty="0"/>
              <a:t>  adresinden </a:t>
            </a:r>
            <a:r>
              <a:rPr lang="tr-TR" dirty="0" err="1"/>
              <a:t>node</a:t>
            </a:r>
            <a:r>
              <a:rPr lang="tr-TR" dirty="0"/>
              <a:t> hakkındaki bilgilere erişebilirsiniz. Yanda </a:t>
            </a:r>
            <a:r>
              <a:rPr lang="tr-TR" dirty="0" err="1"/>
              <a:t>node</a:t>
            </a:r>
            <a:r>
              <a:rPr lang="tr-TR" dirty="0"/>
              <a:t> araması yaparak erişebilirsiniz.</a:t>
            </a:r>
          </a:p>
          <a:p>
            <a:endParaRPr lang="tr-TR" dirty="0"/>
          </a:p>
          <a:p>
            <a:r>
              <a:rPr lang="tr-TR" dirty="0" err="1"/>
              <a:t>Node</a:t>
            </a:r>
            <a:r>
              <a:rPr lang="tr-TR" dirty="0"/>
              <a:t> : Cluster içerisinde bulunan her bir server </a:t>
            </a:r>
            <a:r>
              <a:rPr lang="tr-TR" dirty="0" err="1"/>
              <a:t>node</a:t>
            </a:r>
            <a:r>
              <a:rPr lang="tr-TR" dirty="0"/>
              <a:t> olarak isimlendirilir.</a:t>
            </a:r>
          </a:p>
          <a:p>
            <a:endParaRPr lang="tr-TR" dirty="0"/>
          </a:p>
          <a:p>
            <a:r>
              <a:rPr lang="tr-TR" dirty="0"/>
              <a:t>Farklı </a:t>
            </a:r>
            <a:r>
              <a:rPr lang="tr-TR" dirty="0" err="1"/>
              <a:t>node</a:t>
            </a:r>
            <a:r>
              <a:rPr lang="tr-TR" dirty="0"/>
              <a:t> tipleri bulunur.</a:t>
            </a:r>
          </a:p>
          <a:p>
            <a:endParaRPr lang="tr-TR" dirty="0"/>
          </a:p>
          <a:p>
            <a:r>
              <a:rPr lang="tr-TR" dirty="0" err="1"/>
              <a:t>master</a:t>
            </a:r>
            <a:r>
              <a:rPr lang="tr-TR" dirty="0"/>
              <a:t> </a:t>
            </a:r>
            <a:r>
              <a:rPr lang="tr-TR" dirty="0" err="1"/>
              <a:t>node</a:t>
            </a:r>
            <a:r>
              <a:rPr lang="tr-TR" dirty="0"/>
              <a:t> : Cluster içerisindeki diğer </a:t>
            </a:r>
            <a:r>
              <a:rPr lang="tr-TR" dirty="0" err="1"/>
              <a:t>node</a:t>
            </a:r>
            <a:r>
              <a:rPr lang="tr-TR" dirty="0"/>
              <a:t> </a:t>
            </a:r>
            <a:r>
              <a:rPr lang="tr-TR" dirty="0" err="1"/>
              <a:t>ların</a:t>
            </a:r>
            <a:r>
              <a:rPr lang="tr-TR" dirty="0"/>
              <a:t> oluşturulması, silinmesi, </a:t>
            </a:r>
            <a:r>
              <a:rPr lang="tr-TR" dirty="0" err="1"/>
              <a:t>shard</a:t>
            </a:r>
            <a:r>
              <a:rPr lang="tr-TR" dirty="0"/>
              <a:t> </a:t>
            </a:r>
            <a:r>
              <a:rPr lang="tr-TR" dirty="0" err="1"/>
              <a:t>ların</a:t>
            </a:r>
            <a:r>
              <a:rPr lang="tr-TR" dirty="0"/>
              <a:t> hangi </a:t>
            </a:r>
            <a:r>
              <a:rPr lang="tr-TR" dirty="0" err="1"/>
              <a:t>lokasyonlara</a:t>
            </a:r>
            <a:r>
              <a:rPr lang="tr-TR" dirty="0"/>
              <a:t> tahsis edileceği gibi işlemleri yönetir. Cluster </a:t>
            </a:r>
            <a:r>
              <a:rPr lang="tr-TR" dirty="0" err="1"/>
              <a:t>ın</a:t>
            </a:r>
            <a:r>
              <a:rPr lang="tr-TR" dirty="0"/>
              <a:t> genelinden sorumludur.</a:t>
            </a:r>
          </a:p>
          <a:p>
            <a:endParaRPr lang="tr-TR" dirty="0"/>
          </a:p>
          <a:p>
            <a:r>
              <a:rPr lang="tr-TR" dirty="0"/>
              <a:t>data </a:t>
            </a:r>
            <a:r>
              <a:rPr lang="tr-TR" dirty="0" err="1"/>
              <a:t>node</a:t>
            </a:r>
            <a:r>
              <a:rPr lang="tr-TR" dirty="0"/>
              <a:t> : </a:t>
            </a:r>
            <a:r>
              <a:rPr lang="tr-TR" dirty="0" err="1"/>
              <a:t>Indexlenen</a:t>
            </a:r>
            <a:r>
              <a:rPr lang="tr-TR" dirty="0"/>
              <a:t> dokümanların yani datalarımızın saklandığı </a:t>
            </a:r>
            <a:r>
              <a:rPr lang="tr-TR" dirty="0" err="1"/>
              <a:t>node</a:t>
            </a:r>
            <a:r>
              <a:rPr lang="tr-TR" dirty="0"/>
              <a:t> türüdür. Veri ile ilgili operasyonların hepsi bu </a:t>
            </a:r>
            <a:r>
              <a:rPr lang="tr-TR" dirty="0" err="1"/>
              <a:t>node</a:t>
            </a:r>
            <a:r>
              <a:rPr lang="tr-TR" dirty="0"/>
              <a:t> içerisinde gerçekleşir.</a:t>
            </a:r>
          </a:p>
          <a:p>
            <a:endParaRPr lang="tr-TR" dirty="0"/>
          </a:p>
          <a:p>
            <a:r>
              <a:rPr lang="tr-TR" dirty="0" err="1"/>
              <a:t>ingest</a:t>
            </a:r>
            <a:r>
              <a:rPr lang="tr-TR" dirty="0"/>
              <a:t> </a:t>
            </a:r>
            <a:r>
              <a:rPr lang="tr-TR" dirty="0" err="1"/>
              <a:t>node</a:t>
            </a:r>
            <a:r>
              <a:rPr lang="tr-TR" dirty="0"/>
              <a:t> : 5 versiyonundan sonra geldi. Bir dokumanın </a:t>
            </a:r>
            <a:r>
              <a:rPr lang="tr-TR" dirty="0" err="1"/>
              <a:t>pipeline</a:t>
            </a:r>
            <a:r>
              <a:rPr lang="tr-TR" dirty="0"/>
              <a:t> </a:t>
            </a:r>
            <a:r>
              <a:rPr lang="tr-TR" dirty="0" err="1"/>
              <a:t>mod</a:t>
            </a:r>
            <a:r>
              <a:rPr lang="tr-TR" dirty="0"/>
              <a:t> içerisinde işlenmesini sağlamaktadır.</a:t>
            </a:r>
          </a:p>
          <a:p>
            <a:endParaRPr lang="tr-TR" dirty="0"/>
          </a:p>
          <a:p>
            <a:r>
              <a:rPr lang="tr-TR" dirty="0"/>
              <a:t>ml </a:t>
            </a:r>
            <a:r>
              <a:rPr lang="tr-TR" dirty="0" err="1"/>
              <a:t>node</a:t>
            </a:r>
            <a:r>
              <a:rPr lang="tr-TR" dirty="0"/>
              <a:t> : Machine Learning işlemleri için kullanılır.</a:t>
            </a:r>
          </a:p>
          <a:p>
            <a:endParaRPr lang="tr-TR" dirty="0"/>
          </a:p>
          <a:p>
            <a:r>
              <a:rPr lang="tr-TR" dirty="0" err="1"/>
              <a:t>remote_cluster_client</a:t>
            </a:r>
            <a:r>
              <a:rPr lang="tr-TR" dirty="0"/>
              <a:t> </a:t>
            </a:r>
            <a:r>
              <a:rPr lang="tr-TR" dirty="0" err="1"/>
              <a:t>node</a:t>
            </a:r>
            <a:r>
              <a:rPr lang="tr-TR" dirty="0"/>
              <a:t> : Daha farklı işlemler için kullanılmaktadır.</a:t>
            </a:r>
          </a:p>
        </p:txBody>
      </p:sp>
    </p:spTree>
    <p:extLst>
      <p:ext uri="{BB962C8B-B14F-4D97-AF65-F5344CB8AC3E}">
        <p14:creationId xmlns:p14="http://schemas.microsoft.com/office/powerpoint/2010/main" val="760195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BBA5C9C6-8BF8-4E25-B6BC-8625791DBF19}"/>
              </a:ext>
            </a:extLst>
          </p:cNvPr>
          <p:cNvSpPr txBox="1"/>
          <p:nvPr/>
        </p:nvSpPr>
        <p:spPr>
          <a:xfrm>
            <a:off x="460717" y="427278"/>
            <a:ext cx="60983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i="0" dirty="0">
                <a:solidFill>
                  <a:srgbClr val="505050"/>
                </a:solidFill>
                <a:effectLst/>
                <a:latin typeface="OpenSans"/>
              </a:rPr>
              <a:t>138.197.190.85:9200/</a:t>
            </a:r>
            <a:r>
              <a:rPr lang="tr-TR" b="0" i="0" dirty="0" err="1">
                <a:solidFill>
                  <a:srgbClr val="505050"/>
                </a:solidFill>
                <a:effectLst/>
                <a:latin typeface="OpenSans"/>
              </a:rPr>
              <a:t>testindex</a:t>
            </a:r>
            <a:r>
              <a:rPr lang="tr-TR" b="0" i="0" dirty="0">
                <a:solidFill>
                  <a:srgbClr val="505050"/>
                </a:solidFill>
                <a:effectLst/>
                <a:latin typeface="OpenSans"/>
              </a:rPr>
              <a:t>/_</a:t>
            </a:r>
            <a:r>
              <a:rPr lang="tr-TR" b="0" i="0" dirty="0" err="1">
                <a:solidFill>
                  <a:srgbClr val="505050"/>
                </a:solidFill>
                <a:effectLst/>
                <a:latin typeface="OpenSans"/>
              </a:rPr>
              <a:t>settings</a:t>
            </a:r>
            <a:r>
              <a:rPr lang="tr-TR" b="0" i="0" dirty="0">
                <a:solidFill>
                  <a:srgbClr val="505050"/>
                </a:solidFill>
                <a:effectLst/>
                <a:latin typeface="OpenSans"/>
              </a:rPr>
              <a:t>	PUT</a:t>
            </a:r>
          </a:p>
          <a:p>
            <a:endParaRPr lang="tr-TR" dirty="0">
              <a:solidFill>
                <a:srgbClr val="505050"/>
              </a:solidFill>
              <a:latin typeface="OpenSans"/>
            </a:endParaRPr>
          </a:p>
          <a:p>
            <a:r>
              <a:rPr lang="tr-TR" dirty="0">
                <a:solidFill>
                  <a:srgbClr val="505050"/>
                </a:solidFill>
                <a:latin typeface="OpenSans"/>
              </a:rPr>
              <a:t>body / </a:t>
            </a:r>
            <a:r>
              <a:rPr lang="tr-TR" dirty="0" err="1">
                <a:solidFill>
                  <a:srgbClr val="505050"/>
                </a:solidFill>
                <a:latin typeface="OpenSans"/>
              </a:rPr>
              <a:t>raw</a:t>
            </a:r>
            <a:r>
              <a:rPr lang="tr-TR" dirty="0">
                <a:solidFill>
                  <a:srgbClr val="505050"/>
                </a:solidFill>
                <a:latin typeface="OpenSans"/>
              </a:rPr>
              <a:t> / </a:t>
            </a:r>
            <a:r>
              <a:rPr lang="tr-TR" dirty="0" err="1">
                <a:solidFill>
                  <a:srgbClr val="505050"/>
                </a:solidFill>
                <a:latin typeface="OpenSans"/>
              </a:rPr>
              <a:t>json</a:t>
            </a:r>
            <a:endParaRPr lang="tr-TR" dirty="0">
              <a:solidFill>
                <a:srgbClr val="505050"/>
              </a:solidFill>
              <a:latin typeface="OpenSans"/>
            </a:endParaRPr>
          </a:p>
          <a:p>
            <a:endParaRPr lang="tr-TR" dirty="0">
              <a:solidFill>
                <a:srgbClr val="505050"/>
              </a:solidFill>
              <a:latin typeface="OpenSans"/>
            </a:endParaRPr>
          </a:p>
          <a:p>
            <a:endParaRPr lang="tr-TR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ECCFBF55-E698-4262-B487-E7D0DD3F22B6}"/>
              </a:ext>
            </a:extLst>
          </p:cNvPr>
          <p:cNvSpPr txBox="1"/>
          <p:nvPr/>
        </p:nvSpPr>
        <p:spPr>
          <a:xfrm>
            <a:off x="2162907" y="1725861"/>
            <a:ext cx="60983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"number_of_replicas"</a:t>
            </a: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tr-T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endParaRPr lang="tr-T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D4C0636C-FB9D-4BA0-8C54-DB78FAB970BF}"/>
              </a:ext>
            </a:extLst>
          </p:cNvPr>
          <p:cNvSpPr txBox="1"/>
          <p:nvPr/>
        </p:nvSpPr>
        <p:spPr>
          <a:xfrm>
            <a:off x="362243" y="3763108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i="0" dirty="0">
                <a:solidFill>
                  <a:srgbClr val="505050"/>
                </a:solidFill>
                <a:effectLst/>
                <a:latin typeface="OpenSans"/>
              </a:rPr>
              <a:t>138.197.190.85:9200/_</a:t>
            </a:r>
            <a:r>
              <a:rPr lang="tr-TR" b="0" i="0" dirty="0" err="1">
                <a:solidFill>
                  <a:srgbClr val="505050"/>
                </a:solidFill>
                <a:effectLst/>
                <a:latin typeface="OpenSans"/>
              </a:rPr>
              <a:t>cat</a:t>
            </a:r>
            <a:r>
              <a:rPr lang="tr-TR" b="0" i="0" dirty="0">
                <a:solidFill>
                  <a:srgbClr val="505050"/>
                </a:solidFill>
                <a:effectLst/>
                <a:latin typeface="OpenSans"/>
              </a:rPr>
              <a:t>/</a:t>
            </a:r>
            <a:r>
              <a:rPr lang="tr-TR" b="0" i="0" dirty="0" err="1">
                <a:solidFill>
                  <a:srgbClr val="505050"/>
                </a:solidFill>
                <a:effectLst/>
                <a:latin typeface="OpenSans"/>
              </a:rPr>
              <a:t>shards</a:t>
            </a:r>
            <a:r>
              <a:rPr lang="tr-TR" b="0" i="0" dirty="0">
                <a:solidFill>
                  <a:srgbClr val="505050"/>
                </a:solidFill>
                <a:effectLst/>
                <a:latin typeface="OpenSans"/>
              </a:rPr>
              <a:t>	GET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29182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1BCC62F7-D6D0-4A7F-A42B-C43C07E75252}"/>
              </a:ext>
            </a:extLst>
          </p:cNvPr>
          <p:cNvSpPr txBox="1"/>
          <p:nvPr/>
        </p:nvSpPr>
        <p:spPr>
          <a:xfrm>
            <a:off x="506437" y="436098"/>
            <a:ext cx="909261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Kullanıcı adı ve şifre ile </a:t>
            </a:r>
            <a:r>
              <a:rPr lang="tr-TR" dirty="0" err="1"/>
              <a:t>elasticsearch</a:t>
            </a:r>
            <a:r>
              <a:rPr lang="tr-TR" dirty="0"/>
              <a:t> e bağlanma</a:t>
            </a:r>
          </a:p>
          <a:p>
            <a:endParaRPr lang="tr-TR" dirty="0"/>
          </a:p>
          <a:p>
            <a:r>
              <a:rPr lang="tr-TR" dirty="0" err="1"/>
              <a:t>sudo</a:t>
            </a:r>
            <a:r>
              <a:rPr lang="tr-TR" dirty="0"/>
              <a:t> </a:t>
            </a:r>
            <a:r>
              <a:rPr lang="tr-TR" dirty="0" err="1"/>
              <a:t>systemctl</a:t>
            </a:r>
            <a:r>
              <a:rPr lang="tr-TR" dirty="0"/>
              <a:t> stop </a:t>
            </a:r>
            <a:r>
              <a:rPr lang="tr-TR" dirty="0" err="1"/>
              <a:t>elasticsearch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sudo</a:t>
            </a:r>
            <a:r>
              <a:rPr lang="tr-TR" dirty="0"/>
              <a:t> </a:t>
            </a:r>
            <a:r>
              <a:rPr lang="tr-TR" dirty="0" err="1"/>
              <a:t>nano</a:t>
            </a:r>
            <a:r>
              <a:rPr lang="tr-TR" dirty="0"/>
              <a:t> /</a:t>
            </a:r>
            <a:r>
              <a:rPr lang="tr-TR" dirty="0" err="1"/>
              <a:t>etc</a:t>
            </a:r>
            <a:r>
              <a:rPr lang="tr-TR" dirty="0"/>
              <a:t>/</a:t>
            </a:r>
            <a:r>
              <a:rPr lang="tr-TR" dirty="0" err="1"/>
              <a:t>elasticsearch</a:t>
            </a:r>
            <a:r>
              <a:rPr lang="tr-TR" dirty="0"/>
              <a:t>/</a:t>
            </a:r>
            <a:r>
              <a:rPr lang="tr-TR" dirty="0" err="1"/>
              <a:t>elasticsearch.yml</a:t>
            </a:r>
            <a:endParaRPr lang="tr-TR" dirty="0"/>
          </a:p>
          <a:p>
            <a:endParaRPr lang="tr-TR" dirty="0"/>
          </a:p>
          <a:p>
            <a:r>
              <a:rPr lang="tr-TR" dirty="0"/>
              <a:t># Ayarların en alt kısmına;</a:t>
            </a:r>
          </a:p>
          <a:p>
            <a:endParaRPr lang="tr-TR" dirty="0"/>
          </a:p>
          <a:p>
            <a:r>
              <a:rPr lang="tr-TR" dirty="0" err="1"/>
              <a:t>xpack.security.enabled</a:t>
            </a:r>
            <a:r>
              <a:rPr lang="tr-TR" dirty="0"/>
              <a:t>: </a:t>
            </a:r>
            <a:r>
              <a:rPr lang="tr-TR" dirty="0" err="1"/>
              <a:t>true</a:t>
            </a:r>
            <a:endParaRPr lang="tr-TR" dirty="0"/>
          </a:p>
          <a:p>
            <a:r>
              <a:rPr lang="tr-TR" dirty="0" err="1"/>
              <a:t>discovery.type</a:t>
            </a:r>
            <a:r>
              <a:rPr lang="tr-TR" dirty="0"/>
              <a:t>: </a:t>
            </a:r>
            <a:r>
              <a:rPr lang="tr-TR" dirty="0" err="1"/>
              <a:t>single-node</a:t>
            </a:r>
            <a:r>
              <a:rPr lang="tr-TR" dirty="0"/>
              <a:t>  # tek bir </a:t>
            </a:r>
            <a:r>
              <a:rPr lang="tr-TR" dirty="0" err="1"/>
              <a:t>node</a:t>
            </a:r>
            <a:r>
              <a:rPr lang="tr-TR" dirty="0"/>
              <a:t> olduğu için, birden fazla varsa yazmaya gerek yoktur.</a:t>
            </a:r>
          </a:p>
          <a:p>
            <a:endParaRPr lang="tr-TR" dirty="0"/>
          </a:p>
          <a:p>
            <a:r>
              <a:rPr lang="tr-TR" dirty="0" err="1"/>
              <a:t>sudo</a:t>
            </a:r>
            <a:r>
              <a:rPr lang="tr-TR" dirty="0"/>
              <a:t> </a:t>
            </a:r>
            <a:r>
              <a:rPr lang="tr-TR" dirty="0" err="1"/>
              <a:t>systemctl</a:t>
            </a:r>
            <a:r>
              <a:rPr lang="tr-TR" dirty="0"/>
              <a:t> start </a:t>
            </a:r>
            <a:r>
              <a:rPr lang="tr-TR" dirty="0" err="1"/>
              <a:t>elasticsearch</a:t>
            </a:r>
            <a:endParaRPr lang="tr-TR" dirty="0"/>
          </a:p>
          <a:p>
            <a:endParaRPr lang="tr-TR" dirty="0"/>
          </a:p>
          <a:p>
            <a:r>
              <a:rPr lang="tr-TR" dirty="0"/>
              <a:t># Ayarlardan sonra </a:t>
            </a:r>
          </a:p>
          <a:p>
            <a:endParaRPr lang="tr-TR" dirty="0"/>
          </a:p>
          <a:p>
            <a:r>
              <a:rPr lang="tr-TR" b="0" i="0" dirty="0">
                <a:solidFill>
                  <a:srgbClr val="505050"/>
                </a:solidFill>
                <a:effectLst/>
                <a:latin typeface="OpenSans"/>
              </a:rPr>
              <a:t>159.65.82.54:9200 GET isteği gönderildiğinde hata verecektir. ( </a:t>
            </a:r>
            <a:r>
              <a:rPr lang="tr-TR" b="0" i="0" dirty="0" err="1">
                <a:solidFill>
                  <a:srgbClr val="505050"/>
                </a:solidFill>
                <a:effectLst/>
                <a:latin typeface="OpenSans"/>
              </a:rPr>
              <a:t>postman</a:t>
            </a:r>
            <a:r>
              <a:rPr lang="tr-TR" b="0" i="0" dirty="0">
                <a:solidFill>
                  <a:srgbClr val="505050"/>
                </a:solidFill>
                <a:effectLst/>
                <a:latin typeface="OpenSans"/>
              </a:rPr>
              <a:t> 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27978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A0EF4B48-B352-467D-BFCB-BC5DA8C10EB5}"/>
              </a:ext>
            </a:extLst>
          </p:cNvPr>
          <p:cNvSpPr txBox="1"/>
          <p:nvPr/>
        </p:nvSpPr>
        <p:spPr>
          <a:xfrm>
            <a:off x="239151" y="197902"/>
            <a:ext cx="78351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Giriş şifresini öğrenmek için;</a:t>
            </a:r>
          </a:p>
          <a:p>
            <a:endParaRPr lang="tr-TR" dirty="0"/>
          </a:p>
          <a:p>
            <a:r>
              <a:rPr lang="tr-TR" dirty="0"/>
              <a:t>cd /</a:t>
            </a:r>
            <a:r>
              <a:rPr lang="tr-TR" dirty="0" err="1"/>
              <a:t>usr</a:t>
            </a:r>
            <a:r>
              <a:rPr lang="tr-TR" dirty="0"/>
              <a:t>/</a:t>
            </a:r>
            <a:r>
              <a:rPr lang="tr-TR" dirty="0" err="1"/>
              <a:t>share</a:t>
            </a:r>
            <a:r>
              <a:rPr lang="tr-TR" dirty="0"/>
              <a:t>/</a:t>
            </a:r>
            <a:r>
              <a:rPr lang="tr-TR" dirty="0" err="1"/>
              <a:t>elasticsearch</a:t>
            </a:r>
            <a:endParaRPr lang="tr-TR" dirty="0"/>
          </a:p>
          <a:p>
            <a:r>
              <a:rPr lang="tr-TR" dirty="0" err="1"/>
              <a:t>sudo</a:t>
            </a:r>
            <a:r>
              <a:rPr lang="tr-TR" dirty="0"/>
              <a:t> bin/</a:t>
            </a:r>
            <a:r>
              <a:rPr lang="tr-TR" dirty="0" err="1"/>
              <a:t>elasticsearch-setup-passwords</a:t>
            </a:r>
            <a:r>
              <a:rPr lang="tr-TR" dirty="0"/>
              <a:t> </a:t>
            </a:r>
            <a:r>
              <a:rPr lang="tr-TR" dirty="0" err="1"/>
              <a:t>interactive</a:t>
            </a:r>
            <a:endParaRPr lang="tr-TR" dirty="0"/>
          </a:p>
          <a:p>
            <a:r>
              <a:rPr lang="tr-TR" dirty="0"/>
              <a:t># gelen mesaja y seçtikten sonra sistemler için gerekli olan şifreler ayarlanmış olur.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1A3BC3FC-D29F-4DD1-A0A4-E1CBA21DB070}"/>
              </a:ext>
            </a:extLst>
          </p:cNvPr>
          <p:cNvSpPr txBox="1"/>
          <p:nvPr/>
        </p:nvSpPr>
        <p:spPr>
          <a:xfrm>
            <a:off x="239151" y="1675230"/>
            <a:ext cx="609834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Enter </a:t>
            </a:r>
            <a:r>
              <a:rPr lang="tr-TR" dirty="0" err="1"/>
              <a:t>password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[</a:t>
            </a:r>
            <a:r>
              <a:rPr lang="tr-TR" dirty="0" err="1"/>
              <a:t>elastic</a:t>
            </a:r>
            <a:r>
              <a:rPr lang="tr-TR" dirty="0"/>
              <a:t>]:</a:t>
            </a:r>
          </a:p>
          <a:p>
            <a:r>
              <a:rPr lang="tr-TR" dirty="0" err="1"/>
              <a:t>Reenter</a:t>
            </a:r>
            <a:r>
              <a:rPr lang="tr-TR" dirty="0"/>
              <a:t> </a:t>
            </a:r>
            <a:r>
              <a:rPr lang="tr-TR" dirty="0" err="1"/>
              <a:t>password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[</a:t>
            </a:r>
            <a:r>
              <a:rPr lang="tr-TR" dirty="0" err="1"/>
              <a:t>elastic</a:t>
            </a:r>
            <a:r>
              <a:rPr lang="tr-TR" dirty="0"/>
              <a:t>]:</a:t>
            </a:r>
          </a:p>
          <a:p>
            <a:r>
              <a:rPr lang="tr-TR" dirty="0"/>
              <a:t>Enter </a:t>
            </a:r>
            <a:r>
              <a:rPr lang="tr-TR" dirty="0" err="1"/>
              <a:t>password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[</a:t>
            </a:r>
            <a:r>
              <a:rPr lang="tr-TR" dirty="0" err="1"/>
              <a:t>apm_system</a:t>
            </a:r>
            <a:r>
              <a:rPr lang="tr-TR" dirty="0"/>
              <a:t>]:</a:t>
            </a:r>
          </a:p>
          <a:p>
            <a:r>
              <a:rPr lang="tr-TR" dirty="0" err="1"/>
              <a:t>Reenter</a:t>
            </a:r>
            <a:r>
              <a:rPr lang="tr-TR" dirty="0"/>
              <a:t> </a:t>
            </a:r>
            <a:r>
              <a:rPr lang="tr-TR" dirty="0" err="1"/>
              <a:t>password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[</a:t>
            </a:r>
            <a:r>
              <a:rPr lang="tr-TR" dirty="0" err="1"/>
              <a:t>apm_system</a:t>
            </a:r>
            <a:r>
              <a:rPr lang="tr-TR" dirty="0"/>
              <a:t>]:</a:t>
            </a:r>
          </a:p>
          <a:p>
            <a:r>
              <a:rPr lang="tr-TR" dirty="0"/>
              <a:t>Enter </a:t>
            </a:r>
            <a:r>
              <a:rPr lang="tr-TR" dirty="0" err="1"/>
              <a:t>password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[</a:t>
            </a:r>
            <a:r>
              <a:rPr lang="tr-TR" dirty="0" err="1"/>
              <a:t>kibana_system</a:t>
            </a:r>
            <a:r>
              <a:rPr lang="tr-TR" dirty="0"/>
              <a:t>]:</a:t>
            </a:r>
          </a:p>
          <a:p>
            <a:r>
              <a:rPr lang="tr-TR" dirty="0" err="1"/>
              <a:t>Reenter</a:t>
            </a:r>
            <a:r>
              <a:rPr lang="tr-TR" dirty="0"/>
              <a:t> </a:t>
            </a:r>
            <a:r>
              <a:rPr lang="tr-TR" dirty="0" err="1"/>
              <a:t>password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[</a:t>
            </a:r>
            <a:r>
              <a:rPr lang="tr-TR" dirty="0" err="1"/>
              <a:t>kibana_system</a:t>
            </a:r>
            <a:r>
              <a:rPr lang="tr-TR" dirty="0"/>
              <a:t>]:</a:t>
            </a:r>
          </a:p>
          <a:p>
            <a:r>
              <a:rPr lang="tr-TR" dirty="0"/>
              <a:t>Enter </a:t>
            </a:r>
            <a:r>
              <a:rPr lang="tr-TR" dirty="0" err="1"/>
              <a:t>password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[</a:t>
            </a:r>
            <a:r>
              <a:rPr lang="tr-TR" dirty="0" err="1"/>
              <a:t>logstash_system</a:t>
            </a:r>
            <a:r>
              <a:rPr lang="tr-TR" dirty="0"/>
              <a:t>]:</a:t>
            </a:r>
          </a:p>
          <a:p>
            <a:r>
              <a:rPr lang="tr-TR" dirty="0" err="1"/>
              <a:t>Reenter</a:t>
            </a:r>
            <a:r>
              <a:rPr lang="tr-TR" dirty="0"/>
              <a:t> </a:t>
            </a:r>
            <a:r>
              <a:rPr lang="tr-TR" dirty="0" err="1"/>
              <a:t>password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[</a:t>
            </a:r>
            <a:r>
              <a:rPr lang="tr-TR" dirty="0" err="1"/>
              <a:t>logstash_system</a:t>
            </a:r>
            <a:r>
              <a:rPr lang="tr-TR" dirty="0"/>
              <a:t>]:</a:t>
            </a:r>
          </a:p>
          <a:p>
            <a:r>
              <a:rPr lang="tr-TR" dirty="0"/>
              <a:t>Enter </a:t>
            </a:r>
            <a:r>
              <a:rPr lang="tr-TR" dirty="0" err="1"/>
              <a:t>password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[</a:t>
            </a:r>
            <a:r>
              <a:rPr lang="tr-TR" dirty="0" err="1"/>
              <a:t>beats_system</a:t>
            </a:r>
            <a:r>
              <a:rPr lang="tr-TR" dirty="0"/>
              <a:t>]:</a:t>
            </a:r>
          </a:p>
          <a:p>
            <a:r>
              <a:rPr lang="tr-TR" dirty="0" err="1"/>
              <a:t>Reenter</a:t>
            </a:r>
            <a:r>
              <a:rPr lang="tr-TR" dirty="0"/>
              <a:t> </a:t>
            </a:r>
            <a:r>
              <a:rPr lang="tr-TR" dirty="0" err="1"/>
              <a:t>password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[</a:t>
            </a:r>
            <a:r>
              <a:rPr lang="tr-TR" dirty="0" err="1"/>
              <a:t>beats_system</a:t>
            </a:r>
            <a:r>
              <a:rPr lang="tr-TR" dirty="0"/>
              <a:t>]:</a:t>
            </a:r>
          </a:p>
          <a:p>
            <a:r>
              <a:rPr lang="tr-TR" dirty="0"/>
              <a:t>Enter </a:t>
            </a:r>
            <a:r>
              <a:rPr lang="tr-TR" dirty="0" err="1"/>
              <a:t>password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[</a:t>
            </a:r>
            <a:r>
              <a:rPr lang="tr-TR" dirty="0" err="1"/>
              <a:t>remote_monitoring_user</a:t>
            </a:r>
            <a:r>
              <a:rPr lang="tr-TR" dirty="0"/>
              <a:t>]:</a:t>
            </a:r>
          </a:p>
          <a:p>
            <a:r>
              <a:rPr lang="tr-TR" dirty="0" err="1"/>
              <a:t>Reenter</a:t>
            </a:r>
            <a:r>
              <a:rPr lang="tr-TR" dirty="0"/>
              <a:t> </a:t>
            </a:r>
            <a:r>
              <a:rPr lang="tr-TR" dirty="0" err="1"/>
              <a:t>password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[</a:t>
            </a:r>
            <a:r>
              <a:rPr lang="tr-TR" dirty="0" err="1"/>
              <a:t>remote_monitoring_user</a:t>
            </a:r>
            <a:r>
              <a:rPr lang="tr-TR" dirty="0"/>
              <a:t>]:</a:t>
            </a:r>
          </a:p>
        </p:txBody>
      </p:sp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5E46687A-C68B-42DC-AC51-A3B504BB6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74" y="2780679"/>
            <a:ext cx="9955014" cy="4067743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B55C3903-F854-46D1-8463-8EE512DE28F0}"/>
              </a:ext>
            </a:extLst>
          </p:cNvPr>
          <p:cNvSpPr txBox="1"/>
          <p:nvPr/>
        </p:nvSpPr>
        <p:spPr>
          <a:xfrm>
            <a:off x="7230794" y="1952229"/>
            <a:ext cx="2946384" cy="286232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tr-TR" dirty="0"/>
              <a:t>POSTMAN de ; </a:t>
            </a:r>
          </a:p>
          <a:p>
            <a:r>
              <a:rPr lang="tr-TR" b="0" i="0" dirty="0">
                <a:solidFill>
                  <a:srgbClr val="505050"/>
                </a:solidFill>
                <a:effectLst/>
                <a:latin typeface="OpenSans"/>
              </a:rPr>
              <a:t>159.65.82.54:9200	GET isteği</a:t>
            </a:r>
          </a:p>
          <a:p>
            <a:endParaRPr lang="tr-TR" dirty="0">
              <a:solidFill>
                <a:srgbClr val="505050"/>
              </a:solidFill>
              <a:latin typeface="OpenSans"/>
            </a:endParaRPr>
          </a:p>
          <a:p>
            <a:r>
              <a:rPr lang="tr-TR" dirty="0" err="1">
                <a:solidFill>
                  <a:srgbClr val="505050"/>
                </a:solidFill>
                <a:latin typeface="OpenSans"/>
              </a:rPr>
              <a:t>Authorization</a:t>
            </a:r>
            <a:endParaRPr lang="tr-TR" dirty="0">
              <a:solidFill>
                <a:srgbClr val="505050"/>
              </a:solidFill>
              <a:latin typeface="OpenSans"/>
            </a:endParaRPr>
          </a:p>
          <a:p>
            <a:r>
              <a:rPr lang="tr-TR" dirty="0" err="1">
                <a:solidFill>
                  <a:srgbClr val="505050"/>
                </a:solidFill>
                <a:latin typeface="OpenSans"/>
              </a:rPr>
              <a:t>BasicAuth</a:t>
            </a:r>
            <a:endParaRPr lang="tr-TR" dirty="0">
              <a:solidFill>
                <a:srgbClr val="505050"/>
              </a:solidFill>
              <a:latin typeface="OpenSans"/>
            </a:endParaRPr>
          </a:p>
          <a:p>
            <a:endParaRPr lang="tr-TR" dirty="0">
              <a:solidFill>
                <a:srgbClr val="505050"/>
              </a:solidFill>
              <a:latin typeface="OpenSans"/>
            </a:endParaRPr>
          </a:p>
          <a:p>
            <a:r>
              <a:rPr lang="tr-TR" dirty="0" err="1">
                <a:solidFill>
                  <a:srgbClr val="505050"/>
                </a:solidFill>
                <a:latin typeface="OpenSans"/>
              </a:rPr>
              <a:t>username</a:t>
            </a:r>
            <a:r>
              <a:rPr lang="tr-TR" dirty="0">
                <a:solidFill>
                  <a:srgbClr val="505050"/>
                </a:solidFill>
                <a:latin typeface="OpenSans"/>
              </a:rPr>
              <a:t>	</a:t>
            </a:r>
            <a:r>
              <a:rPr lang="tr-TR" dirty="0" err="1">
                <a:solidFill>
                  <a:srgbClr val="505050"/>
                </a:solidFill>
                <a:latin typeface="OpenSans"/>
              </a:rPr>
              <a:t>elastic</a:t>
            </a:r>
            <a:endParaRPr lang="tr-TR" dirty="0">
              <a:solidFill>
                <a:srgbClr val="505050"/>
              </a:solidFill>
              <a:latin typeface="OpenSans"/>
            </a:endParaRPr>
          </a:p>
          <a:p>
            <a:r>
              <a:rPr lang="tr-TR" dirty="0" err="1">
                <a:solidFill>
                  <a:srgbClr val="505050"/>
                </a:solidFill>
                <a:latin typeface="OpenSans"/>
              </a:rPr>
              <a:t>password</a:t>
            </a:r>
            <a:r>
              <a:rPr lang="tr-TR" dirty="0">
                <a:solidFill>
                  <a:srgbClr val="505050"/>
                </a:solidFill>
                <a:latin typeface="OpenSans"/>
              </a:rPr>
              <a:t>		******</a:t>
            </a:r>
          </a:p>
          <a:p>
            <a:endParaRPr lang="tr-TR" dirty="0">
              <a:solidFill>
                <a:srgbClr val="505050"/>
              </a:solidFill>
              <a:latin typeface="OpenSans"/>
            </a:endParaRPr>
          </a:p>
          <a:p>
            <a:r>
              <a:rPr lang="tr-TR" dirty="0">
                <a:solidFill>
                  <a:srgbClr val="505050"/>
                </a:solidFill>
                <a:latin typeface="OpenSans"/>
              </a:rPr>
              <a:t>şeklinde bağlantı kurulur.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30535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988F8C97-7F4A-4ABE-8A5B-AEFA10CA5D66}"/>
              </a:ext>
            </a:extLst>
          </p:cNvPr>
          <p:cNvSpPr txBox="1"/>
          <p:nvPr/>
        </p:nvSpPr>
        <p:spPr>
          <a:xfrm>
            <a:off x="390378" y="314737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i="0" dirty="0">
                <a:solidFill>
                  <a:srgbClr val="505050"/>
                </a:solidFill>
                <a:effectLst/>
                <a:latin typeface="OpenSans"/>
              </a:rPr>
              <a:t>159.65.82.54:9200/_</a:t>
            </a:r>
            <a:r>
              <a:rPr lang="tr-TR" b="0" i="0" dirty="0" err="1">
                <a:solidFill>
                  <a:srgbClr val="505050"/>
                </a:solidFill>
                <a:effectLst/>
                <a:latin typeface="OpenSans"/>
              </a:rPr>
              <a:t>security</a:t>
            </a:r>
            <a:r>
              <a:rPr lang="tr-TR" b="0" i="0" dirty="0">
                <a:solidFill>
                  <a:srgbClr val="505050"/>
                </a:solidFill>
                <a:effectLst/>
                <a:latin typeface="OpenSans"/>
              </a:rPr>
              <a:t>/</a:t>
            </a:r>
            <a:r>
              <a:rPr lang="tr-TR" b="0" i="0" dirty="0" err="1">
                <a:solidFill>
                  <a:srgbClr val="505050"/>
                </a:solidFill>
                <a:effectLst/>
                <a:latin typeface="OpenSans"/>
              </a:rPr>
              <a:t>user</a:t>
            </a:r>
            <a:r>
              <a:rPr lang="tr-TR" b="0" i="0" dirty="0">
                <a:solidFill>
                  <a:srgbClr val="505050"/>
                </a:solidFill>
                <a:effectLst/>
                <a:latin typeface="OpenSans"/>
              </a:rPr>
              <a:t>/celal	POST İSTEĞİ</a:t>
            </a:r>
            <a:endParaRPr lang="tr-TR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AB9A9937-81F6-4ADE-9011-5B58F11D6389}"/>
              </a:ext>
            </a:extLst>
          </p:cNvPr>
          <p:cNvSpPr txBox="1"/>
          <p:nvPr/>
        </p:nvSpPr>
        <p:spPr>
          <a:xfrm>
            <a:off x="6488722" y="116788"/>
            <a:ext cx="545474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tr-TR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"celal12345!"</a:t>
            </a: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full_name"</a:t>
            </a:r>
            <a:r>
              <a:rPr lang="tr-T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tr-TR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"Celal</a:t>
            </a:r>
            <a:r>
              <a:rPr lang="tr-TR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 AKSU"</a:t>
            </a: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tr-T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tr-TR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"celalaksu@hotmail.com"</a:t>
            </a: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tr-T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roles</a:t>
            </a:r>
            <a:r>
              <a:rPr lang="tr-T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:[</a:t>
            </a:r>
            <a:r>
              <a:rPr lang="tr-TR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events_admin</a:t>
            </a:r>
            <a:r>
              <a:rPr lang="tr-TR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73B80620-13DA-450E-A71D-4A99904C4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256" y="2346062"/>
            <a:ext cx="9583487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396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DCDA409E-F456-4397-AAF0-506698FBB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8151"/>
            <a:ext cx="9545382" cy="4829849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BB34F2E2-E1C7-4A3E-9336-801A00E67F6D}"/>
              </a:ext>
            </a:extLst>
          </p:cNvPr>
          <p:cNvSpPr txBox="1"/>
          <p:nvPr/>
        </p:nvSpPr>
        <p:spPr>
          <a:xfrm>
            <a:off x="418513" y="371008"/>
            <a:ext cx="113139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505050"/>
                </a:solidFill>
                <a:effectLst/>
                <a:latin typeface="OpenSans"/>
              </a:rPr>
              <a:t>159.65.82.54:9200/_security/role/</a:t>
            </a:r>
            <a:r>
              <a:rPr lang="en-US" b="0" i="0" dirty="0" err="1">
                <a:solidFill>
                  <a:srgbClr val="505050"/>
                </a:solidFill>
                <a:effectLst/>
                <a:latin typeface="OpenSans"/>
              </a:rPr>
              <a:t>events_admin</a:t>
            </a:r>
            <a:r>
              <a:rPr lang="tr-TR" b="0" i="0" dirty="0">
                <a:solidFill>
                  <a:srgbClr val="505050"/>
                </a:solidFill>
                <a:effectLst/>
                <a:latin typeface="OpenSans"/>
              </a:rPr>
              <a:t>		POST İSTEĞİ İLE  VE </a:t>
            </a:r>
            <a:r>
              <a:rPr lang="tr-TR" b="0" i="0" dirty="0" err="1">
                <a:solidFill>
                  <a:srgbClr val="505050"/>
                </a:solidFill>
                <a:effectLst/>
                <a:latin typeface="OpenSans"/>
              </a:rPr>
              <a:t>elastic</a:t>
            </a:r>
            <a:r>
              <a:rPr lang="tr-TR" b="0" i="0" dirty="0">
                <a:solidFill>
                  <a:srgbClr val="505050"/>
                </a:solidFill>
                <a:effectLst/>
                <a:latin typeface="OpenSans"/>
              </a:rPr>
              <a:t> kullanıcısında yani </a:t>
            </a:r>
            <a:r>
              <a:rPr lang="tr-TR" b="0" i="0" dirty="0" err="1">
                <a:solidFill>
                  <a:srgbClr val="505050"/>
                </a:solidFill>
                <a:effectLst/>
                <a:latin typeface="OpenSans"/>
              </a:rPr>
              <a:t>admin</a:t>
            </a:r>
            <a:r>
              <a:rPr lang="tr-TR" b="0" i="0" dirty="0">
                <a:solidFill>
                  <a:srgbClr val="505050"/>
                </a:solidFill>
                <a:effectLst/>
                <a:latin typeface="OpenSans"/>
              </a:rPr>
              <a:t> kullanıcı</a:t>
            </a:r>
          </a:p>
          <a:p>
            <a:r>
              <a:rPr lang="tr-TR" dirty="0">
                <a:solidFill>
                  <a:srgbClr val="505050"/>
                </a:solidFill>
                <a:latin typeface="OpenSans"/>
              </a:rPr>
              <a:t>Body / </a:t>
            </a:r>
            <a:r>
              <a:rPr lang="tr-TR" dirty="0" err="1">
                <a:solidFill>
                  <a:srgbClr val="505050"/>
                </a:solidFill>
                <a:latin typeface="OpenSans"/>
              </a:rPr>
              <a:t>raw</a:t>
            </a:r>
            <a:r>
              <a:rPr lang="tr-TR" dirty="0">
                <a:solidFill>
                  <a:srgbClr val="505050"/>
                </a:solidFill>
                <a:latin typeface="OpenSans"/>
              </a:rPr>
              <a:t> / </a:t>
            </a:r>
            <a:r>
              <a:rPr lang="tr-TR" dirty="0" err="1">
                <a:solidFill>
                  <a:srgbClr val="505050"/>
                </a:solidFill>
                <a:latin typeface="OpenSans"/>
              </a:rPr>
              <a:t>json</a:t>
            </a:r>
            <a:endParaRPr lang="tr-TR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D0FF118C-5F80-44BA-9631-414C4D76DEB6}"/>
              </a:ext>
            </a:extLst>
          </p:cNvPr>
          <p:cNvSpPr txBox="1"/>
          <p:nvPr/>
        </p:nvSpPr>
        <p:spPr>
          <a:xfrm>
            <a:off x="5337516" y="1720840"/>
            <a:ext cx="6854484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tr-T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"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cluster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":["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all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"],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"indices"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:[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"names"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:[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"events"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"privileges"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:[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"all"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},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"names"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:[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".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kibana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"privileges"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:[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manage"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"read"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"index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5581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9944C720-D728-4CA5-ABC0-0F82E1E8F978}"/>
              </a:ext>
            </a:extLst>
          </p:cNvPr>
          <p:cNvSpPr txBox="1"/>
          <p:nvPr/>
        </p:nvSpPr>
        <p:spPr>
          <a:xfrm>
            <a:off x="407963" y="422031"/>
            <a:ext cx="7557710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Elasticsearch</a:t>
            </a:r>
            <a:r>
              <a:rPr lang="tr-TR" dirty="0"/>
              <a:t> e şifre eklediğimizde </a:t>
            </a:r>
            <a:r>
              <a:rPr lang="tr-TR" dirty="0" err="1"/>
              <a:t>kibana</a:t>
            </a:r>
            <a:r>
              <a:rPr lang="tr-TR" dirty="0"/>
              <a:t> ya olan erişimimiz de kısıtlanmış olur.</a:t>
            </a:r>
          </a:p>
          <a:p>
            <a:endParaRPr lang="tr-TR" dirty="0"/>
          </a:p>
          <a:p>
            <a:r>
              <a:rPr lang="tr-TR" dirty="0" err="1"/>
              <a:t>sudo</a:t>
            </a:r>
            <a:r>
              <a:rPr lang="tr-TR" dirty="0"/>
              <a:t> </a:t>
            </a:r>
            <a:r>
              <a:rPr lang="tr-TR" dirty="0" err="1"/>
              <a:t>nano</a:t>
            </a:r>
            <a:r>
              <a:rPr lang="tr-TR" dirty="0"/>
              <a:t> /</a:t>
            </a:r>
            <a:r>
              <a:rPr lang="tr-TR" dirty="0" err="1"/>
              <a:t>etc</a:t>
            </a:r>
            <a:r>
              <a:rPr lang="tr-TR" dirty="0"/>
              <a:t>/</a:t>
            </a:r>
            <a:r>
              <a:rPr lang="tr-TR" dirty="0" err="1"/>
              <a:t>kibana</a:t>
            </a:r>
            <a:r>
              <a:rPr lang="tr-TR" dirty="0"/>
              <a:t>/</a:t>
            </a:r>
            <a:r>
              <a:rPr lang="tr-TR" dirty="0" err="1"/>
              <a:t>kibana.yml</a:t>
            </a:r>
            <a:endParaRPr lang="tr-TR" dirty="0"/>
          </a:p>
          <a:p>
            <a:endParaRPr lang="tr-TR" dirty="0"/>
          </a:p>
          <a:p>
            <a:r>
              <a:rPr lang="tr-TR" dirty="0"/>
              <a:t>dosyanın sonuna</a:t>
            </a:r>
          </a:p>
          <a:p>
            <a:endParaRPr lang="tr-TR" dirty="0"/>
          </a:p>
          <a:p>
            <a:r>
              <a:rPr lang="tr-TR" dirty="0" err="1"/>
              <a:t>elasticsearch.username</a:t>
            </a:r>
            <a:r>
              <a:rPr lang="tr-TR" dirty="0"/>
              <a:t>: "</a:t>
            </a:r>
            <a:r>
              <a:rPr lang="tr-TR" dirty="0" err="1"/>
              <a:t>elastic</a:t>
            </a:r>
            <a:r>
              <a:rPr lang="tr-TR" dirty="0"/>
              <a:t>"</a:t>
            </a:r>
          </a:p>
          <a:p>
            <a:r>
              <a:rPr lang="tr-TR" dirty="0" err="1"/>
              <a:t>elasticsearch.password</a:t>
            </a:r>
            <a:r>
              <a:rPr lang="tr-TR" dirty="0"/>
              <a:t>: "……….."</a:t>
            </a:r>
          </a:p>
          <a:p>
            <a:endParaRPr lang="tr-TR" dirty="0"/>
          </a:p>
          <a:p>
            <a:r>
              <a:rPr lang="tr-TR" dirty="0" err="1"/>
              <a:t>Ctrl</a:t>
            </a:r>
            <a:r>
              <a:rPr lang="tr-TR" dirty="0"/>
              <a:t> + x, Y, enter</a:t>
            </a:r>
          </a:p>
          <a:p>
            <a:endParaRPr lang="tr-TR" dirty="0"/>
          </a:p>
          <a:p>
            <a:r>
              <a:rPr lang="tr-TR" dirty="0" err="1"/>
              <a:t>sudo</a:t>
            </a:r>
            <a:r>
              <a:rPr lang="tr-TR" dirty="0"/>
              <a:t> </a:t>
            </a:r>
            <a:r>
              <a:rPr lang="tr-TR" dirty="0" err="1"/>
              <a:t>systemctl</a:t>
            </a:r>
            <a:r>
              <a:rPr lang="tr-TR" dirty="0"/>
              <a:t> restart </a:t>
            </a:r>
            <a:r>
              <a:rPr lang="tr-TR" dirty="0" err="1"/>
              <a:t>kibana</a:t>
            </a:r>
            <a:endParaRPr lang="tr-TR" dirty="0"/>
          </a:p>
          <a:p>
            <a:endParaRPr lang="tr-TR" dirty="0"/>
          </a:p>
          <a:p>
            <a:r>
              <a:rPr lang="tr-TR" dirty="0"/>
              <a:t>Tarayıcıda 159.65.82.54:5601 yazınca kullanıcı adı ve şifre ister.</a:t>
            </a:r>
          </a:p>
          <a:p>
            <a:endParaRPr lang="tr-TR" dirty="0"/>
          </a:p>
          <a:p>
            <a:r>
              <a:rPr lang="tr-TR" dirty="0" err="1"/>
              <a:t>Kibana</a:t>
            </a:r>
            <a:r>
              <a:rPr lang="tr-TR" dirty="0"/>
              <a:t> da soldaki SECURITY bölümündeki USERS kısmından</a:t>
            </a:r>
          </a:p>
          <a:p>
            <a:r>
              <a:rPr lang="tr-TR" dirty="0"/>
              <a:t>bilgilere erişebiliriz. </a:t>
            </a:r>
          </a:p>
          <a:p>
            <a:endParaRPr lang="tr-TR" dirty="0"/>
          </a:p>
          <a:p>
            <a:r>
              <a:rPr lang="tr-TR" dirty="0" err="1"/>
              <a:t>Kibana</a:t>
            </a:r>
            <a:r>
              <a:rPr lang="tr-TR" dirty="0"/>
              <a:t> üzerinden </a:t>
            </a:r>
            <a:r>
              <a:rPr lang="tr-TR" dirty="0" err="1"/>
              <a:t>elasticsearch</a:t>
            </a:r>
            <a:r>
              <a:rPr lang="tr-TR" dirty="0"/>
              <a:t> ü de yönetebiliriz. Yani POSTMAN</a:t>
            </a:r>
          </a:p>
          <a:p>
            <a:r>
              <a:rPr lang="tr-TR" dirty="0"/>
              <a:t>de yaptığımız kullanıcı ve role ekleme işlemlerini </a:t>
            </a:r>
            <a:r>
              <a:rPr lang="tr-TR" dirty="0" err="1"/>
              <a:t>kibana</a:t>
            </a:r>
            <a:endParaRPr lang="tr-TR" dirty="0"/>
          </a:p>
          <a:p>
            <a:r>
              <a:rPr lang="tr-TR" dirty="0"/>
              <a:t>dan yapabiliriz.</a:t>
            </a:r>
          </a:p>
        </p:txBody>
      </p:sp>
      <p:pic>
        <p:nvPicPr>
          <p:cNvPr id="6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EBD351A5-6C15-4AFA-9636-28DA3E238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782" y="3038139"/>
            <a:ext cx="4153480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733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AE9A7E7A-C7DC-46FB-8312-624C11C8D001}"/>
              </a:ext>
            </a:extLst>
          </p:cNvPr>
          <p:cNvSpPr txBox="1"/>
          <p:nvPr/>
        </p:nvSpPr>
        <p:spPr>
          <a:xfrm>
            <a:off x="365760" y="604911"/>
            <a:ext cx="116086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POSTMAN den eklenene kullanıcıda </a:t>
            </a:r>
            <a:r>
              <a:rPr lang="tr-TR" dirty="0" err="1"/>
              <a:t>kibana</a:t>
            </a:r>
            <a:r>
              <a:rPr lang="tr-TR" dirty="0"/>
              <a:t> rolleri olmadığı için, o kullanıcı ile </a:t>
            </a:r>
            <a:r>
              <a:rPr lang="tr-TR" dirty="0" err="1"/>
              <a:t>kibana</a:t>
            </a:r>
            <a:r>
              <a:rPr lang="tr-TR" dirty="0"/>
              <a:t> ya giriş yapılamaz.</a:t>
            </a:r>
          </a:p>
          <a:p>
            <a:endParaRPr lang="tr-TR" dirty="0"/>
          </a:p>
          <a:p>
            <a:r>
              <a:rPr lang="tr-TR" dirty="0"/>
              <a:t>Bu yüzden ana yani </a:t>
            </a:r>
            <a:r>
              <a:rPr lang="tr-TR" dirty="0" err="1"/>
              <a:t>elastic</a:t>
            </a:r>
            <a:r>
              <a:rPr lang="tr-TR" dirty="0"/>
              <a:t> kullanıcı ile girip bu kullanıcıya gerekli rolleri atamamız gerekir. </a:t>
            </a:r>
            <a:r>
              <a:rPr lang="tr-TR" dirty="0" err="1"/>
              <a:t>kibana_admin</a:t>
            </a:r>
            <a:r>
              <a:rPr lang="tr-TR" dirty="0"/>
              <a:t> ve </a:t>
            </a:r>
            <a:r>
              <a:rPr lang="tr-TR" dirty="0" err="1"/>
              <a:t>kibana_system</a:t>
            </a:r>
            <a:endParaRPr lang="tr-TR" dirty="0"/>
          </a:p>
          <a:p>
            <a:r>
              <a:rPr lang="tr-TR" dirty="0"/>
              <a:t>rollerini eklememiz gerekir.</a:t>
            </a:r>
          </a:p>
        </p:txBody>
      </p:sp>
    </p:spTree>
    <p:extLst>
      <p:ext uri="{BB962C8B-B14F-4D97-AF65-F5344CB8AC3E}">
        <p14:creationId xmlns:p14="http://schemas.microsoft.com/office/powerpoint/2010/main" val="2127737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347FD80F-EB9D-4C16-9CBF-C4ADD1C3B3B1}"/>
              </a:ext>
            </a:extLst>
          </p:cNvPr>
          <p:cNvSpPr txBox="1"/>
          <p:nvPr/>
        </p:nvSpPr>
        <p:spPr>
          <a:xfrm>
            <a:off x="379829" y="520505"/>
            <a:ext cx="1112391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Yeni Proje Oluştur. ( </a:t>
            </a:r>
            <a:r>
              <a:rPr lang="tr-TR" dirty="0" err="1"/>
              <a:t>node</a:t>
            </a:r>
            <a:r>
              <a:rPr lang="tr-TR" dirty="0"/>
              <a:t> </a:t>
            </a:r>
            <a:r>
              <a:rPr lang="tr-TR" dirty="0" err="1"/>
              <a:t>ların</a:t>
            </a:r>
            <a:r>
              <a:rPr lang="tr-TR" dirty="0"/>
              <a:t> ip adreslerinin aynı ağda olması için )</a:t>
            </a:r>
          </a:p>
          <a:p>
            <a:r>
              <a:rPr lang="tr-TR" dirty="0"/>
              <a:t>159.89.96.134 	159.89.98.46	159.89.11.154 şeklinde geldiler</a:t>
            </a:r>
          </a:p>
          <a:p>
            <a:endParaRPr lang="tr-TR" dirty="0"/>
          </a:p>
          <a:p>
            <a:r>
              <a:rPr lang="tr-TR" dirty="0" err="1"/>
              <a:t>Create</a:t>
            </a:r>
            <a:r>
              <a:rPr lang="tr-TR" dirty="0"/>
              <a:t> / </a:t>
            </a:r>
            <a:r>
              <a:rPr lang="tr-TR" dirty="0" err="1"/>
              <a:t>Droplets</a:t>
            </a:r>
            <a:r>
              <a:rPr lang="tr-TR" dirty="0"/>
              <a:t> / </a:t>
            </a:r>
            <a:r>
              <a:rPr lang="tr-TR" dirty="0" err="1"/>
              <a:t>Ubuntu</a:t>
            </a:r>
            <a:r>
              <a:rPr lang="tr-TR" dirty="0"/>
              <a:t> 18.04 </a:t>
            </a:r>
            <a:r>
              <a:rPr lang="tr-TR" dirty="0" err="1"/>
              <a:t>lts</a:t>
            </a:r>
            <a:r>
              <a:rPr lang="tr-TR" dirty="0"/>
              <a:t> x64 / Basic – 8gb 160gb 5tb / </a:t>
            </a:r>
            <a:r>
              <a:rPr lang="tr-TR" dirty="0" err="1"/>
              <a:t>frankurt</a:t>
            </a:r>
            <a:r>
              <a:rPr lang="tr-TR" dirty="0"/>
              <a:t> / </a:t>
            </a:r>
            <a:r>
              <a:rPr lang="tr-TR" dirty="0" err="1"/>
              <a:t>root</a:t>
            </a:r>
            <a:r>
              <a:rPr lang="tr-TR" dirty="0"/>
              <a:t> </a:t>
            </a:r>
            <a:r>
              <a:rPr lang="tr-TR" dirty="0" err="1"/>
              <a:t>password</a:t>
            </a:r>
            <a:r>
              <a:rPr lang="tr-TR" dirty="0"/>
              <a:t> /  3 </a:t>
            </a:r>
            <a:r>
              <a:rPr lang="tr-TR" dirty="0" err="1"/>
              <a:t>droplets</a:t>
            </a:r>
            <a:r>
              <a:rPr lang="tr-TR" dirty="0"/>
              <a:t> – mongo1,2,3</a:t>
            </a:r>
          </a:p>
          <a:p>
            <a:endParaRPr lang="tr-TR" dirty="0"/>
          </a:p>
          <a:p>
            <a:r>
              <a:rPr lang="tr-TR" b="1" dirty="0" err="1"/>
              <a:t>sudo</a:t>
            </a:r>
            <a:r>
              <a:rPr lang="tr-TR" b="1" dirty="0"/>
              <a:t> </a:t>
            </a:r>
            <a:r>
              <a:rPr lang="tr-TR" b="1" dirty="0" err="1"/>
              <a:t>apt-key</a:t>
            </a:r>
            <a:r>
              <a:rPr lang="tr-TR" b="1" dirty="0"/>
              <a:t> </a:t>
            </a:r>
            <a:r>
              <a:rPr lang="tr-TR" b="1" dirty="0" err="1"/>
              <a:t>adv</a:t>
            </a:r>
            <a:r>
              <a:rPr lang="tr-TR" b="1" dirty="0"/>
              <a:t> --</a:t>
            </a:r>
            <a:r>
              <a:rPr lang="tr-TR" b="1" dirty="0" err="1"/>
              <a:t>keyserver</a:t>
            </a:r>
            <a:r>
              <a:rPr lang="tr-TR" b="1" dirty="0"/>
              <a:t> hkp://keyserver.ubuntu.com:80 --</a:t>
            </a:r>
            <a:r>
              <a:rPr lang="tr-TR" b="1" dirty="0" err="1"/>
              <a:t>recv</a:t>
            </a:r>
            <a:r>
              <a:rPr lang="tr-TR" b="1" dirty="0"/>
              <a:t> 9DA31620334BD75D9DCB49F368818C72E52529D4</a:t>
            </a:r>
          </a:p>
          <a:p>
            <a:endParaRPr lang="tr-TR" b="1" dirty="0"/>
          </a:p>
          <a:p>
            <a:r>
              <a:rPr lang="tr-TR" b="1" dirty="0" err="1"/>
              <a:t>echo</a:t>
            </a:r>
            <a:r>
              <a:rPr lang="tr-TR" b="1" dirty="0"/>
              <a:t> "</a:t>
            </a:r>
            <a:r>
              <a:rPr lang="tr-TR" b="1" dirty="0" err="1"/>
              <a:t>deb</a:t>
            </a:r>
            <a:r>
              <a:rPr lang="tr-TR" b="1" dirty="0"/>
              <a:t> [ </a:t>
            </a:r>
            <a:r>
              <a:rPr lang="tr-TR" b="1" dirty="0" err="1"/>
              <a:t>arch</a:t>
            </a:r>
            <a:r>
              <a:rPr lang="tr-TR" b="1" dirty="0"/>
              <a:t>=amd64 ] https://repo.mongodb.org/apt/ubuntu </a:t>
            </a:r>
            <a:r>
              <a:rPr lang="tr-TR" b="1" dirty="0" err="1"/>
              <a:t>bionic</a:t>
            </a:r>
            <a:r>
              <a:rPr lang="tr-TR" b="1" dirty="0"/>
              <a:t>/</a:t>
            </a:r>
            <a:r>
              <a:rPr lang="tr-TR" b="1" dirty="0" err="1"/>
              <a:t>mongodb</a:t>
            </a:r>
            <a:r>
              <a:rPr lang="tr-TR" b="1" dirty="0"/>
              <a:t>-org/4.0 </a:t>
            </a:r>
            <a:r>
              <a:rPr lang="tr-TR" b="1" dirty="0" err="1"/>
              <a:t>multiverse</a:t>
            </a:r>
            <a:r>
              <a:rPr lang="tr-TR" b="1" dirty="0"/>
              <a:t>" | </a:t>
            </a:r>
            <a:r>
              <a:rPr lang="tr-TR" b="1" dirty="0" err="1"/>
              <a:t>sudo</a:t>
            </a:r>
            <a:r>
              <a:rPr lang="tr-TR" b="1" dirty="0"/>
              <a:t> </a:t>
            </a:r>
            <a:r>
              <a:rPr lang="tr-TR" b="1" dirty="0" err="1"/>
              <a:t>tee</a:t>
            </a:r>
            <a:r>
              <a:rPr lang="tr-TR" b="1" dirty="0"/>
              <a:t> /</a:t>
            </a:r>
            <a:r>
              <a:rPr lang="tr-TR" b="1" dirty="0" err="1"/>
              <a:t>etc</a:t>
            </a:r>
            <a:r>
              <a:rPr lang="tr-TR" b="1" dirty="0"/>
              <a:t>/</a:t>
            </a:r>
            <a:r>
              <a:rPr lang="tr-TR" b="1" dirty="0" err="1"/>
              <a:t>apt</a:t>
            </a:r>
            <a:r>
              <a:rPr lang="tr-TR" b="1" dirty="0"/>
              <a:t>/</a:t>
            </a:r>
            <a:r>
              <a:rPr lang="tr-TR" b="1" dirty="0" err="1"/>
              <a:t>sources.list.d</a:t>
            </a:r>
            <a:r>
              <a:rPr lang="tr-TR" b="1" dirty="0"/>
              <a:t>/mongodb-org-4.0.list</a:t>
            </a:r>
          </a:p>
          <a:p>
            <a:endParaRPr lang="tr-TR" dirty="0"/>
          </a:p>
          <a:p>
            <a:r>
              <a:rPr lang="tr-TR" b="1" dirty="0" err="1"/>
              <a:t>sudo</a:t>
            </a:r>
            <a:r>
              <a:rPr lang="tr-TR" b="1" dirty="0"/>
              <a:t> </a:t>
            </a:r>
            <a:r>
              <a:rPr lang="tr-TR" b="1" dirty="0" err="1"/>
              <a:t>apt</a:t>
            </a:r>
            <a:r>
              <a:rPr lang="tr-TR" b="1" dirty="0"/>
              <a:t> </a:t>
            </a:r>
            <a:r>
              <a:rPr lang="tr-TR" b="1" dirty="0" err="1"/>
              <a:t>update</a:t>
            </a:r>
            <a:endParaRPr lang="tr-TR" b="1" dirty="0"/>
          </a:p>
          <a:p>
            <a:r>
              <a:rPr lang="tr-TR" b="1" dirty="0" err="1"/>
              <a:t>sudo</a:t>
            </a:r>
            <a:r>
              <a:rPr lang="tr-TR" b="1" dirty="0"/>
              <a:t> </a:t>
            </a:r>
            <a:r>
              <a:rPr lang="tr-TR" b="1" dirty="0" err="1"/>
              <a:t>apt</a:t>
            </a:r>
            <a:r>
              <a:rPr lang="tr-TR" b="1" dirty="0"/>
              <a:t> </a:t>
            </a:r>
            <a:r>
              <a:rPr lang="tr-TR" b="1" dirty="0" err="1"/>
              <a:t>install</a:t>
            </a:r>
            <a:r>
              <a:rPr lang="tr-TR" b="1" dirty="0"/>
              <a:t> </a:t>
            </a:r>
            <a:r>
              <a:rPr lang="tr-TR" b="1" dirty="0" err="1"/>
              <a:t>mongodb</a:t>
            </a:r>
            <a:r>
              <a:rPr lang="tr-TR" b="1" dirty="0"/>
              <a:t>-org</a:t>
            </a:r>
          </a:p>
          <a:p>
            <a:r>
              <a:rPr lang="tr-TR" b="1" dirty="0" err="1"/>
              <a:t>sudo</a:t>
            </a:r>
            <a:r>
              <a:rPr lang="tr-TR" b="1" dirty="0"/>
              <a:t> </a:t>
            </a:r>
            <a:r>
              <a:rPr lang="tr-TR" b="1" dirty="0" err="1"/>
              <a:t>systemctl</a:t>
            </a:r>
            <a:r>
              <a:rPr lang="tr-TR" b="1" dirty="0"/>
              <a:t> </a:t>
            </a:r>
            <a:r>
              <a:rPr lang="tr-TR" b="1" dirty="0" err="1"/>
              <a:t>enable</a:t>
            </a:r>
            <a:r>
              <a:rPr lang="tr-TR" b="1" dirty="0"/>
              <a:t> </a:t>
            </a:r>
            <a:r>
              <a:rPr lang="tr-TR" b="1" dirty="0" err="1"/>
              <a:t>mongod</a:t>
            </a:r>
            <a:endParaRPr lang="tr-TR" b="1" dirty="0"/>
          </a:p>
          <a:p>
            <a:r>
              <a:rPr lang="tr-TR" b="1" dirty="0" err="1"/>
              <a:t>sudo</a:t>
            </a:r>
            <a:r>
              <a:rPr lang="tr-TR" b="1" dirty="0"/>
              <a:t> </a:t>
            </a:r>
            <a:r>
              <a:rPr lang="tr-TR" b="1" dirty="0" err="1"/>
              <a:t>systemctl</a:t>
            </a:r>
            <a:r>
              <a:rPr lang="tr-TR" b="1" dirty="0"/>
              <a:t> start </a:t>
            </a:r>
            <a:r>
              <a:rPr lang="tr-TR" b="1" dirty="0" err="1"/>
              <a:t>mongod</a:t>
            </a:r>
            <a:endParaRPr lang="tr-TR" b="1" dirty="0"/>
          </a:p>
          <a:p>
            <a:endParaRPr lang="tr-TR" dirty="0"/>
          </a:p>
          <a:p>
            <a:r>
              <a:rPr lang="tr-TR" dirty="0" err="1"/>
              <a:t>sudo</a:t>
            </a:r>
            <a:r>
              <a:rPr lang="tr-TR" dirty="0"/>
              <a:t> </a:t>
            </a:r>
            <a:r>
              <a:rPr lang="tr-TR" dirty="0" err="1"/>
              <a:t>nano</a:t>
            </a:r>
            <a:r>
              <a:rPr lang="tr-TR" dirty="0"/>
              <a:t> /</a:t>
            </a:r>
            <a:r>
              <a:rPr lang="tr-TR" dirty="0" err="1"/>
              <a:t>etc</a:t>
            </a:r>
            <a:r>
              <a:rPr lang="tr-TR" dirty="0"/>
              <a:t>/</a:t>
            </a:r>
            <a:r>
              <a:rPr lang="tr-TR" dirty="0" err="1"/>
              <a:t>mongod.conf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25694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33232D07-DD32-4D0B-8CDA-20391E9186FF}"/>
              </a:ext>
            </a:extLst>
          </p:cNvPr>
          <p:cNvSpPr txBox="1"/>
          <p:nvPr/>
        </p:nvSpPr>
        <p:spPr>
          <a:xfrm>
            <a:off x="453513" y="294656"/>
            <a:ext cx="6098458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sudo</a:t>
            </a:r>
            <a:r>
              <a:rPr lang="tr-TR" dirty="0"/>
              <a:t> </a:t>
            </a:r>
            <a:r>
              <a:rPr lang="tr-TR" dirty="0" err="1"/>
              <a:t>nano</a:t>
            </a:r>
            <a:r>
              <a:rPr lang="tr-TR" dirty="0"/>
              <a:t> /</a:t>
            </a:r>
            <a:r>
              <a:rPr lang="tr-TR" dirty="0" err="1"/>
              <a:t>etc</a:t>
            </a:r>
            <a:r>
              <a:rPr lang="tr-TR" dirty="0"/>
              <a:t>/</a:t>
            </a:r>
            <a:r>
              <a:rPr lang="tr-TR" dirty="0" err="1"/>
              <a:t>mongod.conf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bindIp</a:t>
            </a:r>
            <a:r>
              <a:rPr lang="tr-TR" dirty="0"/>
              <a:t>: 0.0.0.0</a:t>
            </a:r>
          </a:p>
          <a:p>
            <a:endParaRPr lang="tr-TR" dirty="0"/>
          </a:p>
          <a:p>
            <a:r>
              <a:rPr lang="tr-TR" dirty="0" err="1"/>
              <a:t>replication</a:t>
            </a:r>
            <a:r>
              <a:rPr lang="tr-TR" dirty="0"/>
              <a:t>:</a:t>
            </a:r>
          </a:p>
          <a:p>
            <a:r>
              <a:rPr lang="tr-TR" dirty="0"/>
              <a:t>  </a:t>
            </a:r>
            <a:r>
              <a:rPr lang="tr-TR" dirty="0" err="1"/>
              <a:t>replSetName</a:t>
            </a:r>
            <a:r>
              <a:rPr lang="tr-TR" dirty="0"/>
              <a:t>: "</a:t>
            </a:r>
            <a:r>
              <a:rPr lang="tr-TR" dirty="0" err="1"/>
              <a:t>mngrs</a:t>
            </a:r>
            <a:r>
              <a:rPr lang="tr-TR" dirty="0"/>
              <a:t>"</a:t>
            </a:r>
          </a:p>
          <a:p>
            <a:endParaRPr lang="tr-TR" dirty="0"/>
          </a:p>
          <a:p>
            <a:r>
              <a:rPr lang="tr-TR" dirty="0" err="1"/>
              <a:t>ctrl</a:t>
            </a:r>
            <a:r>
              <a:rPr lang="tr-TR" dirty="0"/>
              <a:t> + x , y , enter</a:t>
            </a:r>
          </a:p>
          <a:p>
            <a:endParaRPr lang="tr-TR" dirty="0"/>
          </a:p>
          <a:p>
            <a:r>
              <a:rPr lang="tr-TR" dirty="0" err="1"/>
              <a:t>sudo</a:t>
            </a:r>
            <a:r>
              <a:rPr lang="tr-TR" dirty="0"/>
              <a:t> </a:t>
            </a:r>
            <a:r>
              <a:rPr lang="tr-TR" dirty="0" err="1"/>
              <a:t>systemctl</a:t>
            </a:r>
            <a:r>
              <a:rPr lang="tr-TR" dirty="0"/>
              <a:t> restart </a:t>
            </a:r>
            <a:r>
              <a:rPr lang="tr-TR" dirty="0" err="1"/>
              <a:t>mongod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sudo</a:t>
            </a:r>
            <a:r>
              <a:rPr lang="tr-TR" dirty="0"/>
              <a:t> </a:t>
            </a:r>
            <a:r>
              <a:rPr lang="tr-TR" dirty="0" err="1"/>
              <a:t>ufw</a:t>
            </a:r>
            <a:r>
              <a:rPr lang="tr-TR" dirty="0"/>
              <a:t> Enable</a:t>
            </a:r>
          </a:p>
          <a:p>
            <a:r>
              <a:rPr lang="tr-TR" dirty="0" err="1"/>
              <a:t>sudo</a:t>
            </a:r>
            <a:r>
              <a:rPr lang="tr-TR" dirty="0"/>
              <a:t> </a:t>
            </a:r>
            <a:r>
              <a:rPr lang="tr-TR" dirty="0" err="1"/>
              <a:t>ufw</a:t>
            </a:r>
            <a:r>
              <a:rPr lang="tr-TR" dirty="0"/>
              <a:t> </a:t>
            </a:r>
            <a:r>
              <a:rPr lang="tr-TR" dirty="0" err="1"/>
              <a:t>allow</a:t>
            </a:r>
            <a:r>
              <a:rPr lang="tr-TR" dirty="0"/>
              <a:t> 22</a:t>
            </a:r>
          </a:p>
          <a:p>
            <a:r>
              <a:rPr lang="tr-TR" dirty="0" err="1"/>
              <a:t>sudo</a:t>
            </a:r>
            <a:r>
              <a:rPr lang="tr-TR" dirty="0"/>
              <a:t> </a:t>
            </a:r>
            <a:r>
              <a:rPr lang="tr-TR" dirty="0" err="1"/>
              <a:t>ufw</a:t>
            </a:r>
            <a:r>
              <a:rPr lang="tr-TR" dirty="0"/>
              <a:t> </a:t>
            </a:r>
            <a:r>
              <a:rPr lang="tr-TR" dirty="0" err="1"/>
              <a:t>allow</a:t>
            </a:r>
            <a:r>
              <a:rPr lang="tr-TR" dirty="0"/>
              <a:t> 27017</a:t>
            </a:r>
          </a:p>
          <a:p>
            <a:r>
              <a:rPr lang="tr-TR" dirty="0" err="1"/>
              <a:t>sudo</a:t>
            </a:r>
            <a:r>
              <a:rPr lang="tr-TR" dirty="0"/>
              <a:t> </a:t>
            </a:r>
            <a:r>
              <a:rPr lang="tr-TR" dirty="0" err="1"/>
              <a:t>ufw</a:t>
            </a:r>
            <a:r>
              <a:rPr lang="tr-TR" dirty="0"/>
              <a:t> </a:t>
            </a:r>
            <a:r>
              <a:rPr lang="tr-TR" dirty="0" err="1"/>
              <a:t>allow</a:t>
            </a:r>
            <a:r>
              <a:rPr lang="tr-TR" dirty="0"/>
              <a:t> 27107/</a:t>
            </a:r>
            <a:r>
              <a:rPr lang="tr-TR" dirty="0" err="1"/>
              <a:t>tcp</a:t>
            </a:r>
            <a:endParaRPr lang="tr-TR" dirty="0"/>
          </a:p>
          <a:p>
            <a:endParaRPr lang="tr-TR" dirty="0"/>
          </a:p>
          <a:p>
            <a:r>
              <a:rPr lang="tr-TR" dirty="0"/>
              <a:t>Bu işlemleri mongo2 ve mongo3 içinde yapın </a:t>
            </a:r>
            <a:r>
              <a:rPr lang="tr-TR" dirty="0" err="1"/>
              <a:t>MultiExec</a:t>
            </a:r>
            <a:r>
              <a:rPr lang="tr-TR" dirty="0"/>
              <a:t> ile toplu bir şekilde yapabilirsiniz.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22523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4EBFD9FA-E8EB-41A6-945A-9087CEB7BB4C}"/>
              </a:ext>
            </a:extLst>
          </p:cNvPr>
          <p:cNvSpPr txBox="1"/>
          <p:nvPr/>
        </p:nvSpPr>
        <p:spPr>
          <a:xfrm>
            <a:off x="267286" y="450166"/>
            <a:ext cx="59603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Kurulum işlemlerinden sonra </a:t>
            </a:r>
            <a:r>
              <a:rPr lang="tr-TR" dirty="0" err="1"/>
              <a:t>multiexex</a:t>
            </a:r>
            <a:r>
              <a:rPr lang="tr-TR" dirty="0"/>
              <a:t> </a:t>
            </a:r>
            <a:r>
              <a:rPr lang="tr-TR" dirty="0" err="1"/>
              <a:t>modunda</a:t>
            </a:r>
            <a:r>
              <a:rPr lang="tr-TR" dirty="0"/>
              <a:t>;</a:t>
            </a:r>
          </a:p>
          <a:p>
            <a:endParaRPr lang="tr-TR" dirty="0"/>
          </a:p>
          <a:p>
            <a:r>
              <a:rPr lang="tr-TR" dirty="0" err="1"/>
              <a:t>sudo</a:t>
            </a:r>
            <a:r>
              <a:rPr lang="tr-TR" dirty="0"/>
              <a:t> </a:t>
            </a:r>
            <a:r>
              <a:rPr lang="tr-TR" dirty="0" err="1"/>
              <a:t>systemctl</a:t>
            </a:r>
            <a:r>
              <a:rPr lang="tr-TR" dirty="0"/>
              <a:t> restart </a:t>
            </a:r>
            <a:r>
              <a:rPr lang="tr-TR" dirty="0" err="1"/>
              <a:t>mongod</a:t>
            </a:r>
            <a:endParaRPr lang="tr-TR" dirty="0"/>
          </a:p>
          <a:p>
            <a:r>
              <a:rPr lang="tr-TR" dirty="0" err="1"/>
              <a:t>sudo</a:t>
            </a:r>
            <a:r>
              <a:rPr lang="tr-TR" dirty="0"/>
              <a:t> </a:t>
            </a:r>
            <a:r>
              <a:rPr lang="tr-TR" dirty="0" err="1"/>
              <a:t>systemctl</a:t>
            </a:r>
            <a:r>
              <a:rPr lang="tr-TR" dirty="0"/>
              <a:t> </a:t>
            </a:r>
            <a:r>
              <a:rPr lang="tr-TR" dirty="0" err="1"/>
              <a:t>status</a:t>
            </a:r>
            <a:r>
              <a:rPr lang="tr-TR" dirty="0"/>
              <a:t> </a:t>
            </a:r>
            <a:r>
              <a:rPr lang="tr-TR" dirty="0" err="1"/>
              <a:t>mongod</a:t>
            </a:r>
            <a:endParaRPr lang="tr-TR" dirty="0"/>
          </a:p>
          <a:p>
            <a:endParaRPr lang="tr-TR" dirty="0"/>
          </a:p>
          <a:p>
            <a:r>
              <a:rPr lang="tr-TR" dirty="0"/>
              <a:t>Buraya kadar üç makine de birbirinden bağımsız çalışmaktadır.</a:t>
            </a:r>
          </a:p>
        </p:txBody>
      </p:sp>
    </p:spTree>
    <p:extLst>
      <p:ext uri="{BB962C8B-B14F-4D97-AF65-F5344CB8AC3E}">
        <p14:creationId xmlns:p14="http://schemas.microsoft.com/office/powerpoint/2010/main" val="3504896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09F4694C-136A-46F5-897E-870E8B7EB363}"/>
              </a:ext>
            </a:extLst>
          </p:cNvPr>
          <p:cNvSpPr txBox="1"/>
          <p:nvPr/>
        </p:nvSpPr>
        <p:spPr>
          <a:xfrm>
            <a:off x="365760" y="393895"/>
            <a:ext cx="59238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Sağ üstteki </a:t>
            </a:r>
            <a:r>
              <a:rPr lang="tr-TR" dirty="0" err="1"/>
              <a:t>Create</a:t>
            </a:r>
            <a:r>
              <a:rPr lang="tr-TR" dirty="0"/>
              <a:t> seçeneğindeki </a:t>
            </a:r>
            <a:r>
              <a:rPr lang="tr-TR" dirty="0" err="1"/>
              <a:t>Droplets</a:t>
            </a:r>
            <a:r>
              <a:rPr lang="tr-TR" dirty="0"/>
              <a:t> seçeneğini tıklayın.</a:t>
            </a:r>
          </a:p>
          <a:p>
            <a:endParaRPr lang="tr-TR" dirty="0"/>
          </a:p>
          <a:p>
            <a:r>
              <a:rPr lang="tr-TR" dirty="0" err="1"/>
              <a:t>Ubuntu</a:t>
            </a:r>
            <a:r>
              <a:rPr lang="tr-TR" dirty="0"/>
              <a:t> versiyonu seç. Diğer seçimleri yap.</a:t>
            </a:r>
          </a:p>
        </p:txBody>
      </p:sp>
      <p:pic>
        <p:nvPicPr>
          <p:cNvPr id="4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7B599D96-3DE4-4252-B0E7-033B518FD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2529"/>
            <a:ext cx="2591162" cy="1257475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40633507-F8B6-4220-A234-699BA9FB16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247" y="1552897"/>
            <a:ext cx="1876687" cy="2086266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987CE0D1-4B0F-42E7-8928-989A329F8E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324" y="1496448"/>
            <a:ext cx="2019582" cy="1629002"/>
          </a:xfrm>
          <a:prstGeom prst="rect">
            <a:avLst/>
          </a:prstGeom>
        </p:spPr>
      </p:pic>
      <p:pic>
        <p:nvPicPr>
          <p:cNvPr id="10" name="Resim 9" descr="metin içeren bir resim&#10;&#10;Açıklama otomatik olarak oluşturuldu">
            <a:extLst>
              <a:ext uri="{FF2B5EF4-FFF2-40B4-BE49-F238E27FC236}">
                <a16:creationId xmlns:a16="http://schemas.microsoft.com/office/drawing/2014/main" id="{D7F9E0AD-C6F3-470C-A608-F83B38D6E3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690" y="1317225"/>
            <a:ext cx="1762371" cy="1876687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427CD0A2-4656-4397-9744-66E5164D038B}"/>
              </a:ext>
            </a:extLst>
          </p:cNvPr>
          <p:cNvSpPr txBox="1"/>
          <p:nvPr/>
        </p:nvSpPr>
        <p:spPr>
          <a:xfrm>
            <a:off x="478302" y="3826412"/>
            <a:ext cx="114383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Data Center </a:t>
            </a:r>
            <a:r>
              <a:rPr lang="tr-TR" dirty="0" err="1"/>
              <a:t>Region</a:t>
            </a:r>
            <a:r>
              <a:rPr lang="tr-TR" dirty="0"/>
              <a:t> seç – </a:t>
            </a:r>
            <a:r>
              <a:rPr lang="tr-TR" dirty="0" err="1"/>
              <a:t>Frankurt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Password</a:t>
            </a:r>
            <a:r>
              <a:rPr lang="tr-TR" dirty="0"/>
              <a:t> ata</a:t>
            </a:r>
          </a:p>
          <a:p>
            <a:endParaRPr lang="tr-TR" dirty="0"/>
          </a:p>
          <a:p>
            <a:r>
              <a:rPr lang="tr-TR" dirty="0" err="1"/>
              <a:t>Droplet</a:t>
            </a:r>
            <a:r>
              <a:rPr lang="tr-TR" dirty="0"/>
              <a:t> sayısını gir – 3 tane Bu sayı veriye ve senaryoya göre belirlenir. Data sabit arama çok, arama az data sürekli artabilir. Bunlardan biri </a:t>
            </a:r>
            <a:r>
              <a:rPr lang="tr-TR" dirty="0" err="1"/>
              <a:t>master</a:t>
            </a:r>
            <a:r>
              <a:rPr lang="tr-TR" dirty="0"/>
              <a:t> diğerleri de data </a:t>
            </a:r>
            <a:r>
              <a:rPr lang="tr-TR" dirty="0" err="1"/>
              <a:t>node</a:t>
            </a:r>
            <a:r>
              <a:rPr lang="tr-TR" dirty="0"/>
              <a:t> olacak.</a:t>
            </a:r>
          </a:p>
          <a:p>
            <a:endParaRPr lang="tr-TR" dirty="0"/>
          </a:p>
          <a:p>
            <a:r>
              <a:rPr lang="tr-TR" dirty="0"/>
              <a:t>İsimlendir – els-01</a:t>
            </a:r>
          </a:p>
          <a:p>
            <a:endParaRPr lang="tr-TR" dirty="0"/>
          </a:p>
          <a:p>
            <a:r>
              <a:rPr lang="tr-TR" dirty="0" err="1"/>
              <a:t>Create</a:t>
            </a:r>
            <a:r>
              <a:rPr lang="tr-TR" dirty="0"/>
              <a:t> </a:t>
            </a:r>
            <a:r>
              <a:rPr lang="tr-TR" dirty="0" err="1"/>
              <a:t>Droplet</a:t>
            </a:r>
            <a:r>
              <a:rPr lang="tr-TR" dirty="0"/>
              <a:t> ile işlemi tamamla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2F55DC42-AA87-45F9-8023-84CFFEF34484}"/>
              </a:ext>
            </a:extLst>
          </p:cNvPr>
          <p:cNvSpPr txBox="1"/>
          <p:nvPr/>
        </p:nvSpPr>
        <p:spPr>
          <a:xfrm>
            <a:off x="3953022" y="3459275"/>
            <a:ext cx="7760676" cy="14773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dirty="0"/>
              <a:t>Burada oluşturulan </a:t>
            </a:r>
            <a:r>
              <a:rPr lang="tr-TR" dirty="0" err="1"/>
              <a:t>cluster</a:t>
            </a:r>
            <a:r>
              <a:rPr lang="tr-TR" dirty="0"/>
              <a:t> </a:t>
            </a:r>
            <a:r>
              <a:rPr lang="tr-TR" dirty="0" err="1"/>
              <a:t>ların</a:t>
            </a:r>
            <a:r>
              <a:rPr lang="tr-TR" dirty="0"/>
              <a:t> ip adreslerinin aynı ağ içerisinde olması gerekir. Yeni bir projede oluşturulduğunda ip le aynı ağ içinde olmaktadır. Yada aynı ağ ip sine sahip birden fazla </a:t>
            </a:r>
            <a:r>
              <a:rPr lang="tr-TR" dirty="0" err="1"/>
              <a:t>cluster</a:t>
            </a:r>
            <a:r>
              <a:rPr lang="tr-TR" dirty="0"/>
              <a:t> var ise yeni eklendiğinde yine aynı ağ ip sine sahip </a:t>
            </a:r>
            <a:r>
              <a:rPr lang="tr-TR" dirty="0" err="1"/>
              <a:t>cluster</a:t>
            </a:r>
            <a:r>
              <a:rPr lang="tr-TR" dirty="0"/>
              <a:t> oluşturulmaktadır. Ay ağda olmadıklarında ayarlar daha fazla zorlaşmaktadır. Ve burada anlatılmamış.</a:t>
            </a:r>
          </a:p>
        </p:txBody>
      </p:sp>
    </p:spTree>
    <p:extLst>
      <p:ext uri="{BB962C8B-B14F-4D97-AF65-F5344CB8AC3E}">
        <p14:creationId xmlns:p14="http://schemas.microsoft.com/office/powerpoint/2010/main" val="1939651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4A909C83-108E-4B56-989A-9B380D1F81DF}"/>
              </a:ext>
            </a:extLst>
          </p:cNvPr>
          <p:cNvSpPr txBox="1"/>
          <p:nvPr/>
        </p:nvSpPr>
        <p:spPr>
          <a:xfrm>
            <a:off x="548640" y="590843"/>
            <a:ext cx="1122601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Birincil veritabanını ayarlamak için </a:t>
            </a:r>
            <a:r>
              <a:rPr lang="tr-TR" dirty="0" err="1"/>
              <a:t>cluster</a:t>
            </a:r>
            <a:r>
              <a:rPr lang="tr-TR" dirty="0"/>
              <a:t> </a:t>
            </a:r>
            <a:r>
              <a:rPr lang="tr-TR" dirty="0" err="1"/>
              <a:t>lardan</a:t>
            </a:r>
            <a:r>
              <a:rPr lang="tr-TR" dirty="0"/>
              <a:t> birinde – mongo1-</a:t>
            </a:r>
          </a:p>
          <a:p>
            <a:endParaRPr lang="tr-TR" dirty="0"/>
          </a:p>
          <a:p>
            <a:r>
              <a:rPr lang="tr-TR" dirty="0" err="1"/>
              <a:t>mongo</a:t>
            </a:r>
            <a:r>
              <a:rPr lang="tr-TR" dirty="0"/>
              <a:t> </a:t>
            </a:r>
          </a:p>
          <a:p>
            <a:endParaRPr lang="tr-TR" dirty="0"/>
          </a:p>
          <a:p>
            <a:r>
              <a:rPr lang="tr-TR" dirty="0"/>
              <a:t># veritabanı komut satırına –Shell- e geç</a:t>
            </a:r>
          </a:p>
          <a:p>
            <a:r>
              <a:rPr lang="tr-TR" dirty="0" err="1"/>
              <a:t>rs.initiate</a:t>
            </a:r>
            <a:r>
              <a:rPr lang="tr-TR" dirty="0"/>
              <a:t>()</a:t>
            </a:r>
          </a:p>
          <a:p>
            <a:r>
              <a:rPr lang="tr-TR" dirty="0" err="1"/>
              <a:t>rs.status</a:t>
            </a:r>
            <a:r>
              <a:rPr lang="tr-TR" dirty="0"/>
              <a:t>()</a:t>
            </a:r>
          </a:p>
          <a:p>
            <a:r>
              <a:rPr lang="tr-TR" dirty="0"/>
              <a:t># "</a:t>
            </a:r>
            <a:r>
              <a:rPr lang="tr-TR" dirty="0" err="1"/>
              <a:t>members</a:t>
            </a:r>
            <a:r>
              <a:rPr lang="tr-TR" dirty="0"/>
              <a:t>": kısmında "name":"mongo1:27017" yazar. Bu </a:t>
            </a:r>
            <a:r>
              <a:rPr lang="tr-TR" dirty="0" err="1"/>
              <a:t>digitalocean</a:t>
            </a:r>
            <a:r>
              <a:rPr lang="tr-TR" dirty="0"/>
              <a:t> dan kaynaklanan bir sorundur. Burada mongo1 yerine makinenin ip adresinin yazılması gerekir. Düzeltmek için;</a:t>
            </a:r>
          </a:p>
          <a:p>
            <a:endParaRPr lang="tr-TR" dirty="0"/>
          </a:p>
          <a:p>
            <a:r>
              <a:rPr lang="tr-TR" dirty="0" err="1"/>
              <a:t>mngrs:PRIMARY</a:t>
            </a:r>
            <a:r>
              <a:rPr lang="tr-TR" dirty="0"/>
              <a:t>&gt; </a:t>
            </a:r>
            <a:r>
              <a:rPr lang="tr-TR" dirty="0" err="1"/>
              <a:t>cfg</a:t>
            </a:r>
            <a:r>
              <a:rPr lang="tr-TR" dirty="0"/>
              <a:t> = </a:t>
            </a:r>
            <a:r>
              <a:rPr lang="tr-TR" dirty="0" err="1"/>
              <a:t>rs.conf</a:t>
            </a:r>
            <a:r>
              <a:rPr lang="tr-TR" dirty="0"/>
              <a:t>()</a:t>
            </a:r>
          </a:p>
          <a:p>
            <a:r>
              <a:rPr lang="tr-TR" dirty="0" err="1"/>
              <a:t>cfg.members</a:t>
            </a:r>
            <a:r>
              <a:rPr lang="tr-TR" dirty="0"/>
              <a:t>[0].</a:t>
            </a:r>
            <a:r>
              <a:rPr lang="tr-TR" dirty="0" err="1"/>
              <a:t>host</a:t>
            </a:r>
            <a:r>
              <a:rPr lang="tr-TR" dirty="0"/>
              <a:t> = "sunucu ip adresi"</a:t>
            </a:r>
          </a:p>
          <a:p>
            <a:r>
              <a:rPr lang="tr-TR" dirty="0" err="1"/>
              <a:t>rs.reconfig</a:t>
            </a:r>
            <a:r>
              <a:rPr lang="tr-TR" dirty="0"/>
              <a:t>(</a:t>
            </a:r>
            <a:r>
              <a:rPr lang="tr-TR" dirty="0" err="1"/>
              <a:t>cfg</a:t>
            </a:r>
            <a:r>
              <a:rPr lang="tr-TR" dirty="0"/>
              <a:t>)</a:t>
            </a:r>
          </a:p>
          <a:p>
            <a:endParaRPr lang="tr-TR" dirty="0"/>
          </a:p>
          <a:p>
            <a:r>
              <a:rPr lang="tr-TR" dirty="0" err="1"/>
              <a:t>rs.status</a:t>
            </a:r>
            <a:r>
              <a:rPr lang="tr-TR" dirty="0"/>
              <a:t>()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86300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4F195E1E-A0D7-4594-BAB3-FA72DB563D1C}"/>
              </a:ext>
            </a:extLst>
          </p:cNvPr>
          <p:cNvSpPr txBox="1"/>
          <p:nvPr/>
        </p:nvSpPr>
        <p:spPr>
          <a:xfrm>
            <a:off x="365760" y="618979"/>
            <a:ext cx="115073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rs.add</a:t>
            </a:r>
            <a:r>
              <a:rPr lang="tr-TR" dirty="0"/>
              <a:t>("ikinci </a:t>
            </a:r>
            <a:r>
              <a:rPr lang="tr-TR" dirty="0" err="1"/>
              <a:t>cluster</a:t>
            </a:r>
            <a:r>
              <a:rPr lang="tr-TR" dirty="0"/>
              <a:t> </a:t>
            </a:r>
            <a:r>
              <a:rPr lang="tr-TR" dirty="0" err="1"/>
              <a:t>ın</a:t>
            </a:r>
            <a:r>
              <a:rPr lang="tr-TR" dirty="0"/>
              <a:t> ip adresi: </a:t>
            </a:r>
            <a:r>
              <a:rPr lang="tr-TR" dirty="0" err="1"/>
              <a:t>portno</a:t>
            </a:r>
            <a:r>
              <a:rPr lang="tr-TR" dirty="0"/>
              <a:t>")</a:t>
            </a:r>
          </a:p>
          <a:p>
            <a:r>
              <a:rPr lang="tr-TR" dirty="0" err="1"/>
              <a:t>rs.add</a:t>
            </a:r>
            <a:r>
              <a:rPr lang="tr-TR" dirty="0"/>
              <a:t>("üçüncünün </a:t>
            </a:r>
            <a:r>
              <a:rPr lang="tr-TR" dirty="0" err="1"/>
              <a:t>cluster</a:t>
            </a:r>
            <a:r>
              <a:rPr lang="tr-TR" dirty="0"/>
              <a:t> ipsi : port")</a:t>
            </a:r>
          </a:p>
          <a:p>
            <a:endParaRPr lang="tr-TR" dirty="0"/>
          </a:p>
          <a:p>
            <a:r>
              <a:rPr lang="tr-TR" dirty="0" err="1"/>
              <a:t>rs.status</a:t>
            </a:r>
            <a:r>
              <a:rPr lang="tr-TR" dirty="0"/>
              <a:t>() ile kontrol et. Eklenen makineler SECONDARY olarak gözükecektir.</a:t>
            </a:r>
          </a:p>
          <a:p>
            <a:endParaRPr lang="tr-TR" dirty="0"/>
          </a:p>
          <a:p>
            <a:r>
              <a:rPr lang="tr-TR" dirty="0"/>
              <a:t>TEST EDİLMESİ</a:t>
            </a:r>
          </a:p>
          <a:p>
            <a:endParaRPr lang="tr-TR" dirty="0"/>
          </a:p>
          <a:p>
            <a:r>
              <a:rPr lang="tr-TR" dirty="0" err="1"/>
              <a:t>user</a:t>
            </a:r>
            <a:r>
              <a:rPr lang="tr-TR" dirty="0"/>
              <a:t> </a:t>
            </a:r>
            <a:r>
              <a:rPr lang="tr-TR" dirty="0" err="1"/>
              <a:t>examDB</a:t>
            </a:r>
            <a:r>
              <a:rPr lang="tr-TR" dirty="0"/>
              <a:t> </a:t>
            </a:r>
            <a:r>
              <a:rPr lang="tr-TR" dirty="0">
                <a:sym typeface="Wingdings" panose="05000000000000000000" pitchFamily="2" charset="2"/>
              </a:rPr>
              <a:t> veritabanı oluşturur.</a:t>
            </a:r>
          </a:p>
          <a:p>
            <a:r>
              <a:rPr lang="tr-TR" dirty="0" err="1">
                <a:sym typeface="Wingdings" panose="05000000000000000000" pitchFamily="2" charset="2"/>
              </a:rPr>
              <a:t>for</a:t>
            </a:r>
            <a:r>
              <a:rPr lang="tr-TR" dirty="0">
                <a:sym typeface="Wingdings" panose="05000000000000000000" pitchFamily="2" charset="2"/>
              </a:rPr>
              <a:t> (var i=0; i&lt;=10; i++) </a:t>
            </a:r>
            <a:r>
              <a:rPr lang="tr-TR" dirty="0" err="1">
                <a:sym typeface="Wingdings" panose="05000000000000000000" pitchFamily="2" charset="2"/>
              </a:rPr>
              <a:t>db.examCollection</a:t>
            </a:r>
            <a:r>
              <a:rPr lang="tr-TR" dirty="0">
                <a:sym typeface="Wingdings" panose="05000000000000000000" pitchFamily="2" charset="2"/>
              </a:rPr>
              <a:t> insert({x : i})	Bu satır veri ekleyecektir. </a:t>
            </a:r>
            <a:r>
              <a:rPr lang="tr-TR" dirty="0" err="1">
                <a:sym typeface="Wingdings" panose="05000000000000000000" pitchFamily="2" charset="2"/>
              </a:rPr>
              <a:t>mongo</a:t>
            </a:r>
            <a:r>
              <a:rPr lang="tr-TR" dirty="0">
                <a:sym typeface="Wingdings" panose="05000000000000000000" pitchFamily="2" charset="2"/>
              </a:rPr>
              <a:t> Shell de </a:t>
            </a:r>
            <a:r>
              <a:rPr lang="tr-TR" dirty="0" err="1">
                <a:sym typeface="Wingdings" panose="05000000000000000000" pitchFamily="2" charset="2"/>
              </a:rPr>
              <a:t>javascript</a:t>
            </a:r>
            <a:r>
              <a:rPr lang="tr-TR" dirty="0">
                <a:sym typeface="Wingdings" panose="05000000000000000000" pitchFamily="2" charset="2"/>
              </a:rPr>
              <a:t> kullanılabilmektedir.</a:t>
            </a:r>
          </a:p>
          <a:p>
            <a:endParaRPr lang="tr-TR" dirty="0">
              <a:sym typeface="Wingdings" panose="05000000000000000000" pitchFamily="2" charset="2"/>
            </a:endParaRPr>
          </a:p>
          <a:p>
            <a:r>
              <a:rPr lang="tr-TR" dirty="0" err="1">
                <a:sym typeface="Wingdings" panose="05000000000000000000" pitchFamily="2" charset="2"/>
              </a:rPr>
              <a:t>show</a:t>
            </a:r>
            <a:r>
              <a:rPr lang="tr-TR" dirty="0">
                <a:sym typeface="Wingdings" panose="05000000000000000000" pitchFamily="2" charset="2"/>
              </a:rPr>
              <a:t> </a:t>
            </a:r>
            <a:r>
              <a:rPr lang="tr-TR" dirty="0" err="1">
                <a:sym typeface="Wingdings" panose="05000000000000000000" pitchFamily="2" charset="2"/>
              </a:rPr>
              <a:t>collections</a:t>
            </a:r>
            <a:endParaRPr lang="tr-TR" dirty="0">
              <a:sym typeface="Wingdings" panose="05000000000000000000" pitchFamily="2" charset="2"/>
            </a:endParaRPr>
          </a:p>
          <a:p>
            <a:r>
              <a:rPr lang="tr-TR" dirty="0" err="1">
                <a:sym typeface="Wingdings" panose="05000000000000000000" pitchFamily="2" charset="2"/>
              </a:rPr>
              <a:t>db.examCollextions.find</a:t>
            </a:r>
            <a:r>
              <a:rPr lang="tr-TR" dirty="0">
                <a:sym typeface="Wingdings" panose="05000000000000000000" pitchFamily="2" charset="2"/>
              </a:rPr>
              <a:t>()	veriler aşağıdaki gibi listelenir.</a:t>
            </a:r>
          </a:p>
          <a:p>
            <a:endParaRPr lang="tr-TR" dirty="0">
              <a:sym typeface="Wingdings" panose="05000000000000000000" pitchFamily="2" charset="2"/>
            </a:endParaRPr>
          </a:p>
          <a:p>
            <a:endParaRPr lang="tr-TR" dirty="0">
              <a:sym typeface="Wingdings" panose="05000000000000000000" pitchFamily="2" charset="2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285838F-37EB-4C76-B924-67B190144704}"/>
              </a:ext>
            </a:extLst>
          </p:cNvPr>
          <p:cNvSpPr txBox="1"/>
          <p:nvPr/>
        </p:nvSpPr>
        <p:spPr>
          <a:xfrm>
            <a:off x="1600200" y="4866296"/>
            <a:ext cx="60983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{ "_</a:t>
            </a:r>
            <a:r>
              <a:rPr lang="tr-TR" dirty="0" err="1"/>
              <a:t>id</a:t>
            </a:r>
            <a:r>
              <a:rPr lang="tr-TR" dirty="0"/>
              <a:t>" : </a:t>
            </a:r>
            <a:r>
              <a:rPr lang="tr-TR" dirty="0" err="1"/>
              <a:t>ObjectId</a:t>
            </a:r>
            <a:r>
              <a:rPr lang="tr-TR" dirty="0"/>
              <a:t>("5fda82a33303d09a8099c24f"), "x" : 0 }</a:t>
            </a:r>
          </a:p>
          <a:p>
            <a:r>
              <a:rPr lang="tr-TR" dirty="0"/>
              <a:t>{ "_</a:t>
            </a:r>
            <a:r>
              <a:rPr lang="tr-TR" dirty="0" err="1"/>
              <a:t>id</a:t>
            </a:r>
            <a:r>
              <a:rPr lang="tr-TR" dirty="0"/>
              <a:t>" : </a:t>
            </a:r>
            <a:r>
              <a:rPr lang="tr-TR" dirty="0" err="1"/>
              <a:t>ObjectId</a:t>
            </a:r>
            <a:r>
              <a:rPr lang="tr-TR" dirty="0"/>
              <a:t>("5fda82a33303d09a8099c250"), "x" : 1 }</a:t>
            </a:r>
          </a:p>
          <a:p>
            <a:r>
              <a:rPr lang="tr-TR" dirty="0"/>
              <a:t>{ "_</a:t>
            </a:r>
            <a:r>
              <a:rPr lang="tr-TR" dirty="0" err="1"/>
              <a:t>id</a:t>
            </a:r>
            <a:r>
              <a:rPr lang="tr-TR" dirty="0"/>
              <a:t>" : </a:t>
            </a:r>
            <a:r>
              <a:rPr lang="tr-TR" dirty="0" err="1"/>
              <a:t>ObjectId</a:t>
            </a:r>
            <a:r>
              <a:rPr lang="tr-TR" dirty="0"/>
              <a:t>("5fda82a33303d09a8099c251"), "x" : 2 }</a:t>
            </a:r>
          </a:p>
          <a:p>
            <a:r>
              <a:rPr lang="tr-TR" dirty="0"/>
              <a:t>{ "_</a:t>
            </a:r>
            <a:r>
              <a:rPr lang="tr-TR" dirty="0" err="1"/>
              <a:t>id</a:t>
            </a:r>
            <a:r>
              <a:rPr lang="tr-TR" dirty="0"/>
              <a:t>" : </a:t>
            </a:r>
            <a:r>
              <a:rPr lang="tr-TR" dirty="0" err="1"/>
              <a:t>ObjectId</a:t>
            </a:r>
            <a:r>
              <a:rPr lang="tr-TR" dirty="0"/>
              <a:t>("5fda82a33303d09a8099c252"), "x" : 3 }</a:t>
            </a:r>
          </a:p>
          <a:p>
            <a:r>
              <a:rPr lang="tr-TR" dirty="0"/>
              <a:t>{ "_</a:t>
            </a:r>
            <a:r>
              <a:rPr lang="tr-TR" dirty="0" err="1"/>
              <a:t>id</a:t>
            </a:r>
            <a:r>
              <a:rPr lang="tr-TR" dirty="0"/>
              <a:t>" : </a:t>
            </a:r>
            <a:r>
              <a:rPr lang="tr-TR" dirty="0" err="1"/>
              <a:t>ObjectId</a:t>
            </a:r>
            <a:r>
              <a:rPr lang="tr-TR" dirty="0"/>
              <a:t>("5fda82a33303d09a8099c253"), "x" : 4 }</a:t>
            </a:r>
          </a:p>
        </p:txBody>
      </p:sp>
    </p:spTree>
    <p:extLst>
      <p:ext uri="{BB962C8B-B14F-4D97-AF65-F5344CB8AC3E}">
        <p14:creationId xmlns:p14="http://schemas.microsoft.com/office/powerpoint/2010/main" val="3634151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E7ABCC49-1826-4C41-BF06-765229C6AD9C}"/>
              </a:ext>
            </a:extLst>
          </p:cNvPr>
          <p:cNvSpPr txBox="1"/>
          <p:nvPr/>
        </p:nvSpPr>
        <p:spPr>
          <a:xfrm>
            <a:off x="337625" y="422031"/>
            <a:ext cx="8107476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diğer </a:t>
            </a:r>
            <a:r>
              <a:rPr lang="tr-TR" dirty="0" err="1"/>
              <a:t>clusterlarda</a:t>
            </a:r>
            <a:r>
              <a:rPr lang="tr-TR" dirty="0"/>
              <a:t>;</a:t>
            </a:r>
          </a:p>
          <a:p>
            <a:endParaRPr lang="tr-TR" dirty="0"/>
          </a:p>
          <a:p>
            <a:r>
              <a:rPr lang="tr-TR" dirty="0"/>
              <a:t>mongo3 te;</a:t>
            </a:r>
          </a:p>
          <a:p>
            <a:endParaRPr lang="tr-TR" dirty="0"/>
          </a:p>
          <a:p>
            <a:r>
              <a:rPr lang="tr-TR" dirty="0" err="1"/>
              <a:t>rs.secondaryOk</a:t>
            </a:r>
            <a:r>
              <a:rPr lang="tr-TR" dirty="0"/>
              <a:t>()</a:t>
            </a:r>
          </a:p>
          <a:p>
            <a:endParaRPr lang="tr-TR" dirty="0"/>
          </a:p>
          <a:p>
            <a:r>
              <a:rPr lang="tr-TR" dirty="0" err="1"/>
              <a:t>show</a:t>
            </a:r>
            <a:r>
              <a:rPr lang="tr-TR" dirty="0"/>
              <a:t> </a:t>
            </a:r>
            <a:r>
              <a:rPr lang="tr-TR" dirty="0" err="1"/>
              <a:t>dbs</a:t>
            </a:r>
            <a:r>
              <a:rPr lang="tr-TR" dirty="0"/>
              <a:t> 	komutu ile </a:t>
            </a:r>
            <a:r>
              <a:rPr lang="tr-TR" dirty="0" err="1"/>
              <a:t>examDB</a:t>
            </a:r>
            <a:r>
              <a:rPr lang="tr-TR" dirty="0"/>
              <a:t> </a:t>
            </a:r>
            <a:r>
              <a:rPr lang="tr-TR" dirty="0" err="1"/>
              <a:t>nin</a:t>
            </a:r>
            <a:r>
              <a:rPr lang="tr-TR" dirty="0"/>
              <a:t> burada da oluşturulduğunu görebilirsiniz.</a:t>
            </a:r>
          </a:p>
          <a:p>
            <a:endParaRPr lang="tr-TR" dirty="0"/>
          </a:p>
          <a:p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examDB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show</a:t>
            </a:r>
            <a:r>
              <a:rPr lang="tr-TR" dirty="0"/>
              <a:t> </a:t>
            </a:r>
            <a:r>
              <a:rPr lang="tr-TR" dirty="0" err="1"/>
              <a:t>collections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db.examColleciton.find</a:t>
            </a:r>
            <a:r>
              <a:rPr lang="tr-TR" dirty="0"/>
              <a:t>()		ile veriler listelenecektir.</a:t>
            </a:r>
          </a:p>
          <a:p>
            <a:endParaRPr lang="tr-TR" dirty="0"/>
          </a:p>
          <a:p>
            <a:r>
              <a:rPr lang="tr-TR" dirty="0"/>
              <a:t>mongo2 de de aynı verileri görebilirsiniz.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363215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3FA690E8-93D2-4D08-ACE0-02C1303EACAF}"/>
              </a:ext>
            </a:extLst>
          </p:cNvPr>
          <p:cNvSpPr txBox="1"/>
          <p:nvPr/>
        </p:nvSpPr>
        <p:spPr>
          <a:xfrm>
            <a:off x="309489" y="422031"/>
            <a:ext cx="1159177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Primay</a:t>
            </a:r>
            <a:r>
              <a:rPr lang="tr-TR" dirty="0"/>
              <a:t> </a:t>
            </a:r>
            <a:r>
              <a:rPr lang="tr-TR" dirty="0" err="1"/>
              <a:t>cluster</a:t>
            </a:r>
            <a:r>
              <a:rPr lang="tr-TR" dirty="0"/>
              <a:t> üzerinden yeni </a:t>
            </a:r>
            <a:r>
              <a:rPr lang="tr-TR" dirty="0" err="1"/>
              <a:t>cluster</a:t>
            </a:r>
            <a:r>
              <a:rPr lang="tr-TR" dirty="0"/>
              <a:t> </a:t>
            </a:r>
            <a:r>
              <a:rPr lang="tr-TR" dirty="0" err="1"/>
              <a:t>lar</a:t>
            </a:r>
            <a:r>
              <a:rPr lang="tr-TR" dirty="0"/>
              <a:t> eklenebilir.</a:t>
            </a:r>
          </a:p>
          <a:p>
            <a:endParaRPr lang="tr-TR" dirty="0"/>
          </a:p>
          <a:p>
            <a:r>
              <a:rPr lang="tr-TR" dirty="0"/>
              <a:t>Cluster </a:t>
            </a:r>
            <a:r>
              <a:rPr lang="tr-TR" dirty="0" err="1"/>
              <a:t>daki</a:t>
            </a:r>
            <a:r>
              <a:rPr lang="tr-TR" dirty="0"/>
              <a:t> </a:t>
            </a:r>
            <a:r>
              <a:rPr lang="tr-TR" dirty="0" err="1"/>
              <a:t>replSetName</a:t>
            </a:r>
            <a:r>
              <a:rPr lang="tr-TR" dirty="0"/>
              <a:t> adı aynı olmak zorundadır.</a:t>
            </a:r>
          </a:p>
          <a:p>
            <a:endParaRPr lang="tr-TR" dirty="0"/>
          </a:p>
          <a:p>
            <a:r>
              <a:rPr lang="tr-TR" dirty="0" err="1"/>
              <a:t>rs.config</a:t>
            </a:r>
            <a:r>
              <a:rPr lang="tr-TR" dirty="0"/>
              <a:t>()		Üye </a:t>
            </a:r>
            <a:r>
              <a:rPr lang="tr-TR" dirty="0" err="1"/>
              <a:t>cluserların</a:t>
            </a:r>
            <a:r>
              <a:rPr lang="tr-TR" dirty="0"/>
              <a:t> durumlarını gösterir.</a:t>
            </a:r>
          </a:p>
          <a:p>
            <a:endParaRPr lang="tr-TR" dirty="0"/>
          </a:p>
          <a:p>
            <a:r>
              <a:rPr lang="tr-TR" dirty="0" err="1"/>
              <a:t>rs.remove</a:t>
            </a:r>
            <a:r>
              <a:rPr lang="tr-TR" dirty="0"/>
              <a:t>("ip adresi : port") 	Üye </a:t>
            </a:r>
            <a:r>
              <a:rPr lang="tr-TR" dirty="0" err="1"/>
              <a:t>cluster</a:t>
            </a:r>
            <a:r>
              <a:rPr lang="tr-TR" dirty="0"/>
              <a:t> ı siler.</a:t>
            </a:r>
          </a:p>
          <a:p>
            <a:endParaRPr lang="tr-TR" dirty="0"/>
          </a:p>
          <a:p>
            <a:r>
              <a:rPr lang="tr-TR" dirty="0"/>
              <a:t>TOPLU CLUSTER SİLME</a:t>
            </a:r>
          </a:p>
          <a:p>
            <a:endParaRPr lang="tr-TR" dirty="0"/>
          </a:p>
          <a:p>
            <a:r>
              <a:rPr lang="tr-TR" dirty="0" err="1"/>
              <a:t>rs.status</a:t>
            </a:r>
            <a:r>
              <a:rPr lang="tr-TR" dirty="0"/>
              <a:t>() ile üye olan </a:t>
            </a:r>
            <a:r>
              <a:rPr lang="tr-TR" dirty="0" err="1"/>
              <a:t>clusterlar</a:t>
            </a:r>
            <a:r>
              <a:rPr lang="tr-TR" dirty="0"/>
              <a:t> listelenir. Burada </a:t>
            </a:r>
            <a:r>
              <a:rPr lang="tr-TR" dirty="0" err="1"/>
              <a:t>members</a:t>
            </a:r>
            <a:r>
              <a:rPr lang="tr-TR" dirty="0"/>
              <a:t> kısmında </a:t>
            </a:r>
            <a:r>
              <a:rPr lang="tr-TR" dirty="0" err="1"/>
              <a:t>clusterlar</a:t>
            </a:r>
            <a:r>
              <a:rPr lang="tr-TR" dirty="0"/>
              <a:t> listelenir. Birden fazla </a:t>
            </a:r>
            <a:r>
              <a:rPr lang="tr-TR" dirty="0" err="1"/>
              <a:t>cluster</a:t>
            </a:r>
            <a:r>
              <a:rPr lang="tr-TR" dirty="0"/>
              <a:t> silmek için bunların </a:t>
            </a:r>
            <a:r>
              <a:rPr lang="tr-TR" dirty="0" err="1"/>
              <a:t>index</a:t>
            </a:r>
            <a:r>
              <a:rPr lang="tr-TR" dirty="0"/>
              <a:t> </a:t>
            </a:r>
            <a:r>
              <a:rPr lang="tr-TR" dirty="0" err="1"/>
              <a:t>nosu</a:t>
            </a:r>
            <a:r>
              <a:rPr lang="tr-TR" dirty="0"/>
              <a:t> verilir</a:t>
            </a:r>
          </a:p>
          <a:p>
            <a:endParaRPr lang="tr-TR" dirty="0"/>
          </a:p>
          <a:p>
            <a:r>
              <a:rPr lang="tr-TR" dirty="0" err="1"/>
              <a:t>cfg</a:t>
            </a:r>
            <a:r>
              <a:rPr lang="tr-TR" dirty="0"/>
              <a:t> = </a:t>
            </a:r>
            <a:r>
              <a:rPr lang="tr-TR" dirty="0" err="1"/>
              <a:t>rs.conf</a:t>
            </a:r>
            <a:r>
              <a:rPr lang="tr-TR" dirty="0"/>
              <a:t>()</a:t>
            </a:r>
          </a:p>
          <a:p>
            <a:r>
              <a:rPr lang="tr-TR" dirty="0" err="1"/>
              <a:t>cfg.members.splice</a:t>
            </a:r>
            <a:r>
              <a:rPr lang="tr-TR" dirty="0"/>
              <a:t>(başlangıç </a:t>
            </a:r>
            <a:r>
              <a:rPr lang="tr-TR" dirty="0" err="1"/>
              <a:t>index</a:t>
            </a:r>
            <a:r>
              <a:rPr lang="tr-TR" dirty="0"/>
              <a:t> </a:t>
            </a:r>
            <a:r>
              <a:rPr lang="tr-TR" dirty="0" err="1"/>
              <a:t>nosu</a:t>
            </a:r>
            <a:r>
              <a:rPr lang="tr-TR" dirty="0"/>
              <a:t>, bitiş </a:t>
            </a:r>
            <a:r>
              <a:rPr lang="tr-TR" dirty="0" err="1"/>
              <a:t>index</a:t>
            </a:r>
            <a:r>
              <a:rPr lang="tr-TR" dirty="0"/>
              <a:t> </a:t>
            </a:r>
            <a:r>
              <a:rPr lang="tr-TR" dirty="0" err="1"/>
              <a:t>nosu</a:t>
            </a:r>
            <a:r>
              <a:rPr lang="tr-TR" dirty="0"/>
              <a:t>) # başlangıç </a:t>
            </a:r>
            <a:r>
              <a:rPr lang="tr-TR" dirty="0" err="1"/>
              <a:t>index</a:t>
            </a:r>
            <a:r>
              <a:rPr lang="tr-TR" dirty="0"/>
              <a:t> numarasından bitiş </a:t>
            </a:r>
            <a:r>
              <a:rPr lang="tr-TR" dirty="0" err="1"/>
              <a:t>index</a:t>
            </a:r>
            <a:r>
              <a:rPr lang="tr-TR" dirty="0"/>
              <a:t> numarasına olan kayıtları alır.</a:t>
            </a:r>
          </a:p>
          <a:p>
            <a:r>
              <a:rPr lang="tr-TR" dirty="0" err="1"/>
              <a:t>rs.reconfig</a:t>
            </a:r>
            <a:r>
              <a:rPr lang="tr-TR" dirty="0"/>
              <a:t>(</a:t>
            </a:r>
            <a:r>
              <a:rPr lang="tr-TR" dirty="0" err="1"/>
              <a:t>cfg</a:t>
            </a:r>
            <a:r>
              <a:rPr lang="tr-TR" dirty="0"/>
              <a:t>) 	# komutu ile yeni </a:t>
            </a:r>
            <a:r>
              <a:rPr lang="tr-TR" dirty="0" err="1"/>
              <a:t>configürasyon</a:t>
            </a:r>
            <a:r>
              <a:rPr lang="tr-TR" dirty="0"/>
              <a:t> oluşmuş olur. Ve </a:t>
            </a:r>
            <a:r>
              <a:rPr lang="tr-TR" dirty="0" err="1"/>
              <a:t>cfg</a:t>
            </a:r>
            <a:r>
              <a:rPr lang="tr-TR" dirty="0"/>
              <a:t> de verilen </a:t>
            </a:r>
            <a:r>
              <a:rPr lang="tr-TR" dirty="0" err="1"/>
              <a:t>index</a:t>
            </a:r>
            <a:r>
              <a:rPr lang="tr-TR" dirty="0"/>
              <a:t> </a:t>
            </a:r>
            <a:r>
              <a:rPr lang="tr-TR" dirty="0" err="1"/>
              <a:t>nosundaki</a:t>
            </a:r>
            <a:r>
              <a:rPr lang="tr-TR" dirty="0"/>
              <a:t> </a:t>
            </a:r>
            <a:r>
              <a:rPr lang="tr-TR" dirty="0" err="1"/>
              <a:t>clusterlar</a:t>
            </a:r>
            <a:r>
              <a:rPr lang="tr-TR" dirty="0"/>
              <a:t> çıkartılmış olur.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93841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EB7686EC-D02D-47F7-B8EE-54F2CF34DA2E}"/>
              </a:ext>
            </a:extLst>
          </p:cNvPr>
          <p:cNvSpPr txBox="1"/>
          <p:nvPr/>
        </p:nvSpPr>
        <p:spPr>
          <a:xfrm>
            <a:off x="464234" y="604911"/>
            <a:ext cx="1039643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ÇOKLU CLUSTER EKLEME</a:t>
            </a:r>
          </a:p>
          <a:p>
            <a:endParaRPr lang="tr-TR" dirty="0"/>
          </a:p>
          <a:p>
            <a:r>
              <a:rPr lang="tr-TR" dirty="0"/>
              <a:t>var </a:t>
            </a:r>
            <a:r>
              <a:rPr lang="tr-TR" dirty="0" err="1"/>
              <a:t>cfg</a:t>
            </a:r>
            <a:r>
              <a:rPr lang="tr-TR" dirty="0"/>
              <a:t> = { _</a:t>
            </a:r>
            <a:r>
              <a:rPr lang="tr-TR" dirty="0" err="1"/>
              <a:t>id</a:t>
            </a:r>
            <a:r>
              <a:rPr lang="tr-TR" dirty="0"/>
              <a:t>:"</a:t>
            </a:r>
            <a:r>
              <a:rPr lang="tr-TR" dirty="0" err="1"/>
              <a:t>mngrs</a:t>
            </a:r>
            <a:r>
              <a:rPr lang="tr-TR" dirty="0"/>
              <a:t>", </a:t>
            </a:r>
            <a:r>
              <a:rPr lang="tr-TR" dirty="0" err="1"/>
              <a:t>protocolVersion</a:t>
            </a:r>
            <a:r>
              <a:rPr lang="tr-TR" dirty="0"/>
              <a:t>: </a:t>
            </a:r>
            <a:r>
              <a:rPr lang="tr-TR" dirty="0" err="1"/>
              <a:t>NumberLong</a:t>
            </a:r>
            <a:r>
              <a:rPr lang="tr-TR" dirty="0"/>
              <a:t>(1), </a:t>
            </a:r>
            <a:r>
              <a:rPr lang="tr-TR" dirty="0" err="1"/>
              <a:t>members</a:t>
            </a:r>
            <a:r>
              <a:rPr lang="tr-TR" dirty="0"/>
              <a:t>:[{ _id:0, host:"birinci_cluster_ip:27017"}, </a:t>
            </a:r>
          </a:p>
          <a:p>
            <a:r>
              <a:rPr lang="tr-TR" dirty="0"/>
              <a:t>{ _id:1, host:"ikinci_cluster_ip:27017"}, { _id:2, host:"üçüncü_cluster_ip:27017"}] }</a:t>
            </a:r>
          </a:p>
          <a:p>
            <a:endParaRPr lang="tr-TR" dirty="0"/>
          </a:p>
          <a:p>
            <a:r>
              <a:rPr lang="tr-TR" dirty="0"/>
              <a:t>Burada bütün </a:t>
            </a:r>
            <a:r>
              <a:rPr lang="tr-TR" dirty="0" err="1"/>
              <a:t>clusterların</a:t>
            </a:r>
            <a:r>
              <a:rPr lang="tr-TR" dirty="0"/>
              <a:t> hepsinin yazılması gerekmektedir.</a:t>
            </a:r>
          </a:p>
          <a:p>
            <a:endParaRPr lang="tr-TR" dirty="0"/>
          </a:p>
          <a:p>
            <a:r>
              <a:rPr lang="tr-TR" dirty="0" err="1"/>
              <a:t>rs.reconfig</a:t>
            </a:r>
            <a:r>
              <a:rPr lang="tr-TR" dirty="0"/>
              <a:t>(</a:t>
            </a:r>
            <a:r>
              <a:rPr lang="tr-TR" dirty="0" err="1"/>
              <a:t>cfg</a:t>
            </a:r>
            <a:r>
              <a:rPr lang="tr-TR" dirty="0"/>
              <a:t>)</a:t>
            </a:r>
          </a:p>
          <a:p>
            <a:r>
              <a:rPr lang="tr-TR" dirty="0" err="1"/>
              <a:t>rs.status</a:t>
            </a:r>
            <a:r>
              <a:rPr lang="tr-T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09139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B2C162A0-26A0-466E-9CB4-14B437DDB47E}"/>
              </a:ext>
            </a:extLst>
          </p:cNvPr>
          <p:cNvSpPr txBox="1"/>
          <p:nvPr/>
        </p:nvSpPr>
        <p:spPr>
          <a:xfrm>
            <a:off x="492369" y="464234"/>
            <a:ext cx="11394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Cluster içinde </a:t>
            </a:r>
            <a:r>
              <a:rPr lang="tr-TR" dirty="0" err="1"/>
              <a:t>primary</a:t>
            </a:r>
            <a:r>
              <a:rPr lang="tr-TR" dirty="0"/>
              <a:t> </a:t>
            </a:r>
            <a:r>
              <a:rPr lang="tr-TR" dirty="0" err="1"/>
              <a:t>node</a:t>
            </a:r>
            <a:r>
              <a:rPr lang="tr-TR" dirty="0"/>
              <a:t> çöktüğünde, otomatik olarak diğer </a:t>
            </a:r>
            <a:r>
              <a:rPr lang="tr-TR" dirty="0" err="1"/>
              <a:t>nodelardan</a:t>
            </a:r>
            <a:r>
              <a:rPr lang="tr-TR" dirty="0"/>
              <a:t> bir tanesi </a:t>
            </a:r>
            <a:r>
              <a:rPr lang="tr-TR" dirty="0" err="1"/>
              <a:t>primary</a:t>
            </a:r>
            <a:r>
              <a:rPr lang="tr-TR" dirty="0"/>
              <a:t> </a:t>
            </a:r>
            <a:r>
              <a:rPr lang="tr-TR" dirty="0" err="1"/>
              <a:t>node</a:t>
            </a:r>
            <a:r>
              <a:rPr lang="tr-TR" dirty="0"/>
              <a:t> olarak ayarlanmaktadır.</a:t>
            </a:r>
          </a:p>
        </p:txBody>
      </p:sp>
    </p:spTree>
    <p:extLst>
      <p:ext uri="{BB962C8B-B14F-4D97-AF65-F5344CB8AC3E}">
        <p14:creationId xmlns:p14="http://schemas.microsoft.com/office/powerpoint/2010/main" val="1066737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2C7E67BE-585E-44A5-B6C2-303B4040B063}"/>
              </a:ext>
            </a:extLst>
          </p:cNvPr>
          <p:cNvSpPr txBox="1"/>
          <p:nvPr/>
        </p:nvSpPr>
        <p:spPr>
          <a:xfrm>
            <a:off x="590843" y="478302"/>
            <a:ext cx="588789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MongoDB</a:t>
            </a:r>
            <a:r>
              <a:rPr lang="tr-TR" dirty="0"/>
              <a:t>  </a:t>
            </a:r>
            <a:r>
              <a:rPr lang="tr-TR" dirty="0" err="1"/>
              <a:t>cluster</a:t>
            </a:r>
            <a:r>
              <a:rPr lang="tr-TR" dirty="0"/>
              <a:t> a Robo3T ile </a:t>
            </a:r>
            <a:r>
              <a:rPr lang="tr-TR" dirty="0" err="1"/>
              <a:t>Replica</a:t>
            </a:r>
            <a:r>
              <a:rPr lang="tr-TR" dirty="0"/>
              <a:t> Set ile Bağlantı Kurma</a:t>
            </a:r>
          </a:p>
          <a:p>
            <a:endParaRPr lang="tr-TR" dirty="0"/>
          </a:p>
          <a:p>
            <a:r>
              <a:rPr lang="tr-TR" dirty="0"/>
              <a:t>Robo3T de </a:t>
            </a:r>
            <a:r>
              <a:rPr lang="tr-TR" dirty="0" err="1"/>
              <a:t>Create</a:t>
            </a:r>
            <a:r>
              <a:rPr lang="tr-TR" dirty="0"/>
              <a:t> dedikten sonra </a:t>
            </a:r>
          </a:p>
          <a:p>
            <a:endParaRPr lang="tr-TR" dirty="0"/>
          </a:p>
          <a:p>
            <a:r>
              <a:rPr lang="tr-TR" dirty="0" err="1"/>
              <a:t>Type</a:t>
            </a:r>
            <a:r>
              <a:rPr lang="tr-TR" dirty="0"/>
              <a:t> : </a:t>
            </a:r>
            <a:r>
              <a:rPr lang="tr-TR" dirty="0" err="1"/>
              <a:t>Replica</a:t>
            </a:r>
            <a:r>
              <a:rPr lang="tr-TR" dirty="0"/>
              <a:t> Set seçilmelidir.</a:t>
            </a:r>
          </a:p>
          <a:p>
            <a:r>
              <a:rPr lang="tr-TR" dirty="0" err="1"/>
              <a:t>Members</a:t>
            </a:r>
            <a:r>
              <a:rPr lang="tr-TR" dirty="0"/>
              <a:t>: Kısmında da her </a:t>
            </a:r>
            <a:r>
              <a:rPr lang="tr-TR" dirty="0" err="1"/>
              <a:t>clusterın</a:t>
            </a:r>
            <a:r>
              <a:rPr lang="tr-TR" dirty="0"/>
              <a:t> ipleri girilmelidir.</a:t>
            </a:r>
          </a:p>
          <a:p>
            <a:endParaRPr lang="tr-TR" dirty="0"/>
          </a:p>
          <a:p>
            <a:r>
              <a:rPr lang="tr-TR" dirty="0"/>
              <a:t>Set Name: kısmına </a:t>
            </a:r>
            <a:r>
              <a:rPr lang="tr-TR" dirty="0" err="1"/>
              <a:t>replication</a:t>
            </a:r>
            <a:r>
              <a:rPr lang="tr-TR" dirty="0"/>
              <a:t>: adı girilmelidir.</a:t>
            </a:r>
          </a:p>
          <a:p>
            <a:r>
              <a:rPr lang="tr-TR" dirty="0"/>
              <a:t> </a:t>
            </a:r>
            <a:r>
              <a:rPr lang="tr-TR" dirty="0" err="1"/>
              <a:t>mngrs</a:t>
            </a:r>
            <a:r>
              <a:rPr lang="tr-TR" dirty="0"/>
              <a:t> idi burada</a:t>
            </a:r>
          </a:p>
        </p:txBody>
      </p:sp>
      <p:pic>
        <p:nvPicPr>
          <p:cNvPr id="4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C2FB18CE-1D6D-4352-99E1-F3156A44D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253" y="2275836"/>
            <a:ext cx="6782747" cy="4582164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38DF211A-68C8-457E-8800-826DA22361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49" y="4272677"/>
            <a:ext cx="3237929" cy="258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565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E13A80E4-EFCA-41B2-8FF3-FD94FCAC8E58}"/>
              </a:ext>
            </a:extLst>
          </p:cNvPr>
          <p:cNvSpPr txBox="1"/>
          <p:nvPr/>
        </p:nvSpPr>
        <p:spPr>
          <a:xfrm>
            <a:off x="393895" y="154746"/>
            <a:ext cx="996702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Bu işlemler bütün </a:t>
            </a:r>
            <a:r>
              <a:rPr lang="tr-TR" dirty="0" err="1"/>
              <a:t>clusterlara</a:t>
            </a:r>
            <a:r>
              <a:rPr lang="tr-TR" dirty="0"/>
              <a:t> yapılması gerekir. Bunun için </a:t>
            </a:r>
            <a:r>
              <a:rPr lang="tr-TR" dirty="0" err="1"/>
              <a:t>multiexec</a:t>
            </a:r>
            <a:r>
              <a:rPr lang="tr-TR" dirty="0"/>
              <a:t> </a:t>
            </a:r>
            <a:r>
              <a:rPr lang="tr-TR" dirty="0" err="1"/>
              <a:t>modunda</a:t>
            </a:r>
            <a:r>
              <a:rPr lang="tr-TR" dirty="0"/>
              <a:t> işlemleri yapacağız.</a:t>
            </a:r>
          </a:p>
          <a:p>
            <a:endParaRPr lang="tr-TR" dirty="0"/>
          </a:p>
          <a:p>
            <a:r>
              <a:rPr lang="tr-TR" dirty="0" err="1"/>
              <a:t>mongo</a:t>
            </a:r>
            <a:endParaRPr lang="tr-TR" dirty="0"/>
          </a:p>
          <a:p>
            <a:endParaRPr lang="tr-TR" dirty="0"/>
          </a:p>
          <a:p>
            <a:r>
              <a:rPr lang="tr-TR" dirty="0"/>
              <a:t>Bu işlem yapılınca PRIMARY </a:t>
            </a:r>
            <a:r>
              <a:rPr lang="tr-TR" dirty="0" err="1"/>
              <a:t>clusterın</a:t>
            </a:r>
            <a:r>
              <a:rPr lang="tr-TR" dirty="0"/>
              <a:t> mongo2 adlı </a:t>
            </a:r>
            <a:r>
              <a:rPr lang="tr-TR" dirty="0" err="1"/>
              <a:t>cluster</a:t>
            </a:r>
            <a:r>
              <a:rPr lang="tr-TR" dirty="0"/>
              <a:t> olarak seçilmiş. Yani PRIMARY </a:t>
            </a:r>
            <a:r>
              <a:rPr lang="tr-TR" dirty="0" err="1"/>
              <a:t>cluster</a:t>
            </a:r>
            <a:r>
              <a:rPr lang="tr-TR" dirty="0"/>
              <a:t> değişmiş.</a:t>
            </a:r>
          </a:p>
          <a:p>
            <a:endParaRPr lang="tr-TR" dirty="0"/>
          </a:p>
          <a:p>
            <a:r>
              <a:rPr lang="tr-TR" dirty="0"/>
              <a:t>İşlemler PRIMARY </a:t>
            </a:r>
            <a:r>
              <a:rPr lang="tr-TR" dirty="0" err="1"/>
              <a:t>cluster</a:t>
            </a:r>
            <a:r>
              <a:rPr lang="tr-TR" dirty="0"/>
              <a:t> üzerinden devam edeceğiz.</a:t>
            </a:r>
          </a:p>
          <a:p>
            <a:endParaRPr lang="tr-TR" dirty="0"/>
          </a:p>
          <a:p>
            <a:r>
              <a:rPr lang="tr-TR" dirty="0" err="1"/>
              <a:t>mongo</a:t>
            </a:r>
            <a:endParaRPr lang="tr-TR" dirty="0"/>
          </a:p>
          <a:p>
            <a:r>
              <a:rPr lang="tr-TR" dirty="0" err="1"/>
              <a:t>show</a:t>
            </a:r>
            <a:r>
              <a:rPr lang="tr-TR" dirty="0"/>
              <a:t> </a:t>
            </a:r>
            <a:r>
              <a:rPr lang="tr-TR" dirty="0" err="1"/>
              <a:t>dbs</a:t>
            </a:r>
            <a:endParaRPr lang="tr-TR" dirty="0"/>
          </a:p>
          <a:p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admin</a:t>
            </a:r>
            <a:endParaRPr lang="tr-TR" dirty="0"/>
          </a:p>
          <a:p>
            <a:r>
              <a:rPr lang="tr-TR" dirty="0" err="1"/>
              <a:t>db.createUser</a:t>
            </a:r>
            <a:r>
              <a:rPr lang="tr-TR" dirty="0"/>
              <a:t>({ </a:t>
            </a:r>
            <a:r>
              <a:rPr lang="tr-TR" dirty="0" err="1"/>
              <a:t>user</a:t>
            </a:r>
            <a:r>
              <a:rPr lang="tr-TR" dirty="0"/>
              <a:t>:"</a:t>
            </a:r>
            <a:r>
              <a:rPr lang="tr-TR" dirty="0" err="1"/>
              <a:t>mongo-admin</a:t>
            </a:r>
            <a:r>
              <a:rPr lang="tr-TR" dirty="0"/>
              <a:t>", </a:t>
            </a:r>
            <a:r>
              <a:rPr lang="tr-TR" dirty="0" err="1"/>
              <a:t>pwd</a:t>
            </a:r>
            <a:r>
              <a:rPr lang="tr-TR" dirty="0"/>
              <a:t>:"</a:t>
            </a:r>
            <a:r>
              <a:rPr lang="tr-TR" dirty="0" err="1"/>
              <a:t>password</a:t>
            </a:r>
            <a:r>
              <a:rPr lang="tr-TR" dirty="0"/>
              <a:t> yaz", </a:t>
            </a:r>
            <a:r>
              <a:rPr lang="tr-TR" dirty="0" err="1"/>
              <a:t>roles</a:t>
            </a:r>
            <a:r>
              <a:rPr lang="tr-TR" dirty="0"/>
              <a:t>:[{ role:"</a:t>
            </a:r>
            <a:r>
              <a:rPr lang="tr-TR" dirty="0" err="1"/>
              <a:t>root</a:t>
            </a:r>
            <a:r>
              <a:rPr lang="tr-TR" dirty="0"/>
              <a:t>", </a:t>
            </a:r>
            <a:r>
              <a:rPr lang="tr-TR" dirty="0" err="1"/>
              <a:t>db</a:t>
            </a:r>
            <a:r>
              <a:rPr lang="tr-TR" dirty="0"/>
              <a:t>:"</a:t>
            </a:r>
            <a:r>
              <a:rPr lang="tr-TR" dirty="0" err="1"/>
              <a:t>admin</a:t>
            </a:r>
            <a:r>
              <a:rPr lang="tr-TR" dirty="0"/>
              <a:t>" }] })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5F61F33E-D9B4-4454-AC54-6B92274C3BF3}"/>
              </a:ext>
            </a:extLst>
          </p:cNvPr>
          <p:cNvSpPr txBox="1"/>
          <p:nvPr/>
        </p:nvSpPr>
        <p:spPr>
          <a:xfrm>
            <a:off x="393895" y="3441680"/>
            <a:ext cx="1153550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# çıktısı . Aşağıdaki gibi kullanıcı eklenmiş olacaktır.</a:t>
            </a:r>
          </a:p>
          <a:p>
            <a:r>
              <a:rPr lang="tr-TR" dirty="0" err="1"/>
              <a:t>Successfully</a:t>
            </a:r>
            <a:r>
              <a:rPr lang="tr-TR" dirty="0"/>
              <a:t> </a:t>
            </a:r>
            <a:r>
              <a:rPr lang="tr-TR" dirty="0" err="1"/>
              <a:t>added</a:t>
            </a:r>
            <a:r>
              <a:rPr lang="tr-TR" dirty="0"/>
              <a:t> </a:t>
            </a:r>
            <a:r>
              <a:rPr lang="tr-TR" dirty="0" err="1"/>
              <a:t>user</a:t>
            </a:r>
            <a:r>
              <a:rPr lang="tr-TR" dirty="0"/>
              <a:t>: {</a:t>
            </a:r>
          </a:p>
          <a:p>
            <a:r>
              <a:rPr lang="tr-TR" dirty="0"/>
              <a:t>        "</a:t>
            </a:r>
            <a:r>
              <a:rPr lang="tr-TR" dirty="0" err="1"/>
              <a:t>user</a:t>
            </a:r>
            <a:r>
              <a:rPr lang="tr-TR" dirty="0"/>
              <a:t>" : "</a:t>
            </a:r>
            <a:r>
              <a:rPr lang="tr-TR" dirty="0" err="1"/>
              <a:t>mongo-admin</a:t>
            </a:r>
            <a:r>
              <a:rPr lang="tr-TR" dirty="0"/>
              <a:t>",</a:t>
            </a:r>
          </a:p>
          <a:p>
            <a:r>
              <a:rPr lang="tr-TR" dirty="0"/>
              <a:t>        "</a:t>
            </a:r>
            <a:r>
              <a:rPr lang="tr-TR" dirty="0" err="1"/>
              <a:t>roles</a:t>
            </a:r>
            <a:r>
              <a:rPr lang="tr-TR" dirty="0"/>
              <a:t>" : [</a:t>
            </a:r>
          </a:p>
          <a:p>
            <a:r>
              <a:rPr lang="tr-TR" dirty="0"/>
              <a:t>                {</a:t>
            </a:r>
          </a:p>
          <a:p>
            <a:r>
              <a:rPr lang="tr-TR" dirty="0"/>
              <a:t>                        "role" : "</a:t>
            </a:r>
            <a:r>
              <a:rPr lang="tr-TR" dirty="0" err="1"/>
              <a:t>root</a:t>
            </a:r>
            <a:r>
              <a:rPr lang="tr-TR" dirty="0"/>
              <a:t>",</a:t>
            </a:r>
          </a:p>
          <a:p>
            <a:r>
              <a:rPr lang="tr-TR" dirty="0"/>
              <a:t>                        "</a:t>
            </a:r>
            <a:r>
              <a:rPr lang="tr-TR" dirty="0" err="1"/>
              <a:t>db</a:t>
            </a:r>
            <a:r>
              <a:rPr lang="tr-TR" dirty="0"/>
              <a:t>" : "</a:t>
            </a:r>
            <a:r>
              <a:rPr lang="tr-TR" dirty="0" err="1"/>
              <a:t>admin</a:t>
            </a:r>
            <a:r>
              <a:rPr lang="tr-TR" dirty="0"/>
              <a:t>"</a:t>
            </a:r>
          </a:p>
          <a:p>
            <a:r>
              <a:rPr lang="tr-TR" dirty="0"/>
              <a:t>                }</a:t>
            </a:r>
          </a:p>
          <a:p>
            <a:r>
              <a:rPr lang="tr-TR" dirty="0"/>
              <a:t>        ]</a:t>
            </a:r>
          </a:p>
          <a:p>
            <a:r>
              <a:rPr lang="tr-TR" dirty="0"/>
              <a:t>}</a:t>
            </a:r>
          </a:p>
          <a:p>
            <a:r>
              <a:rPr lang="tr-TR" dirty="0" err="1"/>
              <a:t>mngrs:PRIMARY</a:t>
            </a:r>
            <a:r>
              <a:rPr lang="tr-T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595737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1D91262E-AD97-49FE-BDC9-EAB3C8FB2305}"/>
              </a:ext>
            </a:extLst>
          </p:cNvPr>
          <p:cNvSpPr txBox="1"/>
          <p:nvPr/>
        </p:nvSpPr>
        <p:spPr>
          <a:xfrm>
            <a:off x="393895" y="590843"/>
            <a:ext cx="1037886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show</a:t>
            </a:r>
            <a:r>
              <a:rPr lang="tr-TR" dirty="0"/>
              <a:t> </a:t>
            </a:r>
            <a:r>
              <a:rPr lang="tr-TR" dirty="0" err="1"/>
              <a:t>dbs</a:t>
            </a:r>
            <a:r>
              <a:rPr lang="tr-TR" dirty="0"/>
              <a:t> ile gelen her veritabanı için ayrı ayrı kullanıcılar oluşturulabilir.</a:t>
            </a:r>
          </a:p>
          <a:p>
            <a:endParaRPr lang="tr-TR" dirty="0"/>
          </a:p>
          <a:p>
            <a:r>
              <a:rPr lang="tr-TR" dirty="0" err="1"/>
              <a:t>Primary</a:t>
            </a:r>
            <a:r>
              <a:rPr lang="tr-TR" dirty="0"/>
              <a:t> </a:t>
            </a:r>
            <a:r>
              <a:rPr lang="tr-TR" dirty="0" err="1"/>
              <a:t>cluster</a:t>
            </a:r>
            <a:r>
              <a:rPr lang="tr-TR" dirty="0"/>
              <a:t> için işlemleri yaptıktan sonra </a:t>
            </a:r>
          </a:p>
          <a:p>
            <a:endParaRPr lang="tr-TR" dirty="0"/>
          </a:p>
          <a:p>
            <a:r>
              <a:rPr lang="tr-TR" dirty="0" err="1"/>
              <a:t>Secondary</a:t>
            </a:r>
            <a:r>
              <a:rPr lang="tr-TR" dirty="0"/>
              <a:t> </a:t>
            </a:r>
            <a:r>
              <a:rPr lang="tr-TR" dirty="0" err="1"/>
              <a:t>cluster</a:t>
            </a:r>
            <a:r>
              <a:rPr lang="tr-TR" dirty="0"/>
              <a:t> da ;</a:t>
            </a:r>
          </a:p>
          <a:p>
            <a:endParaRPr lang="tr-TR" dirty="0"/>
          </a:p>
          <a:p>
            <a:r>
              <a:rPr lang="tr-TR" dirty="0" err="1"/>
              <a:t>mongo</a:t>
            </a:r>
            <a:endParaRPr lang="tr-TR" dirty="0"/>
          </a:p>
          <a:p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admin</a:t>
            </a:r>
            <a:endParaRPr lang="tr-TR" dirty="0"/>
          </a:p>
          <a:p>
            <a:r>
              <a:rPr lang="tr-TR" dirty="0" err="1"/>
              <a:t>show</a:t>
            </a:r>
            <a:r>
              <a:rPr lang="tr-TR" dirty="0"/>
              <a:t> </a:t>
            </a:r>
            <a:r>
              <a:rPr lang="tr-TR" dirty="0" err="1"/>
              <a:t>dbs</a:t>
            </a:r>
            <a:endParaRPr lang="tr-TR" dirty="0"/>
          </a:p>
          <a:p>
            <a:r>
              <a:rPr lang="tr-TR" dirty="0"/>
              <a:t># komutları verilince hata oluşur. Bu </a:t>
            </a:r>
            <a:r>
              <a:rPr lang="tr-TR" dirty="0" err="1"/>
              <a:t>primary</a:t>
            </a:r>
            <a:r>
              <a:rPr lang="tr-TR" dirty="0"/>
              <a:t> </a:t>
            </a:r>
            <a:r>
              <a:rPr lang="tr-TR" dirty="0" err="1"/>
              <a:t>cluster</a:t>
            </a:r>
            <a:r>
              <a:rPr lang="tr-TR" dirty="0"/>
              <a:t> </a:t>
            </a:r>
            <a:r>
              <a:rPr lang="tr-TR" dirty="0" err="1"/>
              <a:t>ın</a:t>
            </a:r>
            <a:r>
              <a:rPr lang="tr-TR" dirty="0"/>
              <a:t> değişmesinden kaynaklanmaktadır.</a:t>
            </a:r>
          </a:p>
          <a:p>
            <a:r>
              <a:rPr lang="tr-TR" dirty="0" err="1"/>
              <a:t>rs.secondaryOk</a:t>
            </a:r>
            <a:r>
              <a:rPr lang="tr-TR" dirty="0"/>
              <a:t>()</a:t>
            </a:r>
          </a:p>
          <a:p>
            <a:r>
              <a:rPr lang="tr-TR" dirty="0"/>
              <a:t># ile ikincil olduğu belirtilerek hata aşılır.</a:t>
            </a:r>
          </a:p>
          <a:p>
            <a:r>
              <a:rPr lang="tr-TR" dirty="0" err="1"/>
              <a:t>show</a:t>
            </a:r>
            <a:r>
              <a:rPr lang="tr-TR" dirty="0"/>
              <a:t> </a:t>
            </a:r>
            <a:r>
              <a:rPr lang="tr-TR" dirty="0" err="1"/>
              <a:t>dbs</a:t>
            </a:r>
            <a:r>
              <a:rPr lang="tr-TR" dirty="0"/>
              <a:t> #çalışır.</a:t>
            </a:r>
          </a:p>
          <a:p>
            <a:endParaRPr lang="tr-TR" dirty="0"/>
          </a:p>
          <a:p>
            <a:r>
              <a:rPr lang="tr-TR" dirty="0" err="1"/>
              <a:t>db.getUsers</a:t>
            </a:r>
            <a:r>
              <a:rPr lang="tr-TR" dirty="0"/>
              <a:t>()	# Kullanıcılar listelenir. </a:t>
            </a:r>
            <a:r>
              <a:rPr lang="tr-TR" dirty="0" err="1"/>
              <a:t>Primay</a:t>
            </a:r>
            <a:r>
              <a:rPr lang="tr-TR" dirty="0"/>
              <a:t> da yapılan işlemler otomatik olarak diğer </a:t>
            </a:r>
            <a:r>
              <a:rPr lang="tr-TR" dirty="0" err="1"/>
              <a:t>node</a:t>
            </a:r>
            <a:r>
              <a:rPr lang="tr-TR" dirty="0"/>
              <a:t> </a:t>
            </a:r>
            <a:r>
              <a:rPr lang="tr-TR" dirty="0" err="1"/>
              <a:t>lara</a:t>
            </a:r>
            <a:r>
              <a:rPr lang="tr-TR" dirty="0"/>
              <a:t> dağıtılır.</a:t>
            </a:r>
          </a:p>
        </p:txBody>
      </p:sp>
    </p:spTree>
    <p:extLst>
      <p:ext uri="{BB962C8B-B14F-4D97-AF65-F5344CB8AC3E}">
        <p14:creationId xmlns:p14="http://schemas.microsoft.com/office/powerpoint/2010/main" val="29467127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36A9808C-F182-4675-B888-54FA3FF36B14}"/>
              </a:ext>
            </a:extLst>
          </p:cNvPr>
          <p:cNvSpPr txBox="1"/>
          <p:nvPr/>
        </p:nvSpPr>
        <p:spPr>
          <a:xfrm>
            <a:off x="323558" y="520505"/>
            <a:ext cx="1143703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Cluster </a:t>
            </a:r>
            <a:r>
              <a:rPr lang="tr-TR" dirty="0" err="1"/>
              <a:t>daki</a:t>
            </a:r>
            <a:r>
              <a:rPr lang="tr-TR" dirty="0"/>
              <a:t> </a:t>
            </a:r>
            <a:r>
              <a:rPr lang="tr-TR" dirty="0" err="1"/>
              <a:t>nodeların</a:t>
            </a:r>
            <a:r>
              <a:rPr lang="tr-TR" dirty="0"/>
              <a:t> da birbirleriyle haberleşmesinde kullanacakları bir </a:t>
            </a:r>
            <a:r>
              <a:rPr lang="tr-TR" dirty="0" err="1"/>
              <a:t>security</a:t>
            </a:r>
            <a:r>
              <a:rPr lang="tr-TR" dirty="0"/>
              <a:t> mekanizması vardır. Bunun da ayarlanması gerekir.</a:t>
            </a:r>
          </a:p>
          <a:p>
            <a:endParaRPr lang="tr-TR" dirty="0"/>
          </a:p>
          <a:p>
            <a:r>
              <a:rPr lang="tr-TR" dirty="0"/>
              <a:t>Bunun için bir </a:t>
            </a:r>
            <a:r>
              <a:rPr lang="tr-TR" dirty="0" err="1"/>
              <a:t>key</a:t>
            </a:r>
            <a:r>
              <a:rPr lang="tr-TR" dirty="0"/>
              <a:t> file e ihtiyaç vardır. Bunu yapmak için çeşitli yollar bulunmaktadır.</a:t>
            </a:r>
          </a:p>
          <a:p>
            <a:endParaRPr lang="tr-TR" dirty="0"/>
          </a:p>
          <a:p>
            <a:r>
              <a:rPr lang="tr-TR" dirty="0" err="1"/>
              <a:t>Primary</a:t>
            </a:r>
            <a:r>
              <a:rPr lang="tr-TR" dirty="0"/>
              <a:t> </a:t>
            </a:r>
            <a:r>
              <a:rPr lang="tr-TR" dirty="0" err="1"/>
              <a:t>node</a:t>
            </a:r>
            <a:r>
              <a:rPr lang="tr-TR" dirty="0"/>
              <a:t> üzerinde –mongo2- </a:t>
            </a:r>
          </a:p>
          <a:p>
            <a:endParaRPr lang="tr-TR" dirty="0"/>
          </a:p>
          <a:p>
            <a:r>
              <a:rPr lang="tr-TR" dirty="0" err="1"/>
              <a:t>mongo</a:t>
            </a:r>
            <a:r>
              <a:rPr lang="tr-TR" dirty="0"/>
              <a:t> dışında yani Linux terminalde ;</a:t>
            </a:r>
          </a:p>
          <a:p>
            <a:endParaRPr lang="tr-TR" dirty="0"/>
          </a:p>
          <a:p>
            <a:r>
              <a:rPr lang="tr-TR" dirty="0" err="1"/>
              <a:t>openssl</a:t>
            </a:r>
            <a:r>
              <a:rPr lang="tr-TR" dirty="0"/>
              <a:t> </a:t>
            </a:r>
            <a:r>
              <a:rPr lang="tr-TR" dirty="0" err="1"/>
              <a:t>rand</a:t>
            </a:r>
            <a:r>
              <a:rPr lang="tr-TR" dirty="0"/>
              <a:t> –base64 756 &gt; /</a:t>
            </a:r>
            <a:r>
              <a:rPr lang="tr-TR" dirty="0" err="1"/>
              <a:t>home</a:t>
            </a:r>
            <a:r>
              <a:rPr lang="tr-TR" dirty="0"/>
              <a:t>/</a:t>
            </a:r>
            <a:r>
              <a:rPr lang="tr-TR" dirty="0" err="1"/>
              <a:t>mongo-keyfile</a:t>
            </a:r>
            <a:r>
              <a:rPr lang="tr-TR" dirty="0"/>
              <a:t>   # </a:t>
            </a:r>
            <a:r>
              <a:rPr lang="tr-TR" dirty="0" err="1"/>
              <a:t>rand</a:t>
            </a:r>
            <a:r>
              <a:rPr lang="tr-TR" dirty="0">
                <a:sym typeface="Wingdings" panose="05000000000000000000" pitchFamily="2" charset="2"/>
              </a:rPr>
              <a:t> rastgele, 756 karakter sayısı. 756 karakterden oluşan bir 									şifre oluşturulmuş olur.</a:t>
            </a:r>
          </a:p>
          <a:p>
            <a:endParaRPr lang="tr-TR" dirty="0">
              <a:sym typeface="Wingdings" panose="05000000000000000000" pitchFamily="2" charset="2"/>
            </a:endParaRPr>
          </a:p>
          <a:p>
            <a:r>
              <a:rPr lang="tr-TR" dirty="0">
                <a:sym typeface="Wingdings" panose="05000000000000000000" pitchFamily="2" charset="2"/>
              </a:rPr>
              <a:t>cd ..</a:t>
            </a:r>
          </a:p>
          <a:p>
            <a:r>
              <a:rPr lang="tr-TR" dirty="0">
                <a:sym typeface="Wingdings" panose="05000000000000000000" pitchFamily="2" charset="2"/>
              </a:rPr>
              <a:t>cd </a:t>
            </a:r>
            <a:r>
              <a:rPr lang="tr-TR" dirty="0" err="1">
                <a:sym typeface="Wingdings" panose="05000000000000000000" pitchFamily="2" charset="2"/>
              </a:rPr>
              <a:t>home</a:t>
            </a:r>
            <a:endParaRPr lang="tr-TR" dirty="0">
              <a:sym typeface="Wingdings" panose="05000000000000000000" pitchFamily="2" charset="2"/>
            </a:endParaRPr>
          </a:p>
          <a:p>
            <a:r>
              <a:rPr lang="tr-TR" dirty="0" err="1">
                <a:sym typeface="Wingdings" panose="05000000000000000000" pitchFamily="2" charset="2"/>
              </a:rPr>
              <a:t>cat</a:t>
            </a:r>
            <a:r>
              <a:rPr lang="tr-TR" dirty="0">
                <a:sym typeface="Wingdings" panose="05000000000000000000" pitchFamily="2" charset="2"/>
              </a:rPr>
              <a:t> </a:t>
            </a:r>
            <a:r>
              <a:rPr lang="tr-TR" dirty="0" err="1">
                <a:sym typeface="Wingdings" panose="05000000000000000000" pitchFamily="2" charset="2"/>
              </a:rPr>
              <a:t>mongo-keyfile</a:t>
            </a:r>
            <a:r>
              <a:rPr lang="tr-TR" dirty="0">
                <a:sym typeface="Wingdings" panose="05000000000000000000" pitchFamily="2" charset="2"/>
              </a:rPr>
              <a:t>  	# dosyanın içeriğini gösterir.</a:t>
            </a:r>
          </a:p>
          <a:p>
            <a:endParaRPr lang="tr-TR" dirty="0">
              <a:sym typeface="Wingdings" panose="05000000000000000000" pitchFamily="2" charset="2"/>
            </a:endParaRPr>
          </a:p>
          <a:p>
            <a:r>
              <a:rPr lang="tr-TR" dirty="0">
                <a:sym typeface="Wingdings" panose="05000000000000000000" pitchFamily="2" charset="2"/>
              </a:rPr>
              <a:t>Bu </a:t>
            </a:r>
            <a:r>
              <a:rPr lang="tr-TR" dirty="0" err="1">
                <a:sym typeface="Wingdings" panose="05000000000000000000" pitchFamily="2" charset="2"/>
              </a:rPr>
              <a:t>key</a:t>
            </a:r>
            <a:r>
              <a:rPr lang="tr-TR" dirty="0">
                <a:sym typeface="Wingdings" panose="05000000000000000000" pitchFamily="2" charset="2"/>
              </a:rPr>
              <a:t> dosyasını </a:t>
            </a:r>
            <a:r>
              <a:rPr lang="tr-TR" dirty="0" err="1">
                <a:sym typeface="Wingdings" panose="05000000000000000000" pitchFamily="2" charset="2"/>
              </a:rPr>
              <a:t>node</a:t>
            </a:r>
            <a:r>
              <a:rPr lang="tr-TR" dirty="0">
                <a:sym typeface="Wingdings" panose="05000000000000000000" pitchFamily="2" charset="2"/>
              </a:rPr>
              <a:t> </a:t>
            </a:r>
            <a:r>
              <a:rPr lang="tr-TR" dirty="0" err="1">
                <a:sym typeface="Wingdings" panose="05000000000000000000" pitchFamily="2" charset="2"/>
              </a:rPr>
              <a:t>ların</a:t>
            </a:r>
            <a:r>
              <a:rPr lang="tr-TR" dirty="0">
                <a:sym typeface="Wingdings" panose="05000000000000000000" pitchFamily="2" charset="2"/>
              </a:rPr>
              <a:t> birbiri ile haberleşmesi için kullanacağız. Bunun olması için bu dosyanın bütün </a:t>
            </a:r>
            <a:r>
              <a:rPr lang="tr-TR" dirty="0" err="1">
                <a:sym typeface="Wingdings" panose="05000000000000000000" pitchFamily="2" charset="2"/>
              </a:rPr>
              <a:t>nodelarda</a:t>
            </a:r>
            <a:r>
              <a:rPr lang="tr-TR" dirty="0">
                <a:sym typeface="Wingdings" panose="05000000000000000000" pitchFamily="2" charset="2"/>
              </a:rPr>
              <a:t> aynı klasörde yani yolda olması gerekir.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70691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34F81ED4-E154-42F5-903B-18172DA9C747}"/>
              </a:ext>
            </a:extLst>
          </p:cNvPr>
          <p:cNvSpPr txBox="1"/>
          <p:nvPr/>
        </p:nvSpPr>
        <p:spPr>
          <a:xfrm>
            <a:off x="265471" y="412955"/>
            <a:ext cx="115037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Makinelere bağlanmak için </a:t>
            </a:r>
            <a:r>
              <a:rPr lang="tr-TR" dirty="0" err="1"/>
              <a:t>MobaXterm</a:t>
            </a:r>
            <a:r>
              <a:rPr lang="tr-TR" dirty="0"/>
              <a:t> kullanacağız. </a:t>
            </a:r>
            <a:r>
              <a:rPr lang="tr-TR" dirty="0" err="1"/>
              <a:t>Session</a:t>
            </a:r>
            <a:r>
              <a:rPr lang="tr-TR" dirty="0"/>
              <a:t> dan SSH seçin. Kullanıcı ekleyin ve </a:t>
            </a:r>
            <a:r>
              <a:rPr lang="tr-TR" dirty="0" err="1"/>
              <a:t>master</a:t>
            </a:r>
            <a:r>
              <a:rPr lang="tr-TR" dirty="0"/>
              <a:t> </a:t>
            </a:r>
            <a:r>
              <a:rPr lang="tr-TR" dirty="0" err="1"/>
              <a:t>password</a:t>
            </a:r>
            <a:r>
              <a:rPr lang="tr-TR" dirty="0"/>
              <a:t> ekleyin.</a:t>
            </a:r>
          </a:p>
          <a:p>
            <a:endParaRPr lang="tr-TR" dirty="0"/>
          </a:p>
          <a:p>
            <a:r>
              <a:rPr lang="tr-TR" dirty="0"/>
              <a:t>Bütün makineler için bağlantıları yapın</a:t>
            </a:r>
          </a:p>
          <a:p>
            <a:endParaRPr lang="tr-TR" dirty="0"/>
          </a:p>
          <a:p>
            <a:r>
              <a:rPr lang="tr-TR" dirty="0"/>
              <a:t>Sağda </a:t>
            </a:r>
            <a:r>
              <a:rPr lang="tr-TR" dirty="0" err="1"/>
              <a:t>Sessions</a:t>
            </a:r>
            <a:r>
              <a:rPr lang="tr-TR" dirty="0"/>
              <a:t> kısmından makine adı üstüne sağ tıkla, </a:t>
            </a:r>
            <a:r>
              <a:rPr lang="tr-TR" dirty="0" err="1"/>
              <a:t>Edit</a:t>
            </a:r>
            <a:r>
              <a:rPr lang="tr-TR" dirty="0"/>
              <a:t> </a:t>
            </a:r>
            <a:r>
              <a:rPr lang="tr-TR" dirty="0" err="1"/>
              <a:t>Session</a:t>
            </a:r>
            <a:r>
              <a:rPr lang="tr-TR" dirty="0"/>
              <a:t>- </a:t>
            </a:r>
            <a:r>
              <a:rPr lang="tr-TR" dirty="0" err="1"/>
              <a:t>Bookmark</a:t>
            </a:r>
            <a:r>
              <a:rPr lang="tr-TR" dirty="0"/>
              <a:t> </a:t>
            </a:r>
            <a:r>
              <a:rPr lang="tr-TR" dirty="0" err="1"/>
              <a:t>settings</a:t>
            </a:r>
            <a:r>
              <a:rPr lang="tr-TR" dirty="0"/>
              <a:t> – </a:t>
            </a:r>
            <a:r>
              <a:rPr lang="tr-TR" dirty="0" err="1"/>
              <a:t>Session</a:t>
            </a:r>
            <a:r>
              <a:rPr lang="tr-TR" dirty="0"/>
              <a:t> name kısmından ismini özelleştirebilirsiniz.</a:t>
            </a:r>
          </a:p>
        </p:txBody>
      </p:sp>
    </p:spTree>
    <p:extLst>
      <p:ext uri="{BB962C8B-B14F-4D97-AF65-F5344CB8AC3E}">
        <p14:creationId xmlns:p14="http://schemas.microsoft.com/office/powerpoint/2010/main" val="26138876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8D44F58B-F065-46D8-8B51-D3393CDC349A}"/>
              </a:ext>
            </a:extLst>
          </p:cNvPr>
          <p:cNvSpPr txBox="1"/>
          <p:nvPr/>
        </p:nvSpPr>
        <p:spPr>
          <a:xfrm>
            <a:off x="236806" y="335845"/>
            <a:ext cx="1171838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Bunun için ;</a:t>
            </a:r>
          </a:p>
          <a:p>
            <a:endParaRPr lang="tr-TR" dirty="0"/>
          </a:p>
          <a:p>
            <a:r>
              <a:rPr lang="tr-TR" dirty="0" err="1"/>
              <a:t>sudo</a:t>
            </a:r>
            <a:r>
              <a:rPr lang="tr-TR" dirty="0"/>
              <a:t> </a:t>
            </a:r>
            <a:r>
              <a:rPr lang="tr-TR" dirty="0" err="1"/>
              <a:t>mkdir</a:t>
            </a:r>
            <a:r>
              <a:rPr lang="tr-TR" dirty="0"/>
              <a:t> /</a:t>
            </a:r>
            <a:r>
              <a:rPr lang="tr-TR" dirty="0" err="1"/>
              <a:t>opt</a:t>
            </a:r>
            <a:r>
              <a:rPr lang="tr-TR" dirty="0"/>
              <a:t>/</a:t>
            </a:r>
            <a:r>
              <a:rPr lang="tr-TR" dirty="0" err="1"/>
              <a:t>mongo</a:t>
            </a:r>
            <a:r>
              <a:rPr lang="tr-TR" dirty="0"/>
              <a:t>		# klasör oluşturduk</a:t>
            </a:r>
          </a:p>
          <a:p>
            <a:endParaRPr lang="tr-TR" dirty="0"/>
          </a:p>
          <a:p>
            <a:r>
              <a:rPr lang="tr-TR" dirty="0" err="1"/>
              <a:t>sudo</a:t>
            </a:r>
            <a:r>
              <a:rPr lang="tr-TR" dirty="0"/>
              <a:t> mv /</a:t>
            </a:r>
            <a:r>
              <a:rPr lang="tr-TR" dirty="0" err="1"/>
              <a:t>home</a:t>
            </a:r>
            <a:r>
              <a:rPr lang="tr-TR" dirty="0"/>
              <a:t>/</a:t>
            </a:r>
            <a:r>
              <a:rPr lang="tr-TR" dirty="0" err="1"/>
              <a:t>mongo-keyfile</a:t>
            </a:r>
            <a:r>
              <a:rPr lang="tr-TR" dirty="0"/>
              <a:t> /</a:t>
            </a:r>
            <a:r>
              <a:rPr lang="tr-TR" dirty="0" err="1"/>
              <a:t>opt</a:t>
            </a:r>
            <a:r>
              <a:rPr lang="tr-TR" dirty="0"/>
              <a:t>/</a:t>
            </a:r>
            <a:r>
              <a:rPr lang="tr-TR" dirty="0" err="1"/>
              <a:t>mongo</a:t>
            </a:r>
            <a:r>
              <a:rPr lang="tr-TR" dirty="0"/>
              <a:t>/		# Ve bu </a:t>
            </a:r>
            <a:r>
              <a:rPr lang="tr-TR" dirty="0" err="1"/>
              <a:t>key</a:t>
            </a:r>
            <a:r>
              <a:rPr lang="tr-TR" dirty="0"/>
              <a:t> dosyasına bazı izinleri vermemiz gerekir.</a:t>
            </a:r>
          </a:p>
          <a:p>
            <a:endParaRPr lang="tr-TR" dirty="0"/>
          </a:p>
          <a:p>
            <a:r>
              <a:rPr lang="tr-TR" dirty="0" err="1"/>
              <a:t>sudo</a:t>
            </a:r>
            <a:r>
              <a:rPr lang="tr-TR" dirty="0"/>
              <a:t> </a:t>
            </a:r>
            <a:r>
              <a:rPr lang="tr-TR" dirty="0" err="1"/>
              <a:t>chmod</a:t>
            </a:r>
            <a:r>
              <a:rPr lang="tr-TR" dirty="0"/>
              <a:t> 400 /</a:t>
            </a:r>
            <a:r>
              <a:rPr lang="tr-TR" dirty="0" err="1"/>
              <a:t>opt</a:t>
            </a:r>
            <a:r>
              <a:rPr lang="tr-TR" dirty="0"/>
              <a:t>/</a:t>
            </a:r>
            <a:r>
              <a:rPr lang="tr-TR" dirty="0" err="1"/>
              <a:t>mongo</a:t>
            </a:r>
            <a:r>
              <a:rPr lang="tr-TR" dirty="0"/>
              <a:t>/</a:t>
            </a:r>
            <a:r>
              <a:rPr lang="tr-TR" dirty="0" err="1"/>
              <a:t>mongo-keyfile</a:t>
            </a:r>
            <a:endParaRPr lang="tr-TR" dirty="0"/>
          </a:p>
          <a:p>
            <a:r>
              <a:rPr lang="tr-TR" dirty="0" err="1"/>
              <a:t>sudo</a:t>
            </a:r>
            <a:r>
              <a:rPr lang="tr-TR" dirty="0"/>
              <a:t> </a:t>
            </a:r>
            <a:r>
              <a:rPr lang="tr-TR" dirty="0" err="1"/>
              <a:t>chown</a:t>
            </a:r>
            <a:r>
              <a:rPr lang="tr-TR" dirty="0"/>
              <a:t> </a:t>
            </a:r>
            <a:r>
              <a:rPr lang="tr-TR" dirty="0" err="1"/>
              <a:t>mongodb:mongodb</a:t>
            </a:r>
            <a:r>
              <a:rPr lang="tr-TR" dirty="0"/>
              <a:t> /</a:t>
            </a:r>
            <a:r>
              <a:rPr lang="tr-TR" dirty="0" err="1"/>
              <a:t>opt</a:t>
            </a:r>
            <a:r>
              <a:rPr lang="tr-TR" dirty="0"/>
              <a:t>/</a:t>
            </a:r>
            <a:r>
              <a:rPr lang="tr-TR" dirty="0" err="1"/>
              <a:t>mongo</a:t>
            </a:r>
            <a:r>
              <a:rPr lang="tr-TR" dirty="0"/>
              <a:t>/</a:t>
            </a:r>
            <a:r>
              <a:rPr lang="tr-TR" dirty="0" err="1"/>
              <a:t>mongo-keyfile</a:t>
            </a:r>
            <a:endParaRPr lang="tr-TR" dirty="0"/>
          </a:p>
          <a:p>
            <a:endParaRPr lang="tr-TR" dirty="0"/>
          </a:p>
          <a:p>
            <a:r>
              <a:rPr lang="tr-TR" dirty="0"/>
              <a:t># Bu dosyanın diğer </a:t>
            </a:r>
            <a:r>
              <a:rPr lang="tr-TR" dirty="0" err="1"/>
              <a:t>node</a:t>
            </a:r>
            <a:r>
              <a:rPr lang="tr-TR" dirty="0"/>
              <a:t> </a:t>
            </a:r>
            <a:r>
              <a:rPr lang="tr-TR" dirty="0" err="1"/>
              <a:t>lara</a:t>
            </a:r>
            <a:r>
              <a:rPr lang="tr-TR" dirty="0"/>
              <a:t> aktarılması gerekir.</a:t>
            </a:r>
          </a:p>
          <a:p>
            <a:endParaRPr lang="tr-TR" dirty="0"/>
          </a:p>
          <a:p>
            <a:r>
              <a:rPr lang="tr-TR" dirty="0"/>
              <a:t># Önce kopyalanacak yerde </a:t>
            </a:r>
            <a:r>
              <a:rPr lang="tr-TR" dirty="0" err="1"/>
              <a:t>mongo</a:t>
            </a:r>
            <a:r>
              <a:rPr lang="tr-TR" dirty="0"/>
              <a:t> adında bir klasör oluştur ve  sonrasında da aşağıdaki işlemler dosyayı diğer </a:t>
            </a:r>
            <a:r>
              <a:rPr lang="tr-TR" dirty="0" err="1"/>
              <a:t>node</a:t>
            </a:r>
            <a:r>
              <a:rPr lang="tr-TR" dirty="0"/>
              <a:t> </a:t>
            </a:r>
            <a:r>
              <a:rPr lang="tr-TR" dirty="0" err="1"/>
              <a:t>lara</a:t>
            </a:r>
            <a:r>
              <a:rPr lang="tr-TR" dirty="0"/>
              <a:t> kopyala</a:t>
            </a:r>
          </a:p>
          <a:p>
            <a:endParaRPr lang="tr-TR" dirty="0"/>
          </a:p>
          <a:p>
            <a:r>
              <a:rPr lang="tr-TR" dirty="0" err="1"/>
              <a:t>scp</a:t>
            </a:r>
            <a:r>
              <a:rPr lang="tr-TR" dirty="0"/>
              <a:t> /</a:t>
            </a:r>
            <a:r>
              <a:rPr lang="tr-TR" dirty="0" err="1"/>
              <a:t>opt</a:t>
            </a:r>
            <a:r>
              <a:rPr lang="tr-TR" dirty="0"/>
              <a:t>/</a:t>
            </a:r>
            <a:r>
              <a:rPr lang="tr-TR" dirty="0" err="1"/>
              <a:t>mongo</a:t>
            </a:r>
            <a:r>
              <a:rPr lang="tr-TR" dirty="0"/>
              <a:t>/</a:t>
            </a:r>
            <a:r>
              <a:rPr lang="tr-TR" dirty="0" err="1"/>
              <a:t>mongo-keyfile</a:t>
            </a:r>
            <a:r>
              <a:rPr lang="tr-TR" dirty="0"/>
              <a:t> </a:t>
            </a:r>
            <a:r>
              <a:rPr lang="tr-TR" dirty="0">
                <a:hlinkClick r:id="rId2"/>
              </a:rPr>
              <a:t>root@159.89.11.154:/</a:t>
            </a:r>
            <a:r>
              <a:rPr lang="tr-TR" dirty="0" err="1">
                <a:hlinkClick r:id="rId2"/>
              </a:rPr>
              <a:t>opt</a:t>
            </a:r>
            <a:r>
              <a:rPr lang="tr-TR" dirty="0">
                <a:hlinkClick r:id="rId2"/>
              </a:rPr>
              <a:t>/</a:t>
            </a:r>
            <a:r>
              <a:rPr lang="tr-TR" dirty="0" err="1">
                <a:hlinkClick r:id="rId2"/>
              </a:rPr>
              <a:t>mongo</a:t>
            </a:r>
            <a:endParaRPr lang="tr-TR" dirty="0"/>
          </a:p>
          <a:p>
            <a:endParaRPr lang="tr-TR" dirty="0"/>
          </a:p>
          <a:p>
            <a:r>
              <a:rPr lang="tr-TR" dirty="0"/>
              <a:t># Kontrol etmek için </a:t>
            </a:r>
            <a:r>
              <a:rPr lang="tr-TR" dirty="0" err="1"/>
              <a:t>multi</a:t>
            </a:r>
            <a:r>
              <a:rPr lang="tr-TR" dirty="0"/>
              <a:t> </a:t>
            </a:r>
            <a:r>
              <a:rPr lang="tr-TR" dirty="0" err="1"/>
              <a:t>exec</a:t>
            </a:r>
            <a:r>
              <a:rPr lang="tr-TR" dirty="0"/>
              <a:t> </a:t>
            </a:r>
            <a:r>
              <a:rPr lang="tr-TR" dirty="0" err="1"/>
              <a:t>modda</a:t>
            </a:r>
            <a:r>
              <a:rPr lang="tr-TR" dirty="0"/>
              <a:t> </a:t>
            </a:r>
            <a:r>
              <a:rPr lang="tr-TR" dirty="0" err="1"/>
              <a:t>mongo</a:t>
            </a:r>
            <a:r>
              <a:rPr lang="tr-TR" dirty="0"/>
              <a:t> klasöründe;</a:t>
            </a:r>
          </a:p>
          <a:p>
            <a:endParaRPr lang="tr-TR" dirty="0"/>
          </a:p>
          <a:p>
            <a:r>
              <a:rPr lang="tr-TR" dirty="0" err="1"/>
              <a:t>cat</a:t>
            </a:r>
            <a:r>
              <a:rPr lang="tr-TR" dirty="0"/>
              <a:t> </a:t>
            </a:r>
            <a:r>
              <a:rPr lang="tr-TR" dirty="0" err="1"/>
              <a:t>mongo-keyfile</a:t>
            </a:r>
            <a:endParaRPr lang="tr-TR" dirty="0"/>
          </a:p>
          <a:p>
            <a:endParaRPr lang="tr-TR" dirty="0"/>
          </a:p>
          <a:p>
            <a:r>
              <a:rPr lang="tr-TR" dirty="0"/>
              <a:t># izinlere bakmak için </a:t>
            </a:r>
          </a:p>
          <a:p>
            <a:r>
              <a:rPr lang="tr-TR" dirty="0" err="1"/>
              <a:t>ls</a:t>
            </a:r>
            <a:r>
              <a:rPr lang="tr-TR" dirty="0"/>
              <a:t> –</a:t>
            </a:r>
            <a:r>
              <a:rPr lang="tr-TR" dirty="0" err="1"/>
              <a:t>ltr</a:t>
            </a:r>
            <a:r>
              <a:rPr lang="tr-TR" dirty="0"/>
              <a:t> </a:t>
            </a:r>
            <a:r>
              <a:rPr lang="tr-TR" dirty="0" err="1"/>
              <a:t>mongo-keyfile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434595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2A9F9B00-7911-4959-A822-35E3077075E9}"/>
              </a:ext>
            </a:extLst>
          </p:cNvPr>
          <p:cNvSpPr txBox="1"/>
          <p:nvPr/>
        </p:nvSpPr>
        <p:spPr>
          <a:xfrm>
            <a:off x="379828" y="422031"/>
            <a:ext cx="11044370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Key</a:t>
            </a:r>
            <a:r>
              <a:rPr lang="tr-TR" dirty="0"/>
              <a:t> file oluşturulduktan sonra konfigürasyon dosyasında tanımlanması yapılmalıdır.</a:t>
            </a:r>
          </a:p>
          <a:p>
            <a:endParaRPr lang="tr-TR" dirty="0"/>
          </a:p>
          <a:p>
            <a:r>
              <a:rPr lang="tr-TR" dirty="0"/>
              <a:t>Bunun için yine </a:t>
            </a:r>
            <a:r>
              <a:rPr lang="tr-TR" dirty="0" err="1"/>
              <a:t>multi</a:t>
            </a:r>
            <a:r>
              <a:rPr lang="tr-TR" dirty="0"/>
              <a:t> </a:t>
            </a:r>
            <a:r>
              <a:rPr lang="tr-TR" dirty="0" err="1"/>
              <a:t>exec</a:t>
            </a:r>
            <a:r>
              <a:rPr lang="tr-TR" dirty="0"/>
              <a:t> </a:t>
            </a:r>
            <a:r>
              <a:rPr lang="tr-TR" dirty="0" err="1"/>
              <a:t>modda</a:t>
            </a:r>
            <a:r>
              <a:rPr lang="tr-TR" dirty="0"/>
              <a:t>;</a:t>
            </a:r>
          </a:p>
          <a:p>
            <a:endParaRPr lang="tr-TR" dirty="0"/>
          </a:p>
          <a:p>
            <a:r>
              <a:rPr lang="tr-TR" dirty="0" err="1"/>
              <a:t>sudo</a:t>
            </a:r>
            <a:r>
              <a:rPr lang="tr-TR" dirty="0"/>
              <a:t> </a:t>
            </a:r>
            <a:r>
              <a:rPr lang="tr-TR" dirty="0" err="1"/>
              <a:t>nano</a:t>
            </a:r>
            <a:r>
              <a:rPr lang="tr-TR" dirty="0"/>
              <a:t> /</a:t>
            </a:r>
            <a:r>
              <a:rPr lang="tr-TR" dirty="0" err="1"/>
              <a:t>etc</a:t>
            </a:r>
            <a:r>
              <a:rPr lang="tr-TR" dirty="0"/>
              <a:t>/</a:t>
            </a:r>
            <a:r>
              <a:rPr lang="tr-TR" dirty="0" err="1"/>
              <a:t>mongod.conf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security</a:t>
            </a:r>
            <a:r>
              <a:rPr lang="tr-TR" dirty="0"/>
              <a:t>:</a:t>
            </a:r>
          </a:p>
          <a:p>
            <a:r>
              <a:rPr lang="tr-TR" dirty="0"/>
              <a:t>  </a:t>
            </a:r>
            <a:r>
              <a:rPr lang="tr-TR" dirty="0" err="1"/>
              <a:t>authorization</a:t>
            </a:r>
            <a:r>
              <a:rPr lang="tr-TR" dirty="0"/>
              <a:t>: "</a:t>
            </a:r>
            <a:r>
              <a:rPr lang="tr-TR" dirty="0" err="1"/>
              <a:t>enabled</a:t>
            </a:r>
            <a:r>
              <a:rPr lang="tr-TR" dirty="0"/>
              <a:t>"</a:t>
            </a:r>
          </a:p>
          <a:p>
            <a:r>
              <a:rPr lang="tr-TR" dirty="0"/>
              <a:t>  </a:t>
            </a:r>
            <a:r>
              <a:rPr lang="tr-TR" dirty="0" err="1"/>
              <a:t>keyFile</a:t>
            </a:r>
            <a:r>
              <a:rPr lang="tr-TR" dirty="0"/>
              <a:t>: /</a:t>
            </a:r>
            <a:r>
              <a:rPr lang="tr-TR" dirty="0" err="1"/>
              <a:t>opt</a:t>
            </a:r>
            <a:r>
              <a:rPr lang="tr-TR" dirty="0"/>
              <a:t>/</a:t>
            </a:r>
            <a:r>
              <a:rPr lang="tr-TR" dirty="0" err="1"/>
              <a:t>mongo</a:t>
            </a:r>
            <a:r>
              <a:rPr lang="tr-TR" dirty="0"/>
              <a:t>/</a:t>
            </a:r>
            <a:r>
              <a:rPr lang="tr-TR" dirty="0" err="1"/>
              <a:t>mongo-keyfile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Ctrl</a:t>
            </a:r>
            <a:r>
              <a:rPr lang="tr-TR" dirty="0"/>
              <a:t> + c, Y, enter</a:t>
            </a:r>
          </a:p>
          <a:p>
            <a:endParaRPr lang="tr-TR" dirty="0"/>
          </a:p>
          <a:p>
            <a:r>
              <a:rPr lang="tr-TR" dirty="0" err="1"/>
              <a:t>sudo</a:t>
            </a:r>
            <a:r>
              <a:rPr lang="tr-TR" dirty="0"/>
              <a:t> </a:t>
            </a:r>
            <a:r>
              <a:rPr lang="tr-TR" dirty="0" err="1"/>
              <a:t>systemctl</a:t>
            </a:r>
            <a:r>
              <a:rPr lang="tr-TR" dirty="0"/>
              <a:t> restart </a:t>
            </a:r>
            <a:r>
              <a:rPr lang="tr-TR" dirty="0" err="1"/>
              <a:t>mongod</a:t>
            </a:r>
            <a:r>
              <a:rPr lang="tr-TR" dirty="0"/>
              <a:t>	# iki tane sinde hata oluşmuştur. düzelmek için izinleri tekrar yapmak gerekir.</a:t>
            </a:r>
          </a:p>
          <a:p>
            <a:endParaRPr lang="tr-TR" dirty="0"/>
          </a:p>
          <a:p>
            <a:r>
              <a:rPr lang="tr-TR" dirty="0" err="1"/>
              <a:t>sudo</a:t>
            </a:r>
            <a:r>
              <a:rPr lang="tr-TR" dirty="0"/>
              <a:t> </a:t>
            </a:r>
            <a:r>
              <a:rPr lang="tr-TR" dirty="0" err="1"/>
              <a:t>chmod</a:t>
            </a:r>
            <a:r>
              <a:rPr lang="tr-TR" dirty="0"/>
              <a:t> 400 /</a:t>
            </a:r>
            <a:r>
              <a:rPr lang="tr-TR" dirty="0" err="1"/>
              <a:t>opt</a:t>
            </a:r>
            <a:r>
              <a:rPr lang="tr-TR" dirty="0"/>
              <a:t>/</a:t>
            </a:r>
            <a:r>
              <a:rPr lang="tr-TR" dirty="0" err="1"/>
              <a:t>mongo</a:t>
            </a:r>
            <a:r>
              <a:rPr lang="tr-TR" dirty="0"/>
              <a:t>/</a:t>
            </a:r>
            <a:r>
              <a:rPr lang="tr-TR" dirty="0" err="1"/>
              <a:t>mongo-keyfile</a:t>
            </a:r>
            <a:endParaRPr lang="tr-TR" dirty="0"/>
          </a:p>
          <a:p>
            <a:r>
              <a:rPr lang="tr-TR" dirty="0" err="1"/>
              <a:t>sudo</a:t>
            </a:r>
            <a:r>
              <a:rPr lang="tr-TR" dirty="0"/>
              <a:t> </a:t>
            </a:r>
            <a:r>
              <a:rPr lang="tr-TR" dirty="0" err="1"/>
              <a:t>chown</a:t>
            </a:r>
            <a:r>
              <a:rPr lang="tr-TR" dirty="0"/>
              <a:t> </a:t>
            </a:r>
            <a:r>
              <a:rPr lang="tr-TR" dirty="0" err="1"/>
              <a:t>mongodb:mongodb</a:t>
            </a:r>
            <a:r>
              <a:rPr lang="tr-TR" dirty="0"/>
              <a:t> /</a:t>
            </a:r>
            <a:r>
              <a:rPr lang="tr-TR" dirty="0" err="1"/>
              <a:t>opt</a:t>
            </a:r>
            <a:r>
              <a:rPr lang="tr-TR" dirty="0"/>
              <a:t>/</a:t>
            </a:r>
            <a:r>
              <a:rPr lang="tr-TR" dirty="0" err="1"/>
              <a:t>mongo</a:t>
            </a:r>
            <a:r>
              <a:rPr lang="tr-TR" dirty="0"/>
              <a:t>/</a:t>
            </a:r>
            <a:r>
              <a:rPr lang="tr-TR" dirty="0" err="1"/>
              <a:t>mongo-keyfile</a:t>
            </a:r>
            <a:endParaRPr lang="tr-TR" dirty="0"/>
          </a:p>
          <a:p>
            <a:endParaRPr lang="tr-TR" dirty="0"/>
          </a:p>
          <a:p>
            <a:r>
              <a:rPr lang="tr-TR" dirty="0"/>
              <a:t># Tüm </a:t>
            </a:r>
            <a:r>
              <a:rPr lang="tr-TR" dirty="0" err="1"/>
              <a:t>mongolar</a:t>
            </a:r>
            <a:r>
              <a:rPr lang="tr-TR" dirty="0"/>
              <a:t> başarılı çalıştıktan sonra </a:t>
            </a:r>
            <a:r>
              <a:rPr lang="tr-TR" dirty="0" err="1"/>
              <a:t>multi</a:t>
            </a:r>
            <a:r>
              <a:rPr lang="tr-TR" dirty="0"/>
              <a:t> </a:t>
            </a:r>
            <a:r>
              <a:rPr lang="tr-TR" dirty="0" err="1"/>
              <a:t>exec</a:t>
            </a:r>
            <a:r>
              <a:rPr lang="tr-TR" dirty="0"/>
              <a:t> </a:t>
            </a:r>
            <a:r>
              <a:rPr lang="tr-TR" dirty="0" err="1"/>
              <a:t>modunda</a:t>
            </a:r>
            <a:r>
              <a:rPr lang="tr-TR" dirty="0"/>
              <a:t> ;</a:t>
            </a:r>
          </a:p>
          <a:p>
            <a:endParaRPr lang="tr-TR" dirty="0"/>
          </a:p>
          <a:p>
            <a:r>
              <a:rPr lang="tr-TR" dirty="0" err="1"/>
              <a:t>mongo</a:t>
            </a:r>
            <a:r>
              <a:rPr lang="tr-TR" dirty="0"/>
              <a:t>  yazarak hangisinin </a:t>
            </a:r>
            <a:r>
              <a:rPr lang="tr-TR" dirty="0" err="1"/>
              <a:t>primary</a:t>
            </a:r>
            <a:r>
              <a:rPr lang="tr-TR" dirty="0"/>
              <a:t> olduğuna bakabiliriz.</a:t>
            </a:r>
          </a:p>
        </p:txBody>
      </p:sp>
    </p:spTree>
    <p:extLst>
      <p:ext uri="{BB962C8B-B14F-4D97-AF65-F5344CB8AC3E}">
        <p14:creationId xmlns:p14="http://schemas.microsoft.com/office/powerpoint/2010/main" val="16135177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68374184-A40C-43E1-97FE-0C40F15DFA04}"/>
              </a:ext>
            </a:extLst>
          </p:cNvPr>
          <p:cNvSpPr txBox="1"/>
          <p:nvPr/>
        </p:nvSpPr>
        <p:spPr>
          <a:xfrm>
            <a:off x="478302" y="422031"/>
            <a:ext cx="1030942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Primary</a:t>
            </a:r>
            <a:r>
              <a:rPr lang="tr-TR" dirty="0"/>
              <a:t> </a:t>
            </a:r>
            <a:r>
              <a:rPr lang="tr-TR" dirty="0" err="1"/>
              <a:t>node</a:t>
            </a:r>
            <a:r>
              <a:rPr lang="tr-TR" dirty="0"/>
              <a:t> içerisinde;</a:t>
            </a:r>
          </a:p>
          <a:p>
            <a:endParaRPr lang="tr-TR" dirty="0"/>
          </a:p>
          <a:p>
            <a:r>
              <a:rPr lang="tr-TR" dirty="0" err="1"/>
              <a:t>mongo</a:t>
            </a:r>
            <a:endParaRPr lang="tr-TR" dirty="0"/>
          </a:p>
          <a:p>
            <a:r>
              <a:rPr lang="tr-TR" dirty="0" err="1"/>
              <a:t>show</a:t>
            </a:r>
            <a:r>
              <a:rPr lang="tr-TR" dirty="0"/>
              <a:t> </a:t>
            </a:r>
            <a:r>
              <a:rPr lang="tr-TR" dirty="0" err="1"/>
              <a:t>dbs</a:t>
            </a:r>
            <a:r>
              <a:rPr lang="tr-TR" dirty="0"/>
              <a:t>		# komutu artık veritabanlarını göstermez.  Görebilmek için </a:t>
            </a:r>
            <a:r>
              <a:rPr lang="tr-TR" dirty="0" err="1"/>
              <a:t>authorization</a:t>
            </a:r>
            <a:r>
              <a:rPr lang="tr-TR" dirty="0"/>
              <a:t> yapmak gerekir.</a:t>
            </a:r>
          </a:p>
          <a:p>
            <a:endParaRPr lang="tr-TR" dirty="0"/>
          </a:p>
          <a:p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admin</a:t>
            </a:r>
            <a:endParaRPr lang="tr-TR" dirty="0"/>
          </a:p>
          <a:p>
            <a:r>
              <a:rPr lang="tr-TR" dirty="0" err="1"/>
              <a:t>db.auth</a:t>
            </a:r>
            <a:r>
              <a:rPr lang="tr-TR" dirty="0"/>
              <a:t>("</a:t>
            </a:r>
            <a:r>
              <a:rPr lang="tr-TR" dirty="0" err="1"/>
              <a:t>mongo-admin</a:t>
            </a:r>
            <a:r>
              <a:rPr lang="tr-TR" dirty="0"/>
              <a:t>","şifre")</a:t>
            </a:r>
          </a:p>
          <a:p>
            <a:r>
              <a:rPr lang="tr-TR" dirty="0" err="1"/>
              <a:t>show</a:t>
            </a:r>
            <a:r>
              <a:rPr lang="tr-TR" dirty="0"/>
              <a:t> </a:t>
            </a:r>
            <a:r>
              <a:rPr lang="tr-TR" dirty="0" err="1"/>
              <a:t>dbs</a:t>
            </a:r>
            <a:r>
              <a:rPr lang="tr-TR" dirty="0"/>
              <a:t>		# artık çalışır durumdadır.</a:t>
            </a:r>
          </a:p>
          <a:p>
            <a:endParaRPr lang="tr-TR" dirty="0"/>
          </a:p>
          <a:p>
            <a:r>
              <a:rPr lang="tr-TR" dirty="0"/>
              <a:t># Diğer </a:t>
            </a:r>
            <a:r>
              <a:rPr lang="tr-TR" dirty="0" err="1"/>
              <a:t>node</a:t>
            </a:r>
            <a:r>
              <a:rPr lang="tr-TR" dirty="0"/>
              <a:t> </a:t>
            </a:r>
            <a:r>
              <a:rPr lang="tr-TR" dirty="0" err="1"/>
              <a:t>larda</a:t>
            </a:r>
            <a:r>
              <a:rPr lang="tr-TR" dirty="0"/>
              <a:t> da aynı şekilde kullanılabilmektedir.</a:t>
            </a:r>
          </a:p>
          <a:p>
            <a:endParaRPr lang="tr-TR" dirty="0"/>
          </a:p>
          <a:p>
            <a:r>
              <a:rPr lang="tr-TR" dirty="0"/>
              <a:t>YA DA FARKLI BİR YOL İLE DE BAĞLANILABİLİR.</a:t>
            </a:r>
          </a:p>
          <a:p>
            <a:endParaRPr lang="tr-TR" dirty="0"/>
          </a:p>
          <a:p>
            <a:r>
              <a:rPr lang="tr-TR" dirty="0" err="1"/>
              <a:t>mongo</a:t>
            </a:r>
            <a:r>
              <a:rPr lang="tr-TR" dirty="0"/>
              <a:t> –u </a:t>
            </a:r>
            <a:r>
              <a:rPr lang="tr-TR" dirty="0" err="1"/>
              <a:t>mongo-admin</a:t>
            </a:r>
            <a:r>
              <a:rPr lang="tr-TR" dirty="0"/>
              <a:t> –p "</a:t>
            </a:r>
            <a:r>
              <a:rPr lang="tr-TR" dirty="0" err="1"/>
              <a:t>password</a:t>
            </a:r>
            <a:r>
              <a:rPr lang="tr-TR" dirty="0"/>
              <a:t> ü gir" </a:t>
            </a:r>
          </a:p>
          <a:p>
            <a:r>
              <a:rPr lang="tr-TR" dirty="0"/>
              <a:t>veya</a:t>
            </a:r>
          </a:p>
          <a:p>
            <a:r>
              <a:rPr lang="tr-TR" dirty="0" err="1"/>
              <a:t>mongo</a:t>
            </a:r>
            <a:r>
              <a:rPr lang="tr-TR" dirty="0"/>
              <a:t> –u </a:t>
            </a:r>
            <a:r>
              <a:rPr lang="tr-TR" dirty="0" err="1"/>
              <a:t>mongo-admin</a:t>
            </a:r>
            <a:r>
              <a:rPr lang="tr-TR" dirty="0"/>
              <a:t> –p –</a:t>
            </a:r>
            <a:r>
              <a:rPr lang="tr-TR" dirty="0" err="1"/>
              <a:t>authenticationDatabase</a:t>
            </a:r>
            <a:r>
              <a:rPr lang="tr-TR" dirty="0"/>
              <a:t> </a:t>
            </a:r>
            <a:r>
              <a:rPr lang="tr-TR" dirty="0" err="1"/>
              <a:t>admin</a:t>
            </a:r>
            <a:r>
              <a:rPr lang="tr-TR" dirty="0"/>
              <a:t>  # komutundan sonra şifre ister ve giriş yapılır.</a:t>
            </a:r>
          </a:p>
        </p:txBody>
      </p:sp>
    </p:spTree>
    <p:extLst>
      <p:ext uri="{BB962C8B-B14F-4D97-AF65-F5344CB8AC3E}">
        <p14:creationId xmlns:p14="http://schemas.microsoft.com/office/powerpoint/2010/main" val="283482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DF3D060F-8719-4BEC-9F6C-4BC86BC22136}"/>
              </a:ext>
            </a:extLst>
          </p:cNvPr>
          <p:cNvSpPr txBox="1"/>
          <p:nvPr/>
        </p:nvSpPr>
        <p:spPr>
          <a:xfrm>
            <a:off x="492369" y="422031"/>
            <a:ext cx="547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Bağlantıyı </a:t>
            </a:r>
            <a:r>
              <a:rPr lang="tr-TR" dirty="0" err="1"/>
              <a:t>edit</a:t>
            </a:r>
            <a:r>
              <a:rPr lang="tr-TR" dirty="0"/>
              <a:t> ederek </a:t>
            </a:r>
            <a:r>
              <a:rPr lang="tr-TR" dirty="0" err="1"/>
              <a:t>Authentication</a:t>
            </a:r>
            <a:r>
              <a:rPr lang="tr-TR" dirty="0"/>
              <a:t> bilgileri girilmelidir.</a:t>
            </a:r>
          </a:p>
        </p:txBody>
      </p:sp>
      <p:pic>
        <p:nvPicPr>
          <p:cNvPr id="4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1D276B4C-65C5-4DDF-8F3A-4A211C5AB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650" y="1188538"/>
            <a:ext cx="6038928" cy="532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16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5596A68B-7690-4A26-97CD-B021CBD6CFB7}"/>
              </a:ext>
            </a:extLst>
          </p:cNvPr>
          <p:cNvSpPr txBox="1"/>
          <p:nvPr/>
        </p:nvSpPr>
        <p:spPr>
          <a:xfrm>
            <a:off x="351692" y="365760"/>
            <a:ext cx="1151373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master</a:t>
            </a:r>
            <a:r>
              <a:rPr lang="tr-TR" dirty="0"/>
              <a:t> makinede ;</a:t>
            </a:r>
          </a:p>
          <a:p>
            <a:endParaRPr lang="tr-TR" dirty="0"/>
          </a:p>
          <a:p>
            <a:r>
              <a:rPr lang="tr-TR" dirty="0" err="1"/>
              <a:t>sudo</a:t>
            </a:r>
            <a:r>
              <a:rPr lang="tr-TR" dirty="0"/>
              <a:t> </a:t>
            </a:r>
            <a:r>
              <a:rPr lang="tr-TR" dirty="0" err="1"/>
              <a:t>apt-get</a:t>
            </a:r>
            <a:r>
              <a:rPr lang="tr-TR" dirty="0"/>
              <a:t> </a:t>
            </a:r>
            <a:r>
              <a:rPr lang="tr-TR" dirty="0" err="1"/>
              <a:t>update</a:t>
            </a:r>
            <a:endParaRPr lang="tr-TR" dirty="0"/>
          </a:p>
          <a:p>
            <a:r>
              <a:rPr lang="tr-TR" dirty="0" err="1"/>
              <a:t>sudo</a:t>
            </a:r>
            <a:r>
              <a:rPr lang="tr-TR" dirty="0"/>
              <a:t> </a:t>
            </a:r>
            <a:r>
              <a:rPr lang="tr-TR" dirty="0" err="1"/>
              <a:t>apt</a:t>
            </a:r>
            <a:r>
              <a:rPr lang="tr-TR" dirty="0"/>
              <a:t> </a:t>
            </a:r>
            <a:r>
              <a:rPr lang="tr-TR" dirty="0" err="1"/>
              <a:t>install</a:t>
            </a:r>
            <a:r>
              <a:rPr lang="tr-TR" dirty="0"/>
              <a:t> </a:t>
            </a:r>
            <a:r>
              <a:rPr lang="tr-TR" dirty="0" err="1"/>
              <a:t>default-jre</a:t>
            </a:r>
            <a:endParaRPr lang="tr-TR" dirty="0"/>
          </a:p>
          <a:p>
            <a:r>
              <a:rPr lang="tr-TR" dirty="0" err="1"/>
              <a:t>java</a:t>
            </a:r>
            <a:r>
              <a:rPr lang="tr-TR" dirty="0"/>
              <a:t> –</a:t>
            </a:r>
            <a:r>
              <a:rPr lang="tr-TR" dirty="0" err="1"/>
              <a:t>version</a:t>
            </a:r>
            <a:endParaRPr lang="tr-TR" dirty="0"/>
          </a:p>
          <a:p>
            <a:r>
              <a:rPr lang="tr-TR" dirty="0" err="1"/>
              <a:t>echo</a:t>
            </a:r>
            <a:r>
              <a:rPr lang="tr-TR" dirty="0"/>
              <a:t> "</a:t>
            </a:r>
            <a:r>
              <a:rPr lang="tr-TR" dirty="0" err="1"/>
              <a:t>deb</a:t>
            </a:r>
            <a:r>
              <a:rPr lang="tr-TR" dirty="0"/>
              <a:t> </a:t>
            </a:r>
            <a:r>
              <a:rPr lang="tr-TR" dirty="0">
                <a:hlinkClick r:id="rId2"/>
              </a:rPr>
              <a:t>https://artifacts.elastic.co/packages/7.x/apt</a:t>
            </a:r>
            <a:r>
              <a:rPr lang="tr-TR" dirty="0"/>
              <a:t> </a:t>
            </a:r>
            <a:r>
              <a:rPr lang="tr-TR" dirty="0" err="1"/>
              <a:t>stable</a:t>
            </a:r>
            <a:r>
              <a:rPr lang="tr-TR" dirty="0"/>
              <a:t> main" | </a:t>
            </a:r>
            <a:r>
              <a:rPr lang="tr-TR" dirty="0" err="1"/>
              <a:t>sudo</a:t>
            </a:r>
            <a:r>
              <a:rPr lang="tr-TR" dirty="0"/>
              <a:t> </a:t>
            </a:r>
            <a:r>
              <a:rPr lang="tr-TR" dirty="0" err="1"/>
              <a:t>tee</a:t>
            </a:r>
            <a:r>
              <a:rPr lang="tr-TR" dirty="0"/>
              <a:t> –a /</a:t>
            </a:r>
            <a:r>
              <a:rPr lang="tr-TR" dirty="0" err="1"/>
              <a:t>etc</a:t>
            </a:r>
            <a:r>
              <a:rPr lang="tr-TR" dirty="0"/>
              <a:t>/</a:t>
            </a:r>
            <a:r>
              <a:rPr lang="tr-TR" dirty="0" err="1"/>
              <a:t>apt</a:t>
            </a:r>
            <a:r>
              <a:rPr lang="tr-TR" dirty="0"/>
              <a:t>/</a:t>
            </a:r>
            <a:r>
              <a:rPr lang="tr-TR" dirty="0" err="1"/>
              <a:t>sources.list.d</a:t>
            </a:r>
            <a:r>
              <a:rPr lang="tr-TR" dirty="0"/>
              <a:t>/elastic-7.x.list</a:t>
            </a:r>
          </a:p>
          <a:p>
            <a:r>
              <a:rPr lang="tr-TR" dirty="0" err="1"/>
              <a:t>wget</a:t>
            </a:r>
            <a:r>
              <a:rPr lang="tr-TR" dirty="0"/>
              <a:t> -</a:t>
            </a:r>
            <a:r>
              <a:rPr lang="tr-TR" dirty="0" err="1"/>
              <a:t>qO</a:t>
            </a:r>
            <a:r>
              <a:rPr lang="tr-TR" dirty="0"/>
              <a:t> - </a:t>
            </a:r>
            <a:r>
              <a:rPr lang="tr-TR" dirty="0">
                <a:hlinkClick r:id="rId3"/>
              </a:rPr>
              <a:t>https://artifacts.elastic.co/GPG-KEY-elasticsearch</a:t>
            </a:r>
            <a:r>
              <a:rPr lang="tr-TR" dirty="0"/>
              <a:t> | </a:t>
            </a:r>
            <a:r>
              <a:rPr lang="tr-TR" dirty="0" err="1"/>
              <a:t>sudo</a:t>
            </a:r>
            <a:r>
              <a:rPr lang="tr-TR" dirty="0"/>
              <a:t> </a:t>
            </a:r>
            <a:r>
              <a:rPr lang="tr-TR" dirty="0" err="1"/>
              <a:t>apt-key</a:t>
            </a:r>
            <a:r>
              <a:rPr lang="tr-TR" dirty="0"/>
              <a:t> </a:t>
            </a:r>
            <a:r>
              <a:rPr lang="tr-TR" dirty="0" err="1"/>
              <a:t>add</a:t>
            </a:r>
            <a:r>
              <a:rPr lang="tr-TR" dirty="0"/>
              <a:t> –</a:t>
            </a:r>
          </a:p>
          <a:p>
            <a:r>
              <a:rPr lang="tr-TR" dirty="0"/>
              <a:t># OK mesajı gelir.</a:t>
            </a:r>
          </a:p>
          <a:p>
            <a:r>
              <a:rPr lang="tr-TR" dirty="0" err="1"/>
              <a:t>sudo</a:t>
            </a:r>
            <a:r>
              <a:rPr lang="tr-TR" dirty="0"/>
              <a:t> </a:t>
            </a:r>
            <a:r>
              <a:rPr lang="tr-TR" dirty="0" err="1"/>
              <a:t>apt</a:t>
            </a:r>
            <a:r>
              <a:rPr lang="tr-TR" dirty="0"/>
              <a:t> </a:t>
            </a:r>
            <a:r>
              <a:rPr lang="tr-TR" dirty="0" err="1"/>
              <a:t>update</a:t>
            </a:r>
            <a:endParaRPr lang="tr-TR" dirty="0"/>
          </a:p>
          <a:p>
            <a:r>
              <a:rPr lang="tr-TR" dirty="0" err="1"/>
              <a:t>sudo</a:t>
            </a:r>
            <a:r>
              <a:rPr lang="tr-TR" dirty="0"/>
              <a:t> </a:t>
            </a:r>
            <a:r>
              <a:rPr lang="tr-TR" dirty="0" err="1"/>
              <a:t>apt</a:t>
            </a:r>
            <a:r>
              <a:rPr lang="tr-TR" dirty="0"/>
              <a:t> -y </a:t>
            </a:r>
            <a:r>
              <a:rPr lang="tr-TR" dirty="0" err="1"/>
              <a:t>install</a:t>
            </a:r>
            <a:r>
              <a:rPr lang="tr-TR" dirty="0"/>
              <a:t> </a:t>
            </a:r>
            <a:r>
              <a:rPr lang="tr-TR" dirty="0" err="1"/>
              <a:t>elasticsearch</a:t>
            </a:r>
            <a:endParaRPr lang="tr-TR" dirty="0"/>
          </a:p>
          <a:p>
            <a:endParaRPr lang="tr-TR" dirty="0"/>
          </a:p>
          <a:p>
            <a:r>
              <a:rPr lang="tr-TR" dirty="0"/>
              <a:t>#bilgisayar açılınca </a:t>
            </a:r>
            <a:r>
              <a:rPr lang="tr-TR" dirty="0" err="1"/>
              <a:t>elasticsearch</a:t>
            </a:r>
            <a:r>
              <a:rPr lang="tr-TR" dirty="0"/>
              <a:t> ün otomatik çalışmasını sağlar.</a:t>
            </a:r>
          </a:p>
          <a:p>
            <a:r>
              <a:rPr lang="tr-TR" dirty="0" err="1"/>
              <a:t>sudo</a:t>
            </a:r>
            <a:r>
              <a:rPr lang="tr-TR" dirty="0"/>
              <a:t> </a:t>
            </a:r>
            <a:r>
              <a:rPr lang="tr-TR" dirty="0" err="1"/>
              <a:t>systemctl</a:t>
            </a:r>
            <a:r>
              <a:rPr lang="tr-TR" dirty="0"/>
              <a:t> </a:t>
            </a:r>
            <a:r>
              <a:rPr lang="tr-TR" dirty="0" err="1"/>
              <a:t>daemon-reload</a:t>
            </a:r>
            <a:r>
              <a:rPr lang="tr-TR" dirty="0"/>
              <a:t> </a:t>
            </a:r>
          </a:p>
          <a:p>
            <a:r>
              <a:rPr lang="tr-TR" dirty="0" err="1"/>
              <a:t>sudo</a:t>
            </a:r>
            <a:r>
              <a:rPr lang="tr-TR" dirty="0"/>
              <a:t> </a:t>
            </a:r>
            <a:r>
              <a:rPr lang="tr-TR" dirty="0" err="1"/>
              <a:t>systemctl</a:t>
            </a:r>
            <a:r>
              <a:rPr lang="tr-TR" dirty="0"/>
              <a:t> </a:t>
            </a:r>
            <a:r>
              <a:rPr lang="tr-TR" dirty="0" err="1"/>
              <a:t>enable</a:t>
            </a:r>
            <a:r>
              <a:rPr lang="tr-TR" dirty="0"/>
              <a:t> </a:t>
            </a:r>
            <a:r>
              <a:rPr lang="tr-TR" dirty="0" err="1"/>
              <a:t>elasticsearch</a:t>
            </a:r>
            <a:endParaRPr lang="tr-TR" dirty="0"/>
          </a:p>
          <a:p>
            <a:r>
              <a:rPr lang="tr-TR" dirty="0" err="1"/>
              <a:t>sudo</a:t>
            </a:r>
            <a:r>
              <a:rPr lang="tr-TR" dirty="0"/>
              <a:t> </a:t>
            </a:r>
            <a:r>
              <a:rPr lang="tr-TR" dirty="0" err="1"/>
              <a:t>systemctl</a:t>
            </a:r>
            <a:r>
              <a:rPr lang="tr-TR" dirty="0"/>
              <a:t> start </a:t>
            </a:r>
            <a:r>
              <a:rPr lang="tr-TR" dirty="0" err="1"/>
              <a:t>elasticsearch</a:t>
            </a:r>
            <a:endParaRPr lang="tr-TR" dirty="0"/>
          </a:p>
          <a:p>
            <a:endParaRPr lang="tr-TR" dirty="0"/>
          </a:p>
          <a:p>
            <a:r>
              <a:rPr lang="tr-TR" dirty="0"/>
              <a:t># </a:t>
            </a:r>
            <a:r>
              <a:rPr lang="tr-TR" dirty="0" err="1"/>
              <a:t>Konrol</a:t>
            </a:r>
            <a:r>
              <a:rPr lang="tr-TR" dirty="0"/>
              <a:t> edilmesi</a:t>
            </a:r>
          </a:p>
          <a:p>
            <a:r>
              <a:rPr lang="tr-TR" dirty="0" err="1"/>
              <a:t>curl</a:t>
            </a:r>
            <a:r>
              <a:rPr lang="tr-TR" dirty="0"/>
              <a:t> -XGET </a:t>
            </a:r>
            <a:r>
              <a:rPr lang="tr-TR" dirty="0">
                <a:hlinkClick r:id="rId4"/>
              </a:rPr>
              <a:t>http://localhost:9200/</a:t>
            </a:r>
            <a:endParaRPr lang="tr-TR" dirty="0"/>
          </a:p>
          <a:p>
            <a:r>
              <a:rPr lang="tr-TR" dirty="0"/>
              <a:t># </a:t>
            </a:r>
            <a:r>
              <a:rPr lang="tr-TR" dirty="0" err="1"/>
              <a:t>cluster</a:t>
            </a:r>
            <a:r>
              <a:rPr lang="tr-TR" dirty="0"/>
              <a:t> bilgileri ekrana gelir.</a:t>
            </a:r>
          </a:p>
          <a:p>
            <a:endParaRPr lang="tr-TR" dirty="0"/>
          </a:p>
          <a:p>
            <a:r>
              <a:rPr lang="tr-TR" dirty="0"/>
              <a:t># </a:t>
            </a:r>
            <a:r>
              <a:rPr lang="tr-TR" dirty="0" err="1"/>
              <a:t>node</a:t>
            </a:r>
            <a:r>
              <a:rPr lang="tr-TR" dirty="0"/>
              <a:t> sayısı ve diğer bilgilere ulaşmak için. henüz 1 tane </a:t>
            </a:r>
            <a:r>
              <a:rPr lang="tr-TR" dirty="0" err="1"/>
              <a:t>node</a:t>
            </a:r>
            <a:r>
              <a:rPr lang="tr-TR" dirty="0"/>
              <a:t> olduğunu göreceksiniz.</a:t>
            </a:r>
          </a:p>
          <a:p>
            <a:r>
              <a:rPr lang="tr-TR" dirty="0" err="1"/>
              <a:t>curl</a:t>
            </a:r>
            <a:r>
              <a:rPr lang="tr-TR" dirty="0"/>
              <a:t> -XGET http://localhost:9200/_cluster/health?pretty</a:t>
            </a:r>
          </a:p>
        </p:txBody>
      </p:sp>
    </p:spTree>
    <p:extLst>
      <p:ext uri="{BB962C8B-B14F-4D97-AF65-F5344CB8AC3E}">
        <p14:creationId xmlns:p14="http://schemas.microsoft.com/office/powerpoint/2010/main" val="3166868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E8C38020-7247-42C9-85DF-2896383ED397}"/>
              </a:ext>
            </a:extLst>
          </p:cNvPr>
          <p:cNvSpPr txBox="1"/>
          <p:nvPr/>
        </p:nvSpPr>
        <p:spPr>
          <a:xfrm>
            <a:off x="407963" y="436098"/>
            <a:ext cx="618983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elasticsearch.yml</a:t>
            </a:r>
            <a:r>
              <a:rPr lang="tr-TR" dirty="0"/>
              <a:t> konfigürasyon dosyasındaki ayarların yapılması</a:t>
            </a:r>
          </a:p>
          <a:p>
            <a:endParaRPr lang="tr-TR" dirty="0"/>
          </a:p>
          <a:p>
            <a:r>
              <a:rPr lang="tr-TR" dirty="0"/>
              <a:t>cd ..</a:t>
            </a:r>
          </a:p>
          <a:p>
            <a:r>
              <a:rPr lang="tr-TR" dirty="0"/>
              <a:t>cd </a:t>
            </a:r>
            <a:r>
              <a:rPr lang="tr-TR" dirty="0" err="1"/>
              <a:t>etc</a:t>
            </a:r>
            <a:endParaRPr lang="tr-TR" dirty="0"/>
          </a:p>
          <a:p>
            <a:r>
              <a:rPr lang="tr-TR" dirty="0"/>
              <a:t>cd </a:t>
            </a:r>
            <a:r>
              <a:rPr lang="tr-TR" dirty="0" err="1"/>
              <a:t>elasticsearch</a:t>
            </a:r>
            <a:endParaRPr lang="tr-TR" dirty="0"/>
          </a:p>
          <a:p>
            <a:r>
              <a:rPr lang="tr-TR" dirty="0" err="1"/>
              <a:t>nano</a:t>
            </a:r>
            <a:r>
              <a:rPr lang="tr-TR" dirty="0"/>
              <a:t> </a:t>
            </a:r>
            <a:r>
              <a:rPr lang="tr-TR" dirty="0" err="1"/>
              <a:t>elastcsearch.yml</a:t>
            </a:r>
            <a:endParaRPr lang="tr-TR" dirty="0"/>
          </a:p>
          <a:p>
            <a:r>
              <a:rPr lang="tr-TR" dirty="0"/>
              <a:t># Konfigürasyon dosyası açılır</a:t>
            </a:r>
          </a:p>
          <a:p>
            <a:endParaRPr lang="tr-TR" dirty="0"/>
          </a:p>
          <a:p>
            <a:r>
              <a:rPr lang="tr-TR" dirty="0"/>
              <a:t>cluster.name: es-</a:t>
            </a:r>
            <a:r>
              <a:rPr lang="tr-TR" dirty="0" err="1"/>
              <a:t>cluster</a:t>
            </a:r>
            <a:endParaRPr lang="tr-TR" dirty="0"/>
          </a:p>
          <a:p>
            <a:r>
              <a:rPr lang="tr-TR" dirty="0"/>
              <a:t>node.name: els-01-master</a:t>
            </a:r>
          </a:p>
          <a:p>
            <a:r>
              <a:rPr lang="tr-TR" dirty="0" err="1"/>
              <a:t>node.master</a:t>
            </a:r>
            <a:r>
              <a:rPr lang="tr-TR" dirty="0"/>
              <a:t>: </a:t>
            </a:r>
            <a:r>
              <a:rPr lang="tr-TR" dirty="0" err="1"/>
              <a:t>true</a:t>
            </a:r>
            <a:r>
              <a:rPr lang="tr-TR" dirty="0"/>
              <a:t>  # ekle</a:t>
            </a:r>
          </a:p>
          <a:p>
            <a:r>
              <a:rPr lang="tr-TR" dirty="0"/>
              <a:t># </a:t>
            </a:r>
            <a:r>
              <a:rPr lang="tr-TR" dirty="0" err="1"/>
              <a:t>node.data</a:t>
            </a:r>
            <a:r>
              <a:rPr lang="tr-TR" dirty="0"/>
              <a:t>: </a:t>
            </a:r>
            <a:r>
              <a:rPr lang="tr-TR" dirty="0" err="1"/>
              <a:t>true</a:t>
            </a:r>
            <a:r>
              <a:rPr lang="tr-TR" dirty="0"/>
              <a:t> # da yapılabilir.</a:t>
            </a:r>
          </a:p>
          <a:p>
            <a:endParaRPr lang="tr-TR" dirty="0"/>
          </a:p>
          <a:p>
            <a:r>
              <a:rPr lang="tr-TR" dirty="0"/>
              <a:t># </a:t>
            </a:r>
            <a:r>
              <a:rPr lang="tr-TR" dirty="0" err="1"/>
              <a:t>bootstrap.memory_lock</a:t>
            </a:r>
            <a:r>
              <a:rPr lang="tr-TR" dirty="0"/>
              <a:t>: </a:t>
            </a:r>
            <a:r>
              <a:rPr lang="tr-TR" dirty="0" err="1"/>
              <a:t>true</a:t>
            </a:r>
            <a:endParaRPr lang="tr-TR" dirty="0"/>
          </a:p>
          <a:p>
            <a:endParaRPr lang="tr-TR" dirty="0"/>
          </a:p>
          <a:p>
            <a:r>
              <a:rPr lang="tr-TR" dirty="0"/>
              <a:t># NETWORK</a:t>
            </a:r>
          </a:p>
          <a:p>
            <a:r>
              <a:rPr lang="tr-TR" dirty="0" err="1"/>
              <a:t>network.host</a:t>
            </a:r>
            <a:r>
              <a:rPr lang="tr-TR" dirty="0"/>
              <a:t>: 0.0.0.0</a:t>
            </a:r>
          </a:p>
          <a:p>
            <a:r>
              <a:rPr lang="tr-TR" dirty="0" err="1"/>
              <a:t>http.port</a:t>
            </a:r>
            <a:r>
              <a:rPr lang="tr-TR" dirty="0"/>
              <a:t>: 9200</a:t>
            </a:r>
          </a:p>
        </p:txBody>
      </p:sp>
    </p:spTree>
    <p:extLst>
      <p:ext uri="{BB962C8B-B14F-4D97-AF65-F5344CB8AC3E}">
        <p14:creationId xmlns:p14="http://schemas.microsoft.com/office/powerpoint/2010/main" val="4183563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E2069F5C-2F91-4C04-9D82-B0FCB3885B1E}"/>
              </a:ext>
            </a:extLst>
          </p:cNvPr>
          <p:cNvSpPr txBox="1"/>
          <p:nvPr/>
        </p:nvSpPr>
        <p:spPr>
          <a:xfrm>
            <a:off x="590843" y="689317"/>
            <a:ext cx="902804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# DİSCOVERY</a:t>
            </a:r>
          </a:p>
          <a:p>
            <a:endParaRPr lang="tr-TR" dirty="0"/>
          </a:p>
          <a:p>
            <a:r>
              <a:rPr lang="tr-TR" dirty="0" err="1"/>
              <a:t>discovery.seed_hosts</a:t>
            </a:r>
            <a:r>
              <a:rPr lang="tr-TR" dirty="0"/>
              <a:t>: ["",""]   # Burada tırnaklar arasına diğer </a:t>
            </a:r>
            <a:r>
              <a:rPr lang="tr-TR" dirty="0" err="1"/>
              <a:t>nodların</a:t>
            </a:r>
            <a:r>
              <a:rPr lang="tr-TR" dirty="0"/>
              <a:t> ip adresleri yazılmalıdır.</a:t>
            </a:r>
          </a:p>
          <a:p>
            <a:endParaRPr lang="tr-TR" dirty="0"/>
          </a:p>
          <a:p>
            <a:r>
              <a:rPr lang="tr-TR" dirty="0"/>
              <a:t>BUNLARDAN SONRA GETAWAY İŞLEMLERİ DE YAPABİLİRSİNİZ.</a:t>
            </a:r>
          </a:p>
          <a:p>
            <a:endParaRPr lang="tr-TR" dirty="0"/>
          </a:p>
          <a:p>
            <a:r>
              <a:rPr lang="tr-TR" dirty="0" err="1"/>
              <a:t>Ctrl</a:t>
            </a:r>
            <a:r>
              <a:rPr lang="tr-TR" dirty="0"/>
              <a:t> + x, Y, enter</a:t>
            </a:r>
          </a:p>
        </p:txBody>
      </p:sp>
    </p:spTree>
    <p:extLst>
      <p:ext uri="{BB962C8B-B14F-4D97-AF65-F5344CB8AC3E}">
        <p14:creationId xmlns:p14="http://schemas.microsoft.com/office/powerpoint/2010/main" val="2999929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4928C1D3-0B0C-4B4E-90F6-134EDEB3C018}"/>
              </a:ext>
            </a:extLst>
          </p:cNvPr>
          <p:cNvSpPr txBox="1"/>
          <p:nvPr/>
        </p:nvSpPr>
        <p:spPr>
          <a:xfrm>
            <a:off x="492369" y="506437"/>
            <a:ext cx="7861063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els-02-data1 ve els-03-data2 deki kurulumlar</a:t>
            </a:r>
          </a:p>
          <a:p>
            <a:endParaRPr lang="tr-TR" dirty="0"/>
          </a:p>
          <a:p>
            <a:r>
              <a:rPr lang="tr-TR" dirty="0"/>
              <a:t>Ayarlara kadar aynı kurumları yapıyoruz.</a:t>
            </a:r>
          </a:p>
          <a:p>
            <a:r>
              <a:rPr lang="tr-TR" dirty="0"/>
              <a:t>Sonra ayarları yapmamız gerekir. </a:t>
            </a:r>
          </a:p>
          <a:p>
            <a:endParaRPr lang="tr-TR" dirty="0"/>
          </a:p>
          <a:p>
            <a:r>
              <a:rPr lang="tr-TR" dirty="0"/>
              <a:t>Cluster Name aynı olmak zorundadır.</a:t>
            </a:r>
          </a:p>
          <a:p>
            <a:endParaRPr lang="tr-TR" dirty="0"/>
          </a:p>
          <a:p>
            <a:r>
              <a:rPr lang="tr-TR" dirty="0"/>
              <a:t># CLUSTER</a:t>
            </a:r>
          </a:p>
          <a:p>
            <a:r>
              <a:rPr lang="tr-TR" dirty="0"/>
              <a:t>cluster.name: es-</a:t>
            </a:r>
            <a:r>
              <a:rPr lang="tr-TR" dirty="0" err="1"/>
              <a:t>cluster</a:t>
            </a:r>
            <a:endParaRPr lang="tr-TR" dirty="0"/>
          </a:p>
          <a:p>
            <a:endParaRPr lang="tr-TR" dirty="0"/>
          </a:p>
          <a:p>
            <a:r>
              <a:rPr lang="tr-TR" dirty="0"/>
              <a:t># NODE</a:t>
            </a:r>
          </a:p>
          <a:p>
            <a:r>
              <a:rPr lang="tr-TR" dirty="0"/>
              <a:t>node.name: els-02-data2</a:t>
            </a:r>
          </a:p>
          <a:p>
            <a:r>
              <a:rPr lang="tr-TR" dirty="0" err="1"/>
              <a:t>node.data</a:t>
            </a:r>
            <a:r>
              <a:rPr lang="tr-TR" dirty="0"/>
              <a:t>: </a:t>
            </a:r>
            <a:r>
              <a:rPr lang="tr-TR" dirty="0" err="1"/>
              <a:t>true</a:t>
            </a:r>
            <a:endParaRPr lang="tr-TR" dirty="0"/>
          </a:p>
          <a:p>
            <a:endParaRPr lang="tr-TR" dirty="0"/>
          </a:p>
          <a:p>
            <a:r>
              <a:rPr lang="tr-TR" dirty="0"/>
              <a:t># NETWORK</a:t>
            </a:r>
          </a:p>
          <a:p>
            <a:r>
              <a:rPr lang="tr-TR" dirty="0" err="1"/>
              <a:t>network.host</a:t>
            </a:r>
            <a:r>
              <a:rPr lang="tr-TR" dirty="0"/>
              <a:t>: 0.0.0.0</a:t>
            </a:r>
          </a:p>
          <a:p>
            <a:r>
              <a:rPr lang="tr-TR" dirty="0" err="1"/>
              <a:t>http.port</a:t>
            </a:r>
            <a:r>
              <a:rPr lang="tr-TR" dirty="0"/>
              <a:t>: 9200</a:t>
            </a:r>
          </a:p>
          <a:p>
            <a:endParaRPr lang="tr-TR" dirty="0"/>
          </a:p>
          <a:p>
            <a:r>
              <a:rPr lang="tr-TR" dirty="0"/>
              <a:t># DISCOVERY</a:t>
            </a:r>
          </a:p>
          <a:p>
            <a:r>
              <a:rPr lang="tr-TR" dirty="0" err="1"/>
              <a:t>discovery.seed_hosts</a:t>
            </a:r>
            <a:r>
              <a:rPr lang="tr-TR" dirty="0"/>
              <a:t>: ["", ""] # Diğer iki makinenin ip adreslerini girmemiz gerekir.</a:t>
            </a:r>
          </a:p>
          <a:p>
            <a:endParaRPr lang="tr-TR" dirty="0"/>
          </a:p>
          <a:p>
            <a:r>
              <a:rPr lang="tr-TR" dirty="0" err="1"/>
              <a:t>Ctrl</a:t>
            </a:r>
            <a:r>
              <a:rPr lang="tr-TR" dirty="0"/>
              <a:t> + X, Y, enter</a:t>
            </a:r>
          </a:p>
        </p:txBody>
      </p:sp>
    </p:spTree>
    <p:extLst>
      <p:ext uri="{BB962C8B-B14F-4D97-AF65-F5344CB8AC3E}">
        <p14:creationId xmlns:p14="http://schemas.microsoft.com/office/powerpoint/2010/main" val="220637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0FAFCBF7-15AF-48FA-89D9-5B8B1B0B8A1D}"/>
              </a:ext>
            </a:extLst>
          </p:cNvPr>
          <p:cNvSpPr txBox="1"/>
          <p:nvPr/>
        </p:nvSpPr>
        <p:spPr>
          <a:xfrm>
            <a:off x="407963" y="436098"/>
            <a:ext cx="1122601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Birbirlerini görmeleri için portların </a:t>
            </a:r>
            <a:r>
              <a:rPr lang="tr-TR" dirty="0" err="1"/>
              <a:t>public</a:t>
            </a:r>
            <a:r>
              <a:rPr lang="tr-TR" dirty="0"/>
              <a:t> hale getirilmesi gerekir. Çünkü aynı ağ içerisinde değiller.</a:t>
            </a:r>
          </a:p>
          <a:p>
            <a:endParaRPr lang="tr-TR" dirty="0"/>
          </a:p>
          <a:p>
            <a:r>
              <a:rPr lang="tr-TR" dirty="0"/>
              <a:t>TEK SEFERDE İŞLEM YAPMAK İÇİN </a:t>
            </a:r>
            <a:r>
              <a:rPr lang="tr-TR" dirty="0" err="1"/>
              <a:t>multi-exec</a:t>
            </a:r>
            <a:r>
              <a:rPr lang="tr-TR" dirty="0"/>
              <a:t> KULLANABİLİRİZ.</a:t>
            </a:r>
          </a:p>
          <a:p>
            <a:endParaRPr lang="tr-TR" dirty="0"/>
          </a:p>
          <a:p>
            <a:r>
              <a:rPr lang="tr-TR" dirty="0" err="1"/>
              <a:t>sudo</a:t>
            </a:r>
            <a:r>
              <a:rPr lang="tr-TR" dirty="0"/>
              <a:t> </a:t>
            </a:r>
            <a:r>
              <a:rPr lang="tr-TR" dirty="0" err="1"/>
              <a:t>ufw</a:t>
            </a:r>
            <a:r>
              <a:rPr lang="tr-TR" dirty="0"/>
              <a:t> Enable</a:t>
            </a:r>
          </a:p>
          <a:p>
            <a:endParaRPr lang="tr-TR" dirty="0"/>
          </a:p>
          <a:p>
            <a:r>
              <a:rPr lang="tr-TR" dirty="0" err="1"/>
              <a:t>sudo</a:t>
            </a:r>
            <a:r>
              <a:rPr lang="tr-TR" dirty="0"/>
              <a:t> </a:t>
            </a:r>
            <a:r>
              <a:rPr lang="tr-TR" dirty="0" err="1"/>
              <a:t>ufw</a:t>
            </a:r>
            <a:r>
              <a:rPr lang="tr-TR" dirty="0"/>
              <a:t> </a:t>
            </a:r>
            <a:r>
              <a:rPr lang="tr-TR" dirty="0" err="1"/>
              <a:t>allow</a:t>
            </a:r>
            <a:r>
              <a:rPr lang="tr-TR" dirty="0"/>
              <a:t> 9200</a:t>
            </a:r>
          </a:p>
          <a:p>
            <a:endParaRPr lang="tr-TR" dirty="0"/>
          </a:p>
          <a:p>
            <a:r>
              <a:rPr lang="tr-TR" dirty="0" err="1"/>
              <a:t>sudo</a:t>
            </a:r>
            <a:r>
              <a:rPr lang="tr-TR" dirty="0"/>
              <a:t> </a:t>
            </a:r>
            <a:r>
              <a:rPr lang="tr-TR" dirty="0" err="1"/>
              <a:t>systemctl</a:t>
            </a:r>
            <a:r>
              <a:rPr lang="tr-TR" dirty="0"/>
              <a:t> restart </a:t>
            </a:r>
            <a:r>
              <a:rPr lang="tr-TR" dirty="0" err="1"/>
              <a:t>elasticsearch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sudo</a:t>
            </a:r>
            <a:r>
              <a:rPr lang="tr-TR" dirty="0"/>
              <a:t> </a:t>
            </a:r>
            <a:r>
              <a:rPr lang="tr-TR" dirty="0" err="1"/>
              <a:t>systemctl</a:t>
            </a:r>
            <a:r>
              <a:rPr lang="tr-TR" dirty="0"/>
              <a:t> </a:t>
            </a:r>
            <a:r>
              <a:rPr lang="tr-TR" dirty="0" err="1"/>
              <a:t>status</a:t>
            </a:r>
            <a:r>
              <a:rPr lang="tr-TR" dirty="0"/>
              <a:t> </a:t>
            </a:r>
            <a:r>
              <a:rPr lang="tr-TR" dirty="0" err="1"/>
              <a:t>elasticsearch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02599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89990BE8-7FE1-47D0-8788-5A753B4B2E0D}"/>
              </a:ext>
            </a:extLst>
          </p:cNvPr>
          <p:cNvSpPr txBox="1"/>
          <p:nvPr/>
        </p:nvSpPr>
        <p:spPr>
          <a:xfrm>
            <a:off x="407963" y="407963"/>
            <a:ext cx="669920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POSTMAN da</a:t>
            </a:r>
          </a:p>
          <a:p>
            <a:r>
              <a:rPr lang="tr-TR" dirty="0" err="1"/>
              <a:t>master</a:t>
            </a:r>
            <a:r>
              <a:rPr lang="tr-TR" dirty="0"/>
              <a:t> makinenin ip si ile </a:t>
            </a:r>
          </a:p>
          <a:p>
            <a:endParaRPr lang="tr-TR" dirty="0"/>
          </a:p>
          <a:p>
            <a:r>
              <a:rPr lang="tr-TR" b="0" i="0" dirty="0">
                <a:solidFill>
                  <a:srgbClr val="505050"/>
                </a:solidFill>
                <a:effectLst/>
                <a:latin typeface="OpenSans"/>
              </a:rPr>
              <a:t>138.197.190.85:9200/_</a:t>
            </a:r>
            <a:r>
              <a:rPr lang="tr-TR" b="0" i="0" dirty="0" err="1">
                <a:solidFill>
                  <a:srgbClr val="505050"/>
                </a:solidFill>
                <a:effectLst/>
                <a:latin typeface="OpenSans"/>
              </a:rPr>
              <a:t>cluster</a:t>
            </a:r>
            <a:r>
              <a:rPr lang="tr-TR" b="0" i="0" dirty="0">
                <a:solidFill>
                  <a:srgbClr val="505050"/>
                </a:solidFill>
                <a:effectLst/>
                <a:latin typeface="OpenSans"/>
              </a:rPr>
              <a:t>/</a:t>
            </a:r>
            <a:r>
              <a:rPr lang="tr-TR" b="0" i="0" dirty="0" err="1">
                <a:solidFill>
                  <a:srgbClr val="505050"/>
                </a:solidFill>
                <a:effectLst/>
                <a:latin typeface="OpenSans"/>
              </a:rPr>
              <a:t>health</a:t>
            </a:r>
            <a:r>
              <a:rPr lang="tr-TR" b="0" i="0" dirty="0">
                <a:solidFill>
                  <a:srgbClr val="505050"/>
                </a:solidFill>
                <a:effectLst/>
                <a:latin typeface="OpenSans"/>
              </a:rPr>
              <a:t>	</a:t>
            </a:r>
            <a:r>
              <a:rPr lang="tr-TR" b="0" i="0" dirty="0" err="1">
                <a:solidFill>
                  <a:srgbClr val="505050"/>
                </a:solidFill>
                <a:effectLst/>
                <a:latin typeface="OpenSans"/>
              </a:rPr>
              <a:t>cluster</a:t>
            </a:r>
            <a:r>
              <a:rPr lang="tr-TR" b="0" i="0" dirty="0">
                <a:solidFill>
                  <a:srgbClr val="505050"/>
                </a:solidFill>
                <a:effectLst/>
                <a:latin typeface="OpenSans"/>
              </a:rPr>
              <a:t> durumlarını görebiliriz.</a:t>
            </a:r>
          </a:p>
          <a:p>
            <a:endParaRPr lang="tr-TR" dirty="0">
              <a:solidFill>
                <a:srgbClr val="505050"/>
              </a:solidFill>
              <a:latin typeface="OpenSans"/>
            </a:endParaRPr>
          </a:p>
          <a:p>
            <a:r>
              <a:rPr lang="tr-TR" b="0" i="0" dirty="0">
                <a:solidFill>
                  <a:srgbClr val="505050"/>
                </a:solidFill>
                <a:effectLst/>
                <a:latin typeface="OpenSans"/>
              </a:rPr>
              <a:t>138.197.190.85:9200/_</a:t>
            </a:r>
            <a:r>
              <a:rPr lang="tr-TR" b="0" i="0" dirty="0" err="1">
                <a:solidFill>
                  <a:srgbClr val="505050"/>
                </a:solidFill>
                <a:effectLst/>
                <a:latin typeface="OpenSans"/>
              </a:rPr>
              <a:t>cluster</a:t>
            </a:r>
            <a:r>
              <a:rPr lang="tr-TR" b="0" i="0" dirty="0">
                <a:solidFill>
                  <a:srgbClr val="505050"/>
                </a:solidFill>
                <a:effectLst/>
                <a:latin typeface="OpenSans"/>
              </a:rPr>
              <a:t>/</a:t>
            </a:r>
            <a:r>
              <a:rPr lang="tr-TR" b="0" i="0" dirty="0" err="1">
                <a:solidFill>
                  <a:srgbClr val="505050"/>
                </a:solidFill>
                <a:effectLst/>
                <a:latin typeface="OpenSans"/>
              </a:rPr>
              <a:t>state</a:t>
            </a:r>
            <a:endParaRPr lang="tr-TR" b="0" i="0" dirty="0">
              <a:solidFill>
                <a:srgbClr val="505050"/>
              </a:solidFill>
              <a:effectLst/>
              <a:latin typeface="OpenSans"/>
            </a:endParaRPr>
          </a:p>
          <a:p>
            <a:endParaRPr lang="tr-TR" dirty="0">
              <a:solidFill>
                <a:srgbClr val="505050"/>
              </a:solidFill>
              <a:latin typeface="OpenSans"/>
            </a:endParaRPr>
          </a:p>
          <a:p>
            <a:r>
              <a:rPr lang="tr-TR" b="0" i="0" dirty="0">
                <a:solidFill>
                  <a:srgbClr val="505050"/>
                </a:solidFill>
                <a:effectLst/>
                <a:latin typeface="OpenSans"/>
              </a:rPr>
              <a:t>138.197.190.85:9200/_</a:t>
            </a:r>
            <a:r>
              <a:rPr lang="tr-TR" b="0" i="0" dirty="0" err="1">
                <a:solidFill>
                  <a:srgbClr val="505050"/>
                </a:solidFill>
                <a:effectLst/>
                <a:latin typeface="OpenSans"/>
              </a:rPr>
              <a:t>cat</a:t>
            </a:r>
            <a:r>
              <a:rPr lang="tr-TR" b="0" i="0" dirty="0">
                <a:solidFill>
                  <a:srgbClr val="505050"/>
                </a:solidFill>
                <a:effectLst/>
                <a:latin typeface="OpenSans"/>
              </a:rPr>
              <a:t>/</a:t>
            </a:r>
            <a:r>
              <a:rPr lang="tr-TR" b="0" i="0" dirty="0" err="1">
                <a:solidFill>
                  <a:srgbClr val="505050"/>
                </a:solidFill>
                <a:effectLst/>
                <a:latin typeface="OpenSans"/>
              </a:rPr>
              <a:t>nodes</a:t>
            </a:r>
            <a:endParaRPr lang="tr-TR" b="0" i="0" dirty="0">
              <a:solidFill>
                <a:srgbClr val="505050"/>
              </a:solidFill>
              <a:effectLst/>
              <a:latin typeface="OpenSans"/>
            </a:endParaRPr>
          </a:p>
          <a:p>
            <a:endParaRPr lang="tr-TR" dirty="0">
              <a:solidFill>
                <a:srgbClr val="505050"/>
              </a:solidFill>
              <a:latin typeface="OpenSans"/>
            </a:endParaRPr>
          </a:p>
          <a:p>
            <a:r>
              <a:rPr lang="tr-TR" b="0" i="0" dirty="0">
                <a:solidFill>
                  <a:srgbClr val="505050"/>
                </a:solidFill>
                <a:effectLst/>
                <a:latin typeface="OpenSans"/>
              </a:rPr>
              <a:t>138.197.190.85:9200/_</a:t>
            </a:r>
            <a:r>
              <a:rPr lang="tr-TR" b="0" i="0" dirty="0" err="1">
                <a:solidFill>
                  <a:srgbClr val="505050"/>
                </a:solidFill>
                <a:effectLst/>
                <a:latin typeface="OpenSans"/>
              </a:rPr>
              <a:t>cat</a:t>
            </a:r>
            <a:r>
              <a:rPr lang="tr-TR" b="0" i="0" dirty="0">
                <a:solidFill>
                  <a:srgbClr val="505050"/>
                </a:solidFill>
                <a:effectLst/>
                <a:latin typeface="OpenSans"/>
              </a:rPr>
              <a:t>/</a:t>
            </a:r>
            <a:r>
              <a:rPr lang="tr-TR" b="0" i="0" dirty="0" err="1">
                <a:solidFill>
                  <a:srgbClr val="505050"/>
                </a:solidFill>
                <a:effectLst/>
                <a:latin typeface="OpenSans"/>
              </a:rPr>
              <a:t>indices</a:t>
            </a:r>
            <a:endParaRPr lang="tr-TR" b="0" i="0" dirty="0">
              <a:solidFill>
                <a:srgbClr val="505050"/>
              </a:solidFill>
              <a:effectLst/>
              <a:latin typeface="OpenSans"/>
            </a:endParaRPr>
          </a:p>
          <a:p>
            <a:endParaRPr lang="tr-TR" dirty="0">
              <a:solidFill>
                <a:srgbClr val="505050"/>
              </a:solidFill>
              <a:latin typeface="OpenSans"/>
            </a:endParaRPr>
          </a:p>
          <a:p>
            <a:r>
              <a:rPr lang="tr-TR" b="0" i="0" dirty="0">
                <a:solidFill>
                  <a:srgbClr val="505050"/>
                </a:solidFill>
                <a:effectLst/>
                <a:latin typeface="OpenSans"/>
              </a:rPr>
              <a:t># </a:t>
            </a:r>
            <a:r>
              <a:rPr lang="tr-TR" b="0" i="0" dirty="0" err="1">
                <a:solidFill>
                  <a:srgbClr val="505050"/>
                </a:solidFill>
                <a:effectLst/>
                <a:latin typeface="OpenSans"/>
              </a:rPr>
              <a:t>index</a:t>
            </a:r>
            <a:r>
              <a:rPr lang="tr-TR" b="0" i="0" dirty="0">
                <a:solidFill>
                  <a:srgbClr val="505050"/>
                </a:solidFill>
                <a:effectLst/>
                <a:latin typeface="OpenSans"/>
              </a:rPr>
              <a:t> işlemleri</a:t>
            </a:r>
          </a:p>
          <a:p>
            <a:r>
              <a:rPr lang="tr-TR" b="0" i="0" dirty="0">
                <a:solidFill>
                  <a:srgbClr val="505050"/>
                </a:solidFill>
                <a:effectLst/>
                <a:latin typeface="OpenSans"/>
              </a:rPr>
              <a:t>138.197.190.85:9200/</a:t>
            </a:r>
            <a:r>
              <a:rPr lang="tr-TR" b="0" i="0" dirty="0" err="1">
                <a:solidFill>
                  <a:srgbClr val="505050"/>
                </a:solidFill>
                <a:effectLst/>
                <a:latin typeface="OpenSans"/>
              </a:rPr>
              <a:t>testindex</a:t>
            </a:r>
            <a:r>
              <a:rPr lang="tr-TR" b="0" i="0" dirty="0">
                <a:solidFill>
                  <a:srgbClr val="505050"/>
                </a:solidFill>
                <a:effectLst/>
                <a:latin typeface="OpenSans"/>
              </a:rPr>
              <a:t>	PUT</a:t>
            </a:r>
          </a:p>
          <a:p>
            <a:endParaRPr lang="tr-TR" dirty="0">
              <a:solidFill>
                <a:srgbClr val="505050"/>
              </a:solidFill>
              <a:latin typeface="OpenSans"/>
            </a:endParaRPr>
          </a:p>
          <a:p>
            <a:r>
              <a:rPr lang="tr-TR" b="0" i="0" dirty="0">
                <a:solidFill>
                  <a:srgbClr val="505050"/>
                </a:solidFill>
                <a:effectLst/>
                <a:latin typeface="OpenSans"/>
              </a:rPr>
              <a:t>138.197.190.85:9200/_</a:t>
            </a:r>
            <a:r>
              <a:rPr lang="tr-TR" b="0" i="0" dirty="0" err="1">
                <a:solidFill>
                  <a:srgbClr val="505050"/>
                </a:solidFill>
                <a:effectLst/>
                <a:latin typeface="OpenSans"/>
              </a:rPr>
              <a:t>cat</a:t>
            </a:r>
            <a:r>
              <a:rPr lang="tr-TR" b="0" i="0" dirty="0">
                <a:solidFill>
                  <a:srgbClr val="505050"/>
                </a:solidFill>
                <a:effectLst/>
                <a:latin typeface="OpenSans"/>
              </a:rPr>
              <a:t>/</a:t>
            </a:r>
            <a:r>
              <a:rPr lang="tr-TR" b="0" i="0" dirty="0" err="1">
                <a:solidFill>
                  <a:srgbClr val="505050"/>
                </a:solidFill>
                <a:effectLst/>
                <a:latin typeface="OpenSans"/>
              </a:rPr>
              <a:t>indices</a:t>
            </a:r>
            <a:r>
              <a:rPr lang="tr-TR" b="0" i="0" dirty="0">
                <a:solidFill>
                  <a:srgbClr val="505050"/>
                </a:solidFill>
                <a:effectLst/>
                <a:latin typeface="OpenSans"/>
              </a:rPr>
              <a:t>	GET</a:t>
            </a:r>
          </a:p>
          <a:p>
            <a:endParaRPr lang="tr-TR" dirty="0">
              <a:solidFill>
                <a:srgbClr val="505050"/>
              </a:solidFill>
              <a:latin typeface="OpenSans"/>
            </a:endParaRPr>
          </a:p>
          <a:p>
            <a:endParaRPr lang="tr-TR" b="0" i="0" dirty="0">
              <a:solidFill>
                <a:srgbClr val="505050"/>
              </a:solidFill>
              <a:effectLst/>
              <a:latin typeface="OpenSans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92133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1445</TotalTime>
  <Words>2724</Words>
  <Application>Microsoft Office PowerPoint</Application>
  <PresentationFormat>Geniş ekran</PresentationFormat>
  <Paragraphs>455</Paragraphs>
  <Slides>33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OpenSans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Celal Aksu</dc:creator>
  <cp:lastModifiedBy>Celal Aksu</cp:lastModifiedBy>
  <cp:revision>79</cp:revision>
  <dcterms:created xsi:type="dcterms:W3CDTF">2020-08-31T17:42:26Z</dcterms:created>
  <dcterms:modified xsi:type="dcterms:W3CDTF">2020-12-17T14:34:15Z</dcterms:modified>
</cp:coreProperties>
</file>