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17" r:id="rId51"/>
    <p:sldId id="304" r:id="rId52"/>
    <p:sldId id="305" r:id="rId53"/>
    <p:sldId id="306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İRİŞ" id="{E7CBA79F-6460-449D-9494-7800B1173C5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EFT TAKİP PROJESİ" id="{F6433848-1C53-45D5-90BA-3EFF2647A2B6}">
          <p14:sldIdLst/>
        </p14:section>
        <p14:section name="Veri Hazırlama" id="{B480A9A4-9AD4-4341-A66F-5F29DFE86364}">
          <p14:sldIdLst>
            <p14:sldId id="262"/>
            <p14:sldId id="307"/>
            <p14:sldId id="263"/>
            <p14:sldId id="264"/>
            <p14:sldId id="265"/>
          </p14:sldIdLst>
        </p14:section>
        <p14:section name="Kafka İşlemleri" id="{D57A61DD-4CE1-47A2-8FE7-2630BF572BDE}">
          <p14:sldIdLst/>
        </p14:section>
        <p14:section name="kod sadeleştirmek için" id="{4C4FBCA5-2B80-432C-86EB-9501DD3F6445}">
          <p14:sldIdLst>
            <p14:sldId id="266"/>
            <p14:sldId id="267"/>
            <p14:sldId id="268"/>
            <p14:sldId id="269"/>
            <p14:sldId id="270"/>
          </p14:sldIdLst>
        </p14:section>
        <p14:section name="kafkaya gönderme" id="{60A063F7-21C3-497B-917E-2CCD018AAAFC}">
          <p14:sldIdLst>
            <p14:sldId id="271"/>
            <p14:sldId id="272"/>
            <p14:sldId id="273"/>
          </p14:sldIdLst>
        </p14:section>
        <p14:section name="Spark İşlemleri" id="{09448614-7F74-4249-BC26-FB2A4389D4A2}">
          <p14:sldIdLst>
            <p14:sldId id="274"/>
            <p14:sldId id="275"/>
            <p14:sldId id="276"/>
          </p14:sldIdLst>
        </p14:section>
        <p14:section name="filtreleme" id="{1A8AFF40-2C7C-4BC5-9258-B4D475DFB40E}">
          <p14:sldIdLst>
            <p14:sldId id="277"/>
            <p14:sldId id="278"/>
            <p14:sldId id="279"/>
          </p14:sldIdLst>
        </p14:section>
        <p14:section name="gerçek zamanlı analiz" id="{2F99038D-8C93-449F-99C7-9CA9333489AB}">
          <p14:sldIdLst>
            <p14:sldId id="280"/>
            <p14:sldId id="281"/>
          </p14:sldIdLst>
        </p14:section>
        <p14:section name="verilerin kaydedilmesi" id="{0BA37E0B-96D4-41AC-8526-9497DECA723F}">
          <p14:sldIdLst>
            <p14:sldId id="282"/>
            <p14:sldId id="283"/>
          </p14:sldIdLst>
        </p14:section>
        <p14:section name="EK : HATA GİDERME" id="{5C7CDEC9-65CD-482E-8556-817E6779B4C6}">
          <p14:sldIdLst>
            <p14:sldId id="284"/>
          </p14:sldIdLst>
        </p14:section>
        <p14:section name="RDS To NoSQL PROJESİ" id="{40BB9528-9B22-4C60-9EE8-42E9B0D4393A}">
          <p14:sldIdLst>
            <p14:sldId id="285"/>
          </p14:sldIdLst>
        </p14:section>
        <p14:section name="Cloud a PostgreSQL Kurulumu" id="{0FEFA286-7C68-476D-BD68-0BFF8C444516}">
          <p14:sldIdLst>
            <p14:sldId id="286"/>
            <p14:sldId id="287"/>
            <p14:sldId id="288"/>
            <p14:sldId id="289"/>
            <p14:sldId id="290"/>
          </p14:sldIdLst>
        </p14:section>
        <p14:section name="sanal veri üretme" id="{AB283C3A-2476-467E-8B73-9B36B9DE7AA9}">
          <p14:sldIdLst>
            <p14:sldId id="291"/>
            <p14:sldId id="292"/>
            <p14:sldId id="293"/>
            <p14:sldId id="294"/>
          </p14:sldIdLst>
        </p14:section>
        <p14:section name="postgresql e veri import etme" id="{0CD7A6C9-3039-405D-BF36-CDD745D0964C}">
          <p14:sldIdLst>
            <p14:sldId id="295"/>
            <p14:sldId id="296"/>
          </p14:sldIdLst>
        </p14:section>
        <p14:section name="spark tan postgresql verisi okuma" id="{8B485834-558E-499D-8568-9C4822E61A82}">
          <p14:sldIdLst>
            <p14:sldId id="297"/>
            <p14:sldId id="298"/>
            <p14:sldId id="299"/>
          </p14:sldIdLst>
        </p14:section>
        <p14:section name="mongoya kayıt etme" id="{F4042F4C-9E6E-48C5-9A7B-CFC6D3AA52E1}">
          <p14:sldIdLst>
            <p14:sldId id="300"/>
          </p14:sldIdLst>
        </p14:section>
        <p14:section name="QRCODE PROJESİ" id="{FABA7BDB-F5E9-4ED4-B6E0-94A0F9BAB736}">
          <p14:sldIdLst>
            <p14:sldId id="301"/>
          </p14:sldIdLst>
        </p14:section>
        <p14:section name="sanal veri oluşturma" id="{7CC29109-A5AF-4A1D-A230-1DA374D86EB0}">
          <p14:sldIdLst>
            <p14:sldId id="302"/>
            <p14:sldId id="303"/>
          </p14:sldIdLst>
        </p14:section>
        <p14:section name="veriyi okuma" id="{0703A54F-9DD5-4534-96BC-BBF8E59DB6BC}">
          <p14:sldIdLst>
            <p14:sldId id="317"/>
            <p14:sldId id="304"/>
            <p14:sldId id="305"/>
          </p14:sldIdLst>
        </p14:section>
        <p14:section name="analizlerin yapılması" id="{F7E9AA21-5E77-4E79-A99F-689EAA4C466F}">
          <p14:sldIdLst>
            <p14:sldId id="306"/>
          </p14:sldIdLst>
        </p14:section>
        <p14:section name="pivot - verileri 90 derece çevirme" id="{E63250CC-FAB7-42A7-8B94-8E6F8D9DD1A6}">
          <p14:sldIdLst>
            <p14:sldId id="308"/>
            <p14:sldId id="309"/>
            <p14:sldId id="310"/>
            <p14:sldId id="311"/>
          </p14:sldIdLst>
        </p14:section>
        <p14:section name="pivot tablo" id="{E8451682-454F-43C5-88F2-6DE8CF630F64}">
          <p14:sldIdLst>
            <p14:sldId id="312"/>
          </p14:sldIdLst>
        </p14:section>
        <p14:section name="verilerin kayıtedilmesi" id="{9D0D5229-DB13-4306-A702-B9D4E2AAF496}">
          <p14:sldIdLst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al Aksu" initials="CA" lastIdx="1" clrIdx="0">
    <p:extLst>
      <p:ext uri="{19B8F6BF-5375-455C-9EA6-DF929625EA0E}">
        <p15:presenceInfo xmlns:p15="http://schemas.microsoft.com/office/powerpoint/2012/main" userId="Celal Ak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935A7-B4CE-475D-A879-DBD2E13D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DA8B8C-6AD8-4F01-A21E-AFB0DF22C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1BB8E8-391B-4DBD-BAA8-93253385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11D5C6-5FD7-4A8D-8E82-BF8EC6F3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075712-71AA-4F99-9898-C7B5D2C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41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8003A9-1F6A-42C3-8E54-DC34AC5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C5BEA6A-1B1A-416A-A8C3-0696DCB3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935DCD-9019-4D19-BC19-0064FE82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FF8A0B-AE71-497B-B3E3-9AF65BD4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CA13ED-3F41-4889-8AAC-3D4E0C6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29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DC61004-2B8A-485C-BBF3-08979E63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0AEFC8-E93B-4F81-BDD8-18DFDBFD4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07F149-1C62-44C6-9F6F-A658293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80CAB2-4820-475E-86C9-C8C8C516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6A4F5D-6950-4679-9FD0-D8323433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3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94D0C6-5AFE-455B-A9FB-82AB7D0B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88C295-45CE-48AA-8B0A-27497741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8423E0-BE05-4156-9F18-9500C9E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149D03-E150-492F-928C-28D3018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DFB014-8711-40B0-8423-D4F893A9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9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122AE-F417-4981-8050-DC4DF8F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28432A-1055-4D8F-B0C5-93D0AAB3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DF79A8-0884-4643-8D90-1D69E564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DE19C6-6725-45D3-9810-8A68CE3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5295E2-0484-4670-BD21-625E3471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0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725E5-9540-4938-8DAB-454390B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CBE1BB-0CB0-4240-B1DC-E5733D47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488668-1EB8-45D6-A7F8-79206EB2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4E076E-F4CE-43AC-A034-D5D688EA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04C847-81CE-4298-87F5-A0A7EC0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60D87D-CE19-4B2E-A19A-DE608A7B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1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723C3-FDBA-4D3E-96A3-91345C65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78218C-07CB-416F-AFDC-DFE63FD4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F86047-BE30-4734-A56C-663D0BC4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BE115EA-D737-4723-99FB-F7787981F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195AEA4-2639-4567-9B37-1F970969A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8F71E91-A6D8-4D7E-A8D3-82977E3A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8FEC59-EEA3-4DA3-AB4C-F895167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1EE0AF-45B9-4C0D-A027-43DF274F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23793-193E-487E-AA2F-2C5EF94E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14CE5C7-F6F9-4C95-B635-22E3E084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6D7CF91-C79D-4F83-8750-14C6D075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B672DE8-B232-4E15-94C6-4525FBF1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56A2FB2-E9B9-406A-96CD-D95AD0BA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40F118-DAF5-4318-B33D-261D8EF7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A9290F1-2E5C-430A-BFDF-C7CBD078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2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09D77-3366-4A3D-8BA2-09EDE94E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8E6C2B-BB31-4525-9BD3-CB8A8118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55D627-B5FE-4E7D-BAEE-A62C5255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0C365E-BA45-415A-A123-FF5B9833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52C95E-7F90-4BC2-99FA-AEEFF3D8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13431A-E5CF-48EE-B080-069094F4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9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82B5F9-5C19-40E2-87E2-AA270ECA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88E76DD-03E7-4CAB-95CE-B1909D27A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FF0230-7841-4C52-8733-9CBEFA5E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96B352-69FC-4836-A777-9492DBC2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FFF1CC-5856-4010-9547-C97B7BCB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BC29C2-BBFE-4605-B585-97CF1DB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2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93E858-B7DA-4A92-9012-1E72BBD6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B38D32-1583-4298-B307-5E285BA0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B1DA00-5464-4BF1-86C3-03CFCF53A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C2A0-331E-46C8-9886-FB9F34F06712}" type="datetimeFigureOut">
              <a:rPr lang="tr-TR" smtClean="0"/>
              <a:t>12.12.2020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642197-0D27-4FA3-A5FE-5EE8423F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F704D2-F894-4359-8283-952066B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3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athfinder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s://docs.mongodb.com/spark-connector/current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beaver.io/" TargetMode="External"/><Relationship Id="rId2" Type="http://schemas.openxmlformats.org/officeDocument/2006/relationships/hyperlink" Target="https://www.digitalocean.com/community/tutorials/how-to-install-and-use-postgresql-on-ubuntu-16-04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36FF011-73A5-4E0C-BE74-DF805B45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4E7334-BED6-47EF-BBA5-972AADD2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723" y="240804"/>
            <a:ext cx="5084277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JSON OLUŞTURMA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data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iban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account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iban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"X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info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999999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timestamp.toString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data.toJSONString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B8A326B-4D37-43DF-B05A-2F01DACDC878}"/>
              </a:ext>
            </a:extLst>
          </p:cNvPr>
          <p:cNvSpPr txBox="1"/>
          <p:nvPr/>
        </p:nvSpPr>
        <p:spPr>
          <a:xfrm>
            <a:off x="3810" y="0"/>
            <a:ext cx="60921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{  "pid":45048965521,  </a:t>
            </a:r>
          </a:p>
          <a:p>
            <a:r>
              <a:rPr lang="tr-TR" dirty="0"/>
              <a:t>	"</a:t>
            </a:r>
            <a:r>
              <a:rPr lang="tr-TR" dirty="0" err="1"/>
              <a:t>ptype</a:t>
            </a:r>
            <a:r>
              <a:rPr lang="tr-TR" dirty="0"/>
              <a:t>":"H",</a:t>
            </a:r>
          </a:p>
          <a:p>
            <a:r>
              <a:rPr lang="tr-TR" dirty="0"/>
              <a:t>	"</a:t>
            </a:r>
            <a:r>
              <a:rPr lang="tr-TR" dirty="0" err="1"/>
              <a:t>account</a:t>
            </a:r>
            <a:r>
              <a:rPr lang="tr-TR" dirty="0"/>
              <a:t>":{    </a:t>
            </a:r>
          </a:p>
          <a:p>
            <a:r>
              <a:rPr lang="tr-TR" dirty="0"/>
              <a:t>		"oid":54123156487,    </a:t>
            </a:r>
          </a:p>
          <a:p>
            <a:r>
              <a:rPr lang="tr-TR" dirty="0"/>
              <a:t>		"</a:t>
            </a:r>
            <a:r>
              <a:rPr lang="tr-TR" dirty="0" err="1"/>
              <a:t>name":"Celal</a:t>
            </a:r>
            <a:r>
              <a:rPr lang="tr-TR" dirty="0"/>
              <a:t> AKSU",    				"iban":"TR485600000000000123456"  </a:t>
            </a:r>
          </a:p>
          <a:p>
            <a:r>
              <a:rPr lang="tr-TR" dirty="0"/>
              <a:t>    },  </a:t>
            </a:r>
          </a:p>
          <a:p>
            <a:r>
              <a:rPr lang="tr-TR" dirty="0"/>
              <a:t>	"</a:t>
            </a:r>
            <a:r>
              <a:rPr lang="tr-TR" dirty="0" err="1"/>
              <a:t>info</a:t>
            </a:r>
            <a:r>
              <a:rPr lang="tr-TR" dirty="0"/>
              <a:t>":{    </a:t>
            </a:r>
          </a:p>
          <a:p>
            <a:r>
              <a:rPr lang="tr-TR" dirty="0"/>
              <a:t>		"</a:t>
            </a:r>
            <a:r>
              <a:rPr lang="tr-TR" dirty="0" err="1"/>
              <a:t>name":"Ahmet</a:t>
            </a:r>
            <a:r>
              <a:rPr lang="tr-TR" dirty="0"/>
              <a:t> MEHMET",    			iban":"TR11112233330000033333"    			"</a:t>
            </a:r>
            <a:r>
              <a:rPr lang="tr-TR" dirty="0" err="1"/>
              <a:t>bank":"X</a:t>
            </a:r>
            <a:r>
              <a:rPr lang="tr-TR" dirty="0"/>
              <a:t> Bank" </a:t>
            </a:r>
          </a:p>
          <a:p>
            <a:r>
              <a:rPr lang="tr-TR" dirty="0"/>
              <a:t>   },  </a:t>
            </a:r>
          </a:p>
          <a:p>
            <a:r>
              <a:rPr lang="tr-TR" dirty="0"/>
              <a:t>	"balance":"500",  </a:t>
            </a:r>
          </a:p>
          <a:p>
            <a:r>
              <a:rPr lang="tr-TR" dirty="0"/>
              <a:t>	"</a:t>
            </a:r>
            <a:r>
              <a:rPr lang="tr-TR" dirty="0" err="1"/>
              <a:t>btype</a:t>
            </a:r>
            <a:r>
              <a:rPr lang="tr-TR" dirty="0"/>
              <a:t>":"TL"</a:t>
            </a:r>
          </a:p>
          <a:p>
            <a:r>
              <a:rPr lang="tr-TR" dirty="0"/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21FD9A3-81EB-40B5-A7B8-613E87B8A9E6}"/>
              </a:ext>
            </a:extLst>
          </p:cNvPr>
          <p:cNvSpPr txBox="1"/>
          <p:nvPr/>
        </p:nvSpPr>
        <p:spPr>
          <a:xfrm>
            <a:off x="126609" y="4684542"/>
            <a:ext cx="6384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Json</a:t>
            </a:r>
            <a:r>
              <a:rPr lang="tr-TR" dirty="0"/>
              <a:t> verileri oluşturulurken her köşeli </a:t>
            </a:r>
            <a:r>
              <a:rPr lang="tr-TR" dirty="0" err="1"/>
              <a:t>parantes</a:t>
            </a:r>
            <a:r>
              <a:rPr lang="tr-TR" dirty="0"/>
              <a:t> için bir </a:t>
            </a:r>
            <a:r>
              <a:rPr lang="tr-TR" dirty="0" err="1"/>
              <a:t>JSONObject</a:t>
            </a:r>
            <a:endParaRPr lang="tr-TR" dirty="0"/>
          </a:p>
          <a:p>
            <a:r>
              <a:rPr lang="tr-TR" dirty="0"/>
              <a:t>tanımlanır. En dıştaki "data", sonraki "</a:t>
            </a:r>
            <a:r>
              <a:rPr lang="tr-TR" dirty="0" err="1"/>
              <a:t>account</a:t>
            </a:r>
            <a:r>
              <a:rPr lang="tr-TR" dirty="0"/>
              <a:t>", sonraki "</a:t>
            </a:r>
            <a:r>
              <a:rPr lang="tr-TR" dirty="0" err="1"/>
              <a:t>info</a:t>
            </a:r>
            <a:r>
              <a:rPr lang="tr-TR" dirty="0"/>
              <a:t>" dur.</a:t>
            </a:r>
          </a:p>
          <a:p>
            <a:r>
              <a:rPr lang="tr-TR" dirty="0"/>
              <a:t>"</a:t>
            </a:r>
            <a:r>
              <a:rPr lang="tr-TR" dirty="0" err="1"/>
              <a:t>balance</a:t>
            </a:r>
            <a:r>
              <a:rPr lang="tr-TR" dirty="0"/>
              <a:t>" ve "</a:t>
            </a:r>
            <a:r>
              <a:rPr lang="tr-TR" dirty="0" err="1"/>
              <a:t>btype</a:t>
            </a:r>
            <a:r>
              <a:rPr lang="tr-TR" dirty="0"/>
              <a:t>" "data" nesnesine aittir.</a:t>
            </a:r>
          </a:p>
          <a:p>
            <a:endParaRPr lang="tr-TR" dirty="0"/>
          </a:p>
          <a:p>
            <a:r>
              <a:rPr lang="tr-TR" dirty="0"/>
              <a:t>Alt nesneler tanımlandıktan sonra tekrar .put() üst nesneye eklenir.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8AD4C5-DBE1-4F6A-9DBE-BFD0C67D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3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E1A3A-0A09-416C-8717-EA7B5A4BC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474" y="797510"/>
            <a:ext cx="641752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ve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için 11 haneli sanal veriler oluşturacağız.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1000000000L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.nextDouble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9999999999L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Sanal isim bilgisi üretmek için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 =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 +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8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31A2E4-C5B2-4B76-9A44-37E03361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935" y="181957"/>
            <a:ext cx="8905643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com.eemcsacademy.producer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org.json.simple.JSONObject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java.sql.Timestamp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.*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DataGenerator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File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isimler.txt"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soyisimler.txt"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fileNameScanner.hasNext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fileNameScanner.nextLine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A4F4508-7496-4B1E-90F3-C78173AFA031}"/>
              </a:ext>
            </a:extLst>
          </p:cNvPr>
          <p:cNvSpPr txBox="1"/>
          <p:nvPr/>
        </p:nvSpPr>
        <p:spPr>
          <a:xfrm>
            <a:off x="182880" y="1406769"/>
            <a:ext cx="2543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Veri üretme için</a:t>
            </a:r>
          </a:p>
          <a:p>
            <a:r>
              <a:rPr lang="tr-TR" dirty="0"/>
              <a:t>kullandığımız kodları</a:t>
            </a:r>
          </a:p>
          <a:p>
            <a:r>
              <a:rPr lang="tr-TR" dirty="0" err="1"/>
              <a:t>DataGenerator</a:t>
            </a:r>
            <a:r>
              <a:rPr lang="tr-TR" dirty="0"/>
              <a:t> </a:t>
            </a:r>
          </a:p>
          <a:p>
            <a:r>
              <a:rPr lang="tr-TR" dirty="0"/>
              <a:t>adında bir sınıfa aktardık.</a:t>
            </a:r>
          </a:p>
          <a:p>
            <a:endParaRPr lang="tr-TR" dirty="0"/>
          </a:p>
          <a:p>
            <a:r>
              <a:rPr lang="tr-TR" dirty="0"/>
              <a:t>Kodlar karışmasın diye</a:t>
            </a:r>
          </a:p>
        </p:txBody>
      </p:sp>
    </p:spTree>
    <p:extLst>
      <p:ext uri="{BB962C8B-B14F-4D97-AF65-F5344CB8AC3E}">
        <p14:creationId xmlns:p14="http://schemas.microsoft.com/office/powerpoint/2010/main" val="272797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B24E6E-1579-48CD-BCC6-5DB102CE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67" y="181957"/>
            <a:ext cx="6344301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fileNameSurname.hasNext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fileNameSurname.nextLine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"TL"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"USD"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"EUR"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names.forEach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(f-&gt;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System.out.println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(f));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JSON OLUŞTURMA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data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iban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account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3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5278DF-2B99-4F4D-AFC2-9FC2A6D7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474" y="0"/>
            <a:ext cx="6417526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iban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"X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info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tr-TR" altLang="tr-TR" sz="1600" dirty="0">
                <a:solidFill>
                  <a:srgbClr val="6897BB"/>
                </a:solidFill>
                <a:latin typeface="JetBrains Mono"/>
              </a:rPr>
              <a:t>9999-0) + 0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timestamp.toString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System.out.println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data.toJSONString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data.toJSONString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ve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için 11 haneli sanal veriler oluşturacağız.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1000000000L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.nextDouble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9999999999L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Sanal isim bilgisi üretmek için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9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2FA29D-B8F9-473B-B726-04EDF00A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62399"/>
            <a:ext cx="544886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 =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 +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8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892A08-2E9E-42BA-BE14-DCA860D1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84924"/>
            <a:ext cx="606755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DataGenerator dg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String data = dg.generate()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9500F2-9754-442F-B02D-F53B3CAC7E1C}"/>
              </a:ext>
            </a:extLst>
          </p:cNvPr>
          <p:cNvSpPr txBox="1"/>
          <p:nvPr/>
        </p:nvSpPr>
        <p:spPr>
          <a:xfrm>
            <a:off x="436098" y="2433711"/>
            <a:ext cx="464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Verilerin oluşturulması için Application sınıfında</a:t>
            </a:r>
          </a:p>
          <a:p>
            <a:r>
              <a:rPr lang="tr-TR" dirty="0" err="1"/>
              <a:t>DataGenerator</a:t>
            </a:r>
            <a:r>
              <a:rPr lang="tr-TR" dirty="0"/>
              <a:t> </a:t>
            </a:r>
            <a:r>
              <a:rPr lang="tr-TR" dirty="0" err="1"/>
              <a:t>ın</a:t>
            </a:r>
            <a:r>
              <a:rPr lang="tr-TR" dirty="0"/>
              <a:t> kullanılması.</a:t>
            </a:r>
          </a:p>
        </p:txBody>
      </p:sp>
    </p:spTree>
    <p:extLst>
      <p:ext uri="{BB962C8B-B14F-4D97-AF65-F5344CB8AC3E}">
        <p14:creationId xmlns:p14="http://schemas.microsoft.com/office/powerpoint/2010/main" val="295973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42F0F4-EC87-407B-B0FB-C31303BE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993" y="0"/>
            <a:ext cx="9813007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Properties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properties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Properties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properties.put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ProducerConfig.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BOOTSTRAP_SERVERS_CONFIG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"159.65.82.54:9092"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properties.put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ProducerConfig.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KEY_SERIALIZER_CLASS_CONFIG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StringSerializer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getClass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properties.put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ProducerConfig.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VALUE_SERIALIZER_CLASS_CONFIG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,new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StringSerializer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getClass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KafkaProducer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properties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dg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String data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dg.generate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ProducerRecord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ProducerRecord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efthavale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producer.send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E51E1C6-55D5-479D-8136-1B0E512F819E}"/>
              </a:ext>
            </a:extLst>
          </p:cNvPr>
          <p:cNvSpPr txBox="1"/>
          <p:nvPr/>
        </p:nvSpPr>
        <p:spPr>
          <a:xfrm>
            <a:off x="225083" y="970671"/>
            <a:ext cx="11899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Cloud</a:t>
            </a:r>
            <a:r>
              <a:rPr lang="tr-TR" dirty="0"/>
              <a:t> makinede</a:t>
            </a:r>
          </a:p>
          <a:p>
            <a:r>
              <a:rPr lang="tr-TR" dirty="0" err="1"/>
              <a:t>kafka</a:t>
            </a:r>
            <a:r>
              <a:rPr lang="tr-TR" dirty="0"/>
              <a:t> </a:t>
            </a:r>
            <a:r>
              <a:rPr lang="tr-TR" dirty="0" err="1"/>
              <a:t>consumer</a:t>
            </a:r>
            <a:endParaRPr lang="tr-TR" dirty="0"/>
          </a:p>
          <a:p>
            <a:r>
              <a:rPr lang="tr-TR" dirty="0"/>
              <a:t>başlatarak</a:t>
            </a:r>
          </a:p>
          <a:p>
            <a:r>
              <a:rPr lang="tr-TR" dirty="0"/>
              <a:t>verilerin gönderilip</a:t>
            </a:r>
          </a:p>
          <a:p>
            <a:r>
              <a:rPr lang="tr-TR" dirty="0"/>
              <a:t>gönderilmediğine</a:t>
            </a:r>
          </a:p>
          <a:p>
            <a:r>
              <a:rPr lang="tr-TR" dirty="0"/>
              <a:t>bakabiliriz.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kafka-console-consumer.sh --bootstrap-server localhost:9092 --topic </a:t>
            </a:r>
            <a:r>
              <a:rPr lang="tr-TR" dirty="0" err="1"/>
              <a:t>efthavale</a:t>
            </a:r>
            <a:r>
              <a:rPr lang="en-US" dirty="0"/>
              <a:t> --from-beginning</a:t>
            </a:r>
            <a:endParaRPr lang="tr-TR" dirty="0"/>
          </a:p>
          <a:p>
            <a:r>
              <a:rPr lang="tr-TR" dirty="0"/>
              <a:t>ile başlatabiliriz.</a:t>
            </a:r>
          </a:p>
          <a:p>
            <a:endParaRPr lang="tr-TR" dirty="0"/>
          </a:p>
          <a:p>
            <a:r>
              <a:rPr lang="tr-TR" dirty="0"/>
              <a:t>Öncesinde </a:t>
            </a:r>
            <a:r>
              <a:rPr lang="tr-TR" dirty="0" err="1"/>
              <a:t>history</a:t>
            </a:r>
            <a:r>
              <a:rPr lang="tr-TR" dirty="0"/>
              <a:t> |</a:t>
            </a:r>
            <a:r>
              <a:rPr lang="tr-TR" dirty="0" err="1"/>
              <a:t>grep</a:t>
            </a:r>
            <a:r>
              <a:rPr lang="tr-TR" dirty="0"/>
              <a:t> </a:t>
            </a:r>
            <a:r>
              <a:rPr lang="tr-TR" dirty="0" err="1"/>
              <a:t>consumer</a:t>
            </a:r>
            <a:r>
              <a:rPr lang="tr-TR" dirty="0"/>
              <a:t> ile arama yaparak önceden yazılmış ise tekrar yazmaktan kurtulabiliriz. Yani kopyala ve sağ</a:t>
            </a:r>
          </a:p>
          <a:p>
            <a:r>
              <a:rPr lang="tr-TR" dirty="0"/>
              <a:t>tık ile yapıştırarak ve sadece </a:t>
            </a:r>
            <a:r>
              <a:rPr lang="tr-TR" dirty="0" err="1"/>
              <a:t>topic</a:t>
            </a:r>
            <a:r>
              <a:rPr lang="tr-TR" dirty="0"/>
              <a:t> adını değiştirerek çalıştırabiliriz. </a:t>
            </a:r>
            <a:r>
              <a:rPr lang="tr-TR" dirty="0">
                <a:sym typeface="Wingdings" panose="05000000000000000000" pitchFamily="2" charset="2"/>
              </a:rPr>
              <a:t>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73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B0DAB9E-2AED-4C34-A245-62FD33978858}"/>
              </a:ext>
            </a:extLst>
          </p:cNvPr>
          <p:cNvSpPr txBox="1"/>
          <p:nvPr/>
        </p:nvSpPr>
        <p:spPr>
          <a:xfrm>
            <a:off x="478302" y="675249"/>
            <a:ext cx="1077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Oluşturlan</a:t>
            </a:r>
            <a:r>
              <a:rPr lang="tr-TR" dirty="0"/>
              <a:t> </a:t>
            </a:r>
            <a:r>
              <a:rPr lang="tr-TR" dirty="0" err="1"/>
              <a:t>json</a:t>
            </a:r>
            <a:r>
              <a:rPr lang="tr-TR" dirty="0"/>
              <a:t> datalarından birini kopyalayarak </a:t>
            </a:r>
            <a:r>
              <a:rPr lang="tr-TR" dirty="0">
                <a:hlinkClick r:id="rId2"/>
              </a:rPr>
              <a:t>https://jsonpathfinder.com/</a:t>
            </a:r>
            <a:r>
              <a:rPr lang="tr-TR" dirty="0"/>
              <a:t> sitesinden yapısını kontrol edebiliriz.</a:t>
            </a:r>
          </a:p>
          <a:p>
            <a:endParaRPr lang="tr-TR" dirty="0"/>
          </a:p>
          <a:p>
            <a:r>
              <a:rPr lang="tr-TR" dirty="0"/>
              <a:t>Burada </a:t>
            </a:r>
            <a:r>
              <a:rPr lang="tr-TR" dirty="0" err="1"/>
              <a:t>pid</a:t>
            </a:r>
            <a:r>
              <a:rPr lang="tr-TR" dirty="0"/>
              <a:t> </a:t>
            </a:r>
            <a:r>
              <a:rPr lang="tr-TR" dirty="0" err="1"/>
              <a:t>yi</a:t>
            </a:r>
            <a:r>
              <a:rPr lang="tr-TR" dirty="0"/>
              <a:t> tek tek arttırmamız gerekir ve </a:t>
            </a:r>
            <a:r>
              <a:rPr lang="tr-TR" dirty="0" err="1"/>
              <a:t>uniqe</a:t>
            </a:r>
            <a:r>
              <a:rPr lang="tr-TR" dirty="0"/>
              <a:t> olması gerekir.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23DFB-BA1F-4789-8C74-4C20A698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23" y="1719239"/>
            <a:ext cx="351115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 DataGenerator</a:t>
            </a:r>
            <a:r>
              <a:rPr lang="tr-TR" altLang="tr-TR" sz="1600" dirty="0">
                <a:solidFill>
                  <a:srgbClr val="CC7832"/>
                </a:solidFill>
                <a:latin typeface="JetBrains Mono"/>
              </a:rPr>
              <a:t>.java 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0198A4-157E-41BE-81C2-45759F35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23" y="3429000"/>
            <a:ext cx="333873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 data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JSONObject()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data.put(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9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C86D7C1-F777-433F-BBAC-CC9E03B1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89F9EE8-B9D8-4B27-9727-8B145642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3C782F8-A2EB-42D3-899E-5ACF6F5B3D4A}"/>
              </a:ext>
            </a:extLst>
          </p:cNvPr>
          <p:cNvSpPr txBox="1"/>
          <p:nvPr/>
        </p:nvSpPr>
        <p:spPr>
          <a:xfrm>
            <a:off x="675249" y="731520"/>
            <a:ext cx="437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Aynı projeye Consumer adında bir paket ekle</a:t>
            </a:r>
          </a:p>
          <a:p>
            <a:r>
              <a:rPr lang="tr-TR" dirty="0"/>
              <a:t>Pakete </a:t>
            </a:r>
            <a:r>
              <a:rPr lang="tr-TR" dirty="0" err="1"/>
              <a:t>ConsumerApp</a:t>
            </a:r>
            <a:r>
              <a:rPr lang="tr-TR" dirty="0"/>
              <a:t> adında sınıf ekle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DAC2B5-F70C-42E1-839F-DA5503DC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864" y="1866838"/>
            <a:ext cx="4516749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org.apache.spark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spark-sql-kafka-0-10_2.12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2.4.2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org.apache.spark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spark-sql_2.12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2.4.2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9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FFA8C-08F2-4231-B433-9A89A102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80" y="181957"/>
            <a:ext cx="6099940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ConsumerApp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Eft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Havale Takip"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getOrCreate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Her iç nesne için ayrı bir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oluşturulmalı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Ve en dıştaki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içerisine eklenmelidir.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StructType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StructType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iban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StructType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StructType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iban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Dıştaki yapı için oluşturulan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schema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StructType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StructType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StringType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54C89A-B099-4BDB-8689-EF66B6CE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79" y="181957"/>
            <a:ext cx="5591531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İçteki yapıların dıştaki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e eklenmesi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account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accountSchema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	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info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sparkSession.read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().format(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kafka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kafka.bootstrap.servers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"159.65.82.54:9092"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subscribe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efthavale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loadDS.printSchema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B0F4826-9FAF-48EC-AC69-29EEC681338C}"/>
              </a:ext>
            </a:extLst>
          </p:cNvPr>
          <p:cNvSpPr txBox="1"/>
          <p:nvPr/>
        </p:nvSpPr>
        <p:spPr>
          <a:xfrm>
            <a:off x="6345279" y="3629056"/>
            <a:ext cx="5591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Her iç nesne için ayrı bir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schema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oluşturulduğuna ve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en dıştaki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schema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içerisine eklendiğine dikkat ediniz.</a:t>
            </a:r>
          </a:p>
        </p:txBody>
      </p:sp>
    </p:spTree>
    <p:extLst>
      <p:ext uri="{BB962C8B-B14F-4D97-AF65-F5344CB8AC3E}">
        <p14:creationId xmlns:p14="http://schemas.microsoft.com/office/powerpoint/2010/main" val="138630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B57A55A-8634-47CA-BB6E-31B2A00D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53F7059-3B33-4877-A433-95E87B229434}"/>
              </a:ext>
            </a:extLst>
          </p:cNvPr>
          <p:cNvSpPr txBox="1"/>
          <p:nvPr/>
        </p:nvSpPr>
        <p:spPr>
          <a:xfrm>
            <a:off x="5880295" y="928468"/>
            <a:ext cx="598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Burada </a:t>
            </a:r>
            <a:r>
              <a:rPr lang="tr-TR" dirty="0" err="1">
                <a:solidFill>
                  <a:schemeClr val="bg1"/>
                </a:solidFill>
              </a:rPr>
              <a:t>value</a:t>
            </a:r>
            <a:r>
              <a:rPr lang="tr-TR" dirty="0">
                <a:solidFill>
                  <a:schemeClr val="bg1"/>
                </a:solidFill>
              </a:rPr>
              <a:t> değerlerinin </a:t>
            </a:r>
            <a:r>
              <a:rPr lang="tr-TR" dirty="0" err="1">
                <a:solidFill>
                  <a:schemeClr val="bg1"/>
                </a:solidFill>
              </a:rPr>
              <a:t>hexadecimal</a:t>
            </a:r>
            <a:r>
              <a:rPr lang="tr-TR" dirty="0">
                <a:solidFill>
                  <a:schemeClr val="bg1"/>
                </a:solidFill>
              </a:rPr>
              <a:t> olduğuna dikkat ediniz.</a:t>
            </a:r>
          </a:p>
          <a:p>
            <a:r>
              <a:rPr lang="tr-TR" dirty="0">
                <a:solidFill>
                  <a:schemeClr val="bg1"/>
                </a:solidFill>
              </a:rPr>
              <a:t>Bunların string e dönüştürülmesi gerekir.</a:t>
            </a:r>
          </a:p>
        </p:txBody>
      </p:sp>
    </p:spTree>
    <p:extLst>
      <p:ext uri="{BB962C8B-B14F-4D97-AF65-F5344CB8AC3E}">
        <p14:creationId xmlns:p14="http://schemas.microsoft.com/office/powerpoint/2010/main" val="363415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70B7A35-E03A-4AB5-9167-92FFFE312A60}"/>
              </a:ext>
            </a:extLst>
          </p:cNvPr>
          <p:cNvSpPr txBox="1"/>
          <p:nvPr/>
        </p:nvSpPr>
        <p:spPr>
          <a:xfrm>
            <a:off x="112542" y="196948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Hexadecimal</a:t>
            </a:r>
            <a:r>
              <a:rPr lang="tr-TR" dirty="0"/>
              <a:t> olan "</a:t>
            </a:r>
            <a:r>
              <a:rPr lang="tr-TR" dirty="0" err="1"/>
              <a:t>value</a:t>
            </a:r>
            <a:r>
              <a:rPr lang="tr-TR" dirty="0"/>
              <a:t>" değerlerin string e dönüştürülmesi gerekir.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2BE9ED0-5010-42B4-AF4B-04F2716B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977" y="674466"/>
            <a:ext cx="693176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sparkSession.read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().format(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kafka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kafka.bootstrap.servers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"159.65.82.54:9092"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subscribe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efthavale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selectExpr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"CAST(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value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as STRING)"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loadDS.printSchema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762B621-F516-4347-B32F-193977DDAAB7}"/>
              </a:ext>
            </a:extLst>
          </p:cNvPr>
          <p:cNvSpPr txBox="1"/>
          <p:nvPr/>
        </p:nvSpPr>
        <p:spPr>
          <a:xfrm>
            <a:off x="112542" y="1997905"/>
            <a:ext cx="953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Ve sonrasında da "</a:t>
            </a:r>
            <a:r>
              <a:rPr lang="tr-TR" dirty="0" err="1"/>
              <a:t>value</a:t>
            </a:r>
            <a:r>
              <a:rPr lang="tr-TR" dirty="0"/>
              <a:t>" içerisinde yer alan değerlerin alınması gerekir.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5BB78A-ED0B-44CB-946D-F329C1F4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155" y="2490347"/>
            <a:ext cx="983859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rawDS = loadDS.select(functions.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from_json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(loadDS.col(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"value"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schema).as(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)).select(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"data.*"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rawDS.printSchema()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rawDS.show()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F6F1E7D-8FA0-4F4B-B374-B8934E47253D}"/>
              </a:ext>
            </a:extLst>
          </p:cNvPr>
          <p:cNvSpPr txBox="1"/>
          <p:nvPr/>
        </p:nvSpPr>
        <p:spPr>
          <a:xfrm>
            <a:off x="368089" y="3536657"/>
            <a:ext cx="33879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/>
              <a:t>root</a:t>
            </a:r>
            <a:endParaRPr lang="tr-TR" sz="1400" dirty="0"/>
          </a:p>
          <a:p>
            <a:r>
              <a:rPr lang="tr-TR" sz="1400" dirty="0"/>
              <a:t> |-- </a:t>
            </a:r>
            <a:r>
              <a:rPr lang="tr-TR" sz="1400" dirty="0" err="1"/>
              <a:t>current_ts</a:t>
            </a:r>
            <a:r>
              <a:rPr lang="tr-TR" sz="1400" dirty="0"/>
              <a:t>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|-- </a:t>
            </a:r>
            <a:r>
              <a:rPr lang="tr-TR" sz="1400" dirty="0" err="1"/>
              <a:t>balance</a:t>
            </a:r>
            <a:r>
              <a:rPr lang="tr-TR" sz="1400" dirty="0"/>
              <a:t>: </a:t>
            </a:r>
            <a:r>
              <a:rPr lang="tr-TR" sz="1400" dirty="0" err="1"/>
              <a:t>integer</a:t>
            </a:r>
            <a:r>
              <a:rPr lang="tr-TR" sz="1400" dirty="0"/>
              <a:t>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|-- </a:t>
            </a:r>
            <a:r>
              <a:rPr lang="tr-TR" sz="1400" dirty="0" err="1"/>
              <a:t>btype</a:t>
            </a:r>
            <a:r>
              <a:rPr lang="tr-TR" sz="1400" dirty="0"/>
              <a:t>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|-- </a:t>
            </a:r>
            <a:r>
              <a:rPr lang="tr-TR" sz="1400" dirty="0" err="1"/>
              <a:t>pid</a:t>
            </a:r>
            <a:r>
              <a:rPr lang="tr-TR" sz="1400" dirty="0"/>
              <a:t>: </a:t>
            </a:r>
            <a:r>
              <a:rPr lang="tr-TR" sz="1400" dirty="0" err="1"/>
              <a:t>long</a:t>
            </a:r>
            <a:r>
              <a:rPr lang="tr-TR" sz="1400" dirty="0"/>
              <a:t>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|-- </a:t>
            </a:r>
            <a:r>
              <a:rPr lang="tr-TR" sz="1400" dirty="0" err="1"/>
              <a:t>ptype</a:t>
            </a:r>
            <a:r>
              <a:rPr lang="tr-TR" sz="1400" dirty="0"/>
              <a:t>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|-- </a:t>
            </a:r>
            <a:r>
              <a:rPr lang="tr-TR" sz="1400" dirty="0" err="1"/>
              <a:t>account</a:t>
            </a:r>
            <a:r>
              <a:rPr lang="tr-TR" sz="1400" dirty="0"/>
              <a:t>: </a:t>
            </a:r>
            <a:r>
              <a:rPr lang="tr-TR" sz="1400" dirty="0" err="1"/>
              <a:t>struct</a:t>
            </a:r>
            <a:r>
              <a:rPr lang="tr-TR" sz="1400" dirty="0"/>
              <a:t>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    |-- </a:t>
            </a:r>
            <a:r>
              <a:rPr lang="tr-TR" sz="1400" dirty="0" err="1"/>
              <a:t>iban</a:t>
            </a:r>
            <a:r>
              <a:rPr lang="tr-TR" sz="1400" dirty="0"/>
              <a:t>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    |-- </a:t>
            </a:r>
            <a:r>
              <a:rPr lang="tr-TR" sz="1400" dirty="0" err="1"/>
              <a:t>oid</a:t>
            </a:r>
            <a:r>
              <a:rPr lang="tr-TR" sz="1400" dirty="0"/>
              <a:t>: </a:t>
            </a:r>
            <a:r>
              <a:rPr lang="tr-TR" sz="1400" dirty="0" err="1"/>
              <a:t>long</a:t>
            </a:r>
            <a:r>
              <a:rPr lang="tr-TR" sz="1400" dirty="0"/>
              <a:t>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    |-- </a:t>
            </a:r>
            <a:r>
              <a:rPr lang="tr-TR" sz="1400" dirty="0" err="1"/>
              <a:t>title</a:t>
            </a:r>
            <a:r>
              <a:rPr lang="tr-TR" sz="1400" dirty="0"/>
              <a:t>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|-- </a:t>
            </a:r>
            <a:r>
              <a:rPr lang="tr-TR" sz="1400" dirty="0" err="1"/>
              <a:t>info</a:t>
            </a:r>
            <a:r>
              <a:rPr lang="tr-TR" sz="1400" dirty="0"/>
              <a:t>: </a:t>
            </a:r>
            <a:r>
              <a:rPr lang="tr-TR" sz="1400" dirty="0" err="1"/>
              <a:t>struct</a:t>
            </a:r>
            <a:r>
              <a:rPr lang="tr-TR" sz="1400" dirty="0"/>
              <a:t>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    |-- bank: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    |-- </a:t>
            </a:r>
            <a:r>
              <a:rPr lang="tr-TR" sz="1400" dirty="0" err="1"/>
              <a:t>iban</a:t>
            </a:r>
            <a:r>
              <a:rPr lang="tr-TR" sz="1400" dirty="0"/>
              <a:t>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  <a:p>
            <a:r>
              <a:rPr lang="tr-TR" sz="1400" dirty="0"/>
              <a:t> |    |-- </a:t>
            </a:r>
            <a:r>
              <a:rPr lang="tr-TR" sz="1400" dirty="0" err="1"/>
              <a:t>title</a:t>
            </a:r>
            <a:r>
              <a:rPr lang="tr-TR" sz="1400" dirty="0"/>
              <a:t>: string (</a:t>
            </a:r>
            <a:r>
              <a:rPr lang="tr-TR" sz="1400" dirty="0" err="1"/>
              <a:t>nullable</a:t>
            </a:r>
            <a:r>
              <a:rPr lang="tr-TR" sz="1400" dirty="0"/>
              <a:t> = </a:t>
            </a:r>
            <a:r>
              <a:rPr lang="tr-TR" sz="1400" dirty="0" err="1"/>
              <a:t>true</a:t>
            </a:r>
            <a:r>
              <a:rPr lang="tr-TR" sz="1400" dirty="0"/>
              <a:t>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0AC5449-63D5-4693-B454-17ADB9929F6D}"/>
              </a:ext>
            </a:extLst>
          </p:cNvPr>
          <p:cNvSpPr txBox="1"/>
          <p:nvPr/>
        </p:nvSpPr>
        <p:spPr>
          <a:xfrm>
            <a:off x="4423118" y="4106507"/>
            <a:ext cx="80256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/>
              <a:t>+--------------------+-------+-----+-----+-----+--------------------+--------------------+</a:t>
            </a:r>
          </a:p>
          <a:p>
            <a:r>
              <a:rPr lang="tr-TR" sz="1600" dirty="0"/>
              <a:t>|          </a:t>
            </a:r>
            <a:r>
              <a:rPr lang="tr-TR" sz="1600" dirty="0" err="1"/>
              <a:t>current_ts|balance|btype</a:t>
            </a:r>
            <a:r>
              <a:rPr lang="tr-TR" sz="1600" dirty="0"/>
              <a:t>|  </a:t>
            </a:r>
            <a:r>
              <a:rPr lang="tr-TR" sz="1600" dirty="0" err="1"/>
              <a:t>pid|ptype</a:t>
            </a:r>
            <a:r>
              <a:rPr lang="tr-TR" sz="1600" dirty="0"/>
              <a:t>|             </a:t>
            </a:r>
            <a:r>
              <a:rPr lang="tr-TR" sz="1600" dirty="0" err="1"/>
              <a:t>account</a:t>
            </a:r>
            <a:r>
              <a:rPr lang="tr-TR" sz="1600" dirty="0"/>
              <a:t>|                </a:t>
            </a:r>
            <a:r>
              <a:rPr lang="tr-TR" sz="1600" dirty="0" err="1"/>
              <a:t>info</a:t>
            </a:r>
            <a:r>
              <a:rPr lang="tr-TR" sz="1600" dirty="0"/>
              <a:t>|</a:t>
            </a:r>
          </a:p>
          <a:p>
            <a:r>
              <a:rPr lang="tr-TR" sz="1600" dirty="0"/>
              <a:t>+--------------------+-------+-----+-----+-----+--------------------+--------------------+</a:t>
            </a:r>
          </a:p>
          <a:p>
            <a:r>
              <a:rPr lang="tr-TR" sz="1600" dirty="0"/>
              <a:t>|2020-12-11 15:15:...|   7554|   TL|10000|    H|[TR5630924176, 74...|[X Bank, TR549916...|</a:t>
            </a:r>
          </a:p>
          <a:p>
            <a:r>
              <a:rPr lang="tr-TR" sz="1600" dirty="0"/>
              <a:t>|2020-12-11 15:15:...|   6043|  EUR|10001|    H|[TR3442859814, 97...|[X Bank, TR777838...|</a:t>
            </a:r>
          </a:p>
          <a:p>
            <a:r>
              <a:rPr lang="tr-TR" sz="1600" dirty="0"/>
              <a:t>|2020-12-11 15:15:...|   2836|  EUR|10002|    H|[TR10991581357, 2...|[X Bank, TR451918...|</a:t>
            </a:r>
          </a:p>
          <a:p>
            <a:r>
              <a:rPr lang="tr-TR" sz="1600" dirty="0"/>
              <a:t>|2020-12-11 15:15:...|   2929|   TL|10003|    H|[TR6893528201, 95...|[X Bank, TR947303...|</a:t>
            </a:r>
          </a:p>
          <a:p>
            <a:r>
              <a:rPr lang="tr-TR" sz="1600" dirty="0"/>
              <a:t>|2020-12-11 15:15:...|   1560|  EUR|10004|    H|[TR6012533932, 55...|[X Bank, TR107517...|</a:t>
            </a:r>
          </a:p>
          <a:p>
            <a:r>
              <a:rPr lang="tr-TR" sz="1600" dirty="0"/>
              <a:t>|2020-12-11 15:15:...|   6501|  EUR|10005|    H|[TR4943370304, 61...|[X Bank, TR667207...|</a:t>
            </a:r>
          </a:p>
          <a:p>
            <a:r>
              <a:rPr lang="tr-TR" sz="1600" dirty="0"/>
              <a:t>|2020-12-11 15:15:...|   5572|   TL|10006|    H|[TR1882468806, 72...|[X Bank, TR739526...|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B6F6B9B-BBF6-4996-BC55-8513642E61E0}"/>
              </a:ext>
            </a:extLst>
          </p:cNvPr>
          <p:cNvSpPr txBox="1"/>
          <p:nvPr/>
        </p:nvSpPr>
        <p:spPr>
          <a:xfrm>
            <a:off x="3756074" y="3491997"/>
            <a:ext cx="28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ÇIKTILARI BU ŞEKİLDE OLUR.</a:t>
            </a:r>
          </a:p>
        </p:txBody>
      </p:sp>
    </p:spTree>
    <p:extLst>
      <p:ext uri="{BB962C8B-B14F-4D97-AF65-F5344CB8AC3E}">
        <p14:creationId xmlns:p14="http://schemas.microsoft.com/office/powerpoint/2010/main" val="323632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16F397-4EEC-42B7-A7A6-AA92E4FC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07" y="93527"/>
            <a:ext cx="6653873" cy="15081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Havale verilerinin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alınamsı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rawDS.filter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ptype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== 'H'"); // Birinci yol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İkinci yol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rawDS.filter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CA3350-FC20-40F6-80B4-7E81EAAA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07" y="1993595"/>
            <a:ext cx="71828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Para türüne göre havale miktarı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processVolumeDS = havaleTypeDS.groupBy(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"btype"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).sum(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"balance"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processVolumeDS.show()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B5B2DE3-D1C3-4264-B8BB-68DBD28BFF73}"/>
              </a:ext>
            </a:extLst>
          </p:cNvPr>
          <p:cNvSpPr txBox="1"/>
          <p:nvPr/>
        </p:nvSpPr>
        <p:spPr>
          <a:xfrm>
            <a:off x="3046828" y="2849210"/>
            <a:ext cx="609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+-----+------------+</a:t>
            </a:r>
          </a:p>
          <a:p>
            <a:r>
              <a:rPr lang="tr-TR" dirty="0"/>
              <a:t>|</a:t>
            </a:r>
            <a:r>
              <a:rPr lang="tr-TR" dirty="0" err="1"/>
              <a:t>btype|sum</a:t>
            </a:r>
            <a:r>
              <a:rPr lang="tr-TR" dirty="0"/>
              <a:t>(</a:t>
            </a:r>
            <a:r>
              <a:rPr lang="tr-TR" dirty="0" err="1"/>
              <a:t>balance</a:t>
            </a:r>
            <a:r>
              <a:rPr lang="tr-TR" dirty="0"/>
              <a:t>)|</a:t>
            </a:r>
          </a:p>
          <a:p>
            <a:r>
              <a:rPr lang="tr-TR" dirty="0"/>
              <a:t>+-----+------------+</a:t>
            </a:r>
          </a:p>
          <a:p>
            <a:r>
              <a:rPr lang="tr-TR" dirty="0"/>
              <a:t>|  EUR|    23363275|</a:t>
            </a:r>
          </a:p>
          <a:p>
            <a:r>
              <a:rPr lang="tr-TR" dirty="0"/>
              <a:t>|   TL|    22656215|</a:t>
            </a:r>
          </a:p>
          <a:p>
            <a:r>
              <a:rPr lang="tr-TR" dirty="0"/>
              <a:t>|  USD|    22981012|</a:t>
            </a:r>
          </a:p>
          <a:p>
            <a:r>
              <a:rPr lang="tr-TR" dirty="0"/>
              <a:t>+-----+------------+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169384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EC7ACF-2C5E-4324-9F0A-CA5A9DD9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70" y="352959"/>
            <a:ext cx="1011039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 Zaman üzerinde işlem yapmak için önce türünü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yapmamız gerekir.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TimestampType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CEBD8-7BC2-4A12-994B-C0257681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70" y="1215442"/>
            <a:ext cx="8630952" cy="12618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 yoğun havale yapılan saatler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volumeDS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havaleTypeDS.groupBy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functions.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minute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volumeDS.show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C9E02A9-5ADE-4E1F-B27B-1588A6FDA32F}"/>
              </a:ext>
            </a:extLst>
          </p:cNvPr>
          <p:cNvSpPr txBox="1"/>
          <p:nvPr/>
        </p:nvSpPr>
        <p:spPr>
          <a:xfrm>
            <a:off x="2439775" y="2631923"/>
            <a:ext cx="60983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/>
              <a:t>+--------------------+-----+------------+</a:t>
            </a:r>
          </a:p>
          <a:p>
            <a:r>
              <a:rPr lang="tr-TR" sz="1600" dirty="0"/>
              <a:t>|              </a:t>
            </a:r>
            <a:r>
              <a:rPr lang="tr-TR" sz="1600" dirty="0" err="1"/>
              <a:t>window|btype|sum</a:t>
            </a:r>
            <a:r>
              <a:rPr lang="tr-TR" sz="1600" dirty="0"/>
              <a:t>(</a:t>
            </a:r>
            <a:r>
              <a:rPr lang="tr-TR" sz="1600" dirty="0" err="1"/>
              <a:t>balance</a:t>
            </a:r>
            <a:r>
              <a:rPr lang="tr-TR" sz="1600" dirty="0"/>
              <a:t>)|</a:t>
            </a:r>
          </a:p>
          <a:p>
            <a:r>
              <a:rPr lang="tr-TR" sz="1600" dirty="0"/>
              <a:t>+--------------------+-----+------------+</a:t>
            </a:r>
          </a:p>
          <a:p>
            <a:r>
              <a:rPr lang="tr-TR" sz="1600" dirty="0"/>
              <a:t>|[2020-12-11 16:27...|  EUR|    11735274|</a:t>
            </a:r>
          </a:p>
          <a:p>
            <a:r>
              <a:rPr lang="tr-TR" sz="1600" dirty="0"/>
              <a:t>|[2020-12-11 15:15...|  USD|    18040642|</a:t>
            </a:r>
          </a:p>
          <a:p>
            <a:r>
              <a:rPr lang="tr-TR" sz="1600" dirty="0"/>
              <a:t>|[2020-12-11 16:26...|   TL|     6396735|</a:t>
            </a:r>
          </a:p>
          <a:p>
            <a:r>
              <a:rPr lang="tr-TR" sz="1600" dirty="0"/>
              <a:t>|[2020-12-11 16:27...|   TL|    12011031|</a:t>
            </a:r>
          </a:p>
          <a:p>
            <a:r>
              <a:rPr lang="tr-TR" sz="1600" dirty="0"/>
              <a:t>|[2020-12-11 15:15...|   TL|    17550449|</a:t>
            </a:r>
          </a:p>
          <a:p>
            <a:r>
              <a:rPr lang="tr-TR" sz="1600" dirty="0"/>
              <a:t>|[2020-12-11 15:16...|  USD|     4940370|</a:t>
            </a:r>
          </a:p>
          <a:p>
            <a:r>
              <a:rPr lang="tr-TR" sz="1600" dirty="0"/>
              <a:t>|[2020-12-11 15:16...|   TL|     5105766|</a:t>
            </a:r>
          </a:p>
          <a:p>
            <a:r>
              <a:rPr lang="tr-TR" sz="1600" dirty="0"/>
              <a:t>|[2020-12-11 15:16...|  EUR|     4812090|</a:t>
            </a:r>
          </a:p>
          <a:p>
            <a:r>
              <a:rPr lang="tr-TR" sz="1600" dirty="0"/>
              <a:t>|[2020-12-11 16:26...|  USD|     6396896|</a:t>
            </a:r>
          </a:p>
          <a:p>
            <a:r>
              <a:rPr lang="tr-TR" sz="1600" dirty="0"/>
              <a:t>|[2020-12-11 15:15...|  EUR|    18551185|</a:t>
            </a:r>
          </a:p>
          <a:p>
            <a:r>
              <a:rPr lang="tr-TR" sz="1600" dirty="0"/>
              <a:t>|[2020-12-11 16:27...|  USD|    12521785|</a:t>
            </a:r>
          </a:p>
          <a:p>
            <a:r>
              <a:rPr lang="tr-TR" sz="1600" dirty="0"/>
              <a:t>|[2020-12-11 16:26...|  EUR|     6523824|</a:t>
            </a:r>
          </a:p>
          <a:p>
            <a:r>
              <a:rPr lang="tr-TR" sz="1600" dirty="0"/>
              <a:t>+--------------------+-----+------------+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150913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3B5C56B-FAFB-4573-9CF1-D016087A9E75}"/>
              </a:ext>
            </a:extLst>
          </p:cNvPr>
          <p:cNvSpPr txBox="1"/>
          <p:nvPr/>
        </p:nvSpPr>
        <p:spPr>
          <a:xfrm>
            <a:off x="436098" y="520505"/>
            <a:ext cx="455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ANALİZİN GERÇEK ZAMANLI HALE GETİRİLMESİ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F36973-2EA2-41D9-B205-746A0113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9" y="927949"/>
            <a:ext cx="6931769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 Önce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fonksiyonunu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readStream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olarak değiştirmemiz gerekir.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sparkSession.readStream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().format(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kafka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kafka.bootstrap.servers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"159.65.82.54:9092"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subscribe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efthavale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selectExpr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"CAST(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value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as STRING)"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A9C0AB-E7C2-4402-89B4-BFDC157D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9" y="2039224"/>
            <a:ext cx="883992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Gerçek zamanlı veri analizinde Show() metodu kullanılmamaktadır.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>
                <a:solidFill>
                  <a:srgbClr val="808080"/>
                </a:solidFill>
                <a:latin typeface="JetBrains Mono"/>
              </a:rPr>
              <a:t>//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Bunun yerine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writeStream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 kullanılmalıdır.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 yoğun havale yapılan saatler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volumeDS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havaleTypeDS.groupBy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functions.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minute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volumeDS.show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volumeDS.writeStream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outputMode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compete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).format(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console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).start().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awaitTermination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0FFF82A-801E-4467-852A-2800C46D2284}"/>
              </a:ext>
            </a:extLst>
          </p:cNvPr>
          <p:cNvSpPr txBox="1"/>
          <p:nvPr/>
        </p:nvSpPr>
        <p:spPr>
          <a:xfrm>
            <a:off x="323557" y="4529797"/>
            <a:ext cx="1149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Gerçek zamanlı test etmek için veriler eklenirken yani </a:t>
            </a:r>
            <a:r>
              <a:rPr lang="tr-TR" dirty="0" err="1"/>
              <a:t>producer</a:t>
            </a:r>
            <a:r>
              <a:rPr lang="tr-TR" dirty="0"/>
              <a:t> çalışırken, </a:t>
            </a:r>
            <a:r>
              <a:rPr lang="tr-TR" dirty="0" err="1"/>
              <a:t>consumer</a:t>
            </a:r>
            <a:r>
              <a:rPr lang="tr-TR" dirty="0"/>
              <a:t> da çalıştırılmalıdır. Zaman aralığı olması için veri ekleme işini biraz geciktirerek yapmamız gerekir. Bunun için </a:t>
            </a:r>
            <a:r>
              <a:rPr lang="tr-TR" dirty="0" err="1"/>
              <a:t>producer</a:t>
            </a:r>
            <a:r>
              <a:rPr lang="tr-TR" dirty="0"/>
              <a:t> da döngü başlangıcına aşağıdaki kod eklenmelidir.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EEEFD7-E8D5-414E-A360-612112DD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9" y="5673262"/>
            <a:ext cx="2030236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Thread.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B174636-8488-4F1F-9D8F-AC16618AB0A8}"/>
              </a:ext>
            </a:extLst>
          </p:cNvPr>
          <p:cNvSpPr txBox="1"/>
          <p:nvPr/>
        </p:nvSpPr>
        <p:spPr>
          <a:xfrm>
            <a:off x="3049172" y="1994322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+--------------------+-----+------------+</a:t>
            </a:r>
          </a:p>
          <a:p>
            <a:r>
              <a:rPr lang="tr-TR" dirty="0"/>
              <a:t>|              </a:t>
            </a:r>
            <a:r>
              <a:rPr lang="tr-TR" dirty="0" err="1"/>
              <a:t>window|btype|sum</a:t>
            </a:r>
            <a:r>
              <a:rPr lang="tr-TR" dirty="0"/>
              <a:t>(</a:t>
            </a:r>
            <a:r>
              <a:rPr lang="tr-TR" dirty="0" err="1"/>
              <a:t>balance</a:t>
            </a:r>
            <a:r>
              <a:rPr lang="tr-TR" dirty="0"/>
              <a:t>)|</a:t>
            </a:r>
          </a:p>
          <a:p>
            <a:r>
              <a:rPr lang="tr-TR" dirty="0"/>
              <a:t>+--------------------+-----+------------+</a:t>
            </a:r>
          </a:p>
          <a:p>
            <a:r>
              <a:rPr lang="tr-TR" dirty="0"/>
              <a:t>|[2020-12-11 16:42...|  EUR|       84727|</a:t>
            </a:r>
          </a:p>
          <a:p>
            <a:r>
              <a:rPr lang="tr-TR" dirty="0"/>
              <a:t>|[2020-12-11 16:41...|   TL|       27169|</a:t>
            </a:r>
          </a:p>
          <a:p>
            <a:r>
              <a:rPr lang="tr-TR" dirty="0"/>
              <a:t>|[2020-12-11 16:42...|   TL|       55202|</a:t>
            </a:r>
          </a:p>
          <a:p>
            <a:r>
              <a:rPr lang="tr-TR" dirty="0"/>
              <a:t>|[2020-12-11 16:42...|  USD|       86836|</a:t>
            </a:r>
          </a:p>
          <a:p>
            <a:r>
              <a:rPr lang="tr-TR" dirty="0"/>
              <a:t>|[2020-12-11 16:41...|  USD|       17177|</a:t>
            </a:r>
          </a:p>
          <a:p>
            <a:r>
              <a:rPr lang="tr-TR" dirty="0"/>
              <a:t>|[2020-12-11 16:41...|  EUR|       24635|</a:t>
            </a:r>
          </a:p>
          <a:p>
            <a:r>
              <a:rPr lang="tr-TR" dirty="0"/>
              <a:t>+--------------------+-----+------------+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935D8F-768E-4D1D-A195-DF7BF1729C13}"/>
              </a:ext>
            </a:extLst>
          </p:cNvPr>
          <p:cNvSpPr txBox="1"/>
          <p:nvPr/>
        </p:nvSpPr>
        <p:spPr>
          <a:xfrm>
            <a:off x="647114" y="717452"/>
            <a:ext cx="104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Producer ve </a:t>
            </a:r>
            <a:r>
              <a:rPr lang="tr-TR" dirty="0" err="1"/>
              <a:t>consumer</a:t>
            </a:r>
            <a:r>
              <a:rPr lang="tr-TR" dirty="0"/>
              <a:t> uygulamaları çalıştırıldıktan sonra yapılan analizler aşağıdaki gibi ekrana yazdırılacaktır.</a:t>
            </a:r>
          </a:p>
          <a:p>
            <a:r>
              <a:rPr lang="tr-TR" dirty="0"/>
              <a:t>Görmek için sonuçlarda </a:t>
            </a:r>
            <a:r>
              <a:rPr lang="tr-TR" dirty="0" err="1"/>
              <a:t>window</a:t>
            </a:r>
            <a:r>
              <a:rPr lang="tr-TR" dirty="0"/>
              <a:t> araması yapılabilir.</a:t>
            </a:r>
          </a:p>
          <a:p>
            <a:r>
              <a:rPr lang="tr-TR" dirty="0"/>
              <a:t>İşlem kapatana kadar devam edecektir.</a:t>
            </a:r>
          </a:p>
        </p:txBody>
      </p:sp>
    </p:spTree>
    <p:extLst>
      <p:ext uri="{BB962C8B-B14F-4D97-AF65-F5344CB8AC3E}">
        <p14:creationId xmlns:p14="http://schemas.microsoft.com/office/powerpoint/2010/main" val="379756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198C6A3-3220-4EB1-8EFA-30C12C7CC20A}"/>
              </a:ext>
            </a:extLst>
          </p:cNvPr>
          <p:cNvSpPr txBox="1"/>
          <p:nvPr/>
        </p:nvSpPr>
        <p:spPr>
          <a:xfrm>
            <a:off x="534572" y="492369"/>
            <a:ext cx="11437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Veriler farklı yerlere kayıt edilebilir.</a:t>
            </a:r>
          </a:p>
          <a:p>
            <a:r>
              <a:rPr lang="tr-TR" dirty="0"/>
              <a:t>Kafka da ayrı bir </a:t>
            </a:r>
            <a:r>
              <a:rPr lang="tr-TR" dirty="0" err="1"/>
              <a:t>topic</a:t>
            </a:r>
            <a:r>
              <a:rPr lang="tr-TR" dirty="0"/>
              <a:t> altına da kayıt edilebilir.</a:t>
            </a:r>
          </a:p>
          <a:p>
            <a:r>
              <a:rPr lang="tr-TR" dirty="0"/>
              <a:t>HDFS, </a:t>
            </a:r>
            <a:r>
              <a:rPr lang="tr-TR" dirty="0" err="1"/>
              <a:t>hive</a:t>
            </a:r>
            <a:r>
              <a:rPr lang="tr-TR" dirty="0"/>
              <a:t> ya da </a:t>
            </a:r>
            <a:r>
              <a:rPr lang="tr-TR" dirty="0" err="1"/>
              <a:t>mongodb</a:t>
            </a:r>
            <a:r>
              <a:rPr lang="tr-TR" dirty="0"/>
              <a:t> ye de kayıt edilebilir. Burada da </a:t>
            </a:r>
            <a:r>
              <a:rPr lang="tr-TR" dirty="0" err="1"/>
              <a:t>MongoDB</a:t>
            </a:r>
            <a:r>
              <a:rPr lang="tr-TR" dirty="0"/>
              <a:t> kullanacağız.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 Connector kullanmamız gerekir. Burada versiyon uyumluluğuna dikkat etmemiz gerekir. Bunun içinde </a:t>
            </a:r>
            <a:r>
              <a:rPr lang="tr-TR" dirty="0" err="1"/>
              <a:t>MongoDB</a:t>
            </a:r>
            <a:r>
              <a:rPr lang="tr-TR" dirty="0"/>
              <a:t> </a:t>
            </a:r>
            <a:r>
              <a:rPr lang="tr-TR" dirty="0" err="1"/>
              <a:t>nin</a:t>
            </a:r>
            <a:r>
              <a:rPr lang="tr-TR" dirty="0"/>
              <a:t> dokümanlarına bakmamız gerekir. Bunun için </a:t>
            </a:r>
            <a:r>
              <a:rPr lang="tr-TR" dirty="0">
                <a:hlinkClick r:id="rId2"/>
              </a:rPr>
              <a:t>https://docs.mongodb.com/spark-connector/current/</a:t>
            </a:r>
            <a:r>
              <a:rPr lang="tr-TR" dirty="0"/>
              <a:t> adresini kullanabiliriz.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F503E0FD-9B5C-478C-B7F6-9CBC5085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523694"/>
            <a:ext cx="5251921" cy="403420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4FB158F-668A-4C72-8B0B-5411E34F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605" y="3984136"/>
            <a:ext cx="483888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org.mongodb.spark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mongo-spark-connector_2.12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2.4.2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7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5025137-5792-4245-A411-37CEECDFBFCD}"/>
              </a:ext>
            </a:extLst>
          </p:cNvPr>
          <p:cNvSpPr txBox="1"/>
          <p:nvPr/>
        </p:nvSpPr>
        <p:spPr>
          <a:xfrm>
            <a:off x="675249" y="450166"/>
            <a:ext cx="765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MongoDB</a:t>
            </a:r>
            <a:r>
              <a:rPr lang="tr-TR" dirty="0"/>
              <a:t> ye kayıt için önce </a:t>
            </a:r>
            <a:r>
              <a:rPr lang="tr-TR" dirty="0" err="1"/>
              <a:t>SparkSession</a:t>
            </a:r>
            <a:r>
              <a:rPr lang="tr-TR" dirty="0"/>
              <a:t> nesnesinde </a:t>
            </a:r>
            <a:r>
              <a:rPr lang="tr-TR" dirty="0" err="1"/>
              <a:t>mongodb</a:t>
            </a:r>
            <a:r>
              <a:rPr lang="tr-TR" dirty="0"/>
              <a:t> tanımlanmalıdır.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10A2F3-5744-44C7-AA37-28A4E576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190" y="893408"/>
            <a:ext cx="7557325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 sparkSession = SparkSession.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().master(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.appName(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"Eft Havale Takip"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.config(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"spark.mongodb.output.uri"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"mongodb://159.65.82.54/finansDB.efthavale"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.getOrCreate()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3FA5733-481B-4D9E-BED5-B5F8729E7B48}"/>
              </a:ext>
            </a:extLst>
          </p:cNvPr>
          <p:cNvSpPr txBox="1"/>
          <p:nvPr/>
        </p:nvSpPr>
        <p:spPr>
          <a:xfrm>
            <a:off x="675249" y="2277872"/>
            <a:ext cx="7113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Yapılan gerçek zamanlı analizlerin her </a:t>
            </a:r>
            <a:r>
              <a:rPr lang="tr-TR" dirty="0" err="1"/>
              <a:t>batch</a:t>
            </a:r>
            <a:r>
              <a:rPr lang="tr-TR" dirty="0"/>
              <a:t> i veritabanına kaydedilmelidir.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65BA04-FED8-4E23-A43D-FE04A759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190" y="3160308"/>
            <a:ext cx="9325245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 yoğun havale yapılan saatler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volumeDS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havaleTypeDS.groupBy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functions.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minute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havaleTypeDS.col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volumeDS.show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volumeDS.writeStream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outputMode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complete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").format("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console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").start().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awaitTermination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volumeDS.writeStream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outputMode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complete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foreachBatch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VoidFunction2&lt;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call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MongoSpark.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append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}).start().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awaitTermination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1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4158B36-1EDA-455E-AC6C-01A10C65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8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600DDF0-4A03-450D-877C-4AC71262F6EC}"/>
              </a:ext>
            </a:extLst>
          </p:cNvPr>
          <p:cNvSpPr txBox="1"/>
          <p:nvPr/>
        </p:nvSpPr>
        <p:spPr>
          <a:xfrm>
            <a:off x="844062" y="534572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Error</a:t>
            </a:r>
            <a:r>
              <a:rPr lang="tr-TR" dirty="0"/>
              <a:t> : </a:t>
            </a:r>
            <a:r>
              <a:rPr lang="tr-TR" dirty="0" err="1"/>
              <a:t>java</a:t>
            </a:r>
            <a:r>
              <a:rPr lang="tr-TR" dirty="0"/>
              <a:t> : </a:t>
            </a:r>
            <a:r>
              <a:rPr lang="tr-TR" dirty="0" err="1"/>
              <a:t>error</a:t>
            </a:r>
            <a:r>
              <a:rPr lang="tr-TR" dirty="0"/>
              <a:t> : </a:t>
            </a:r>
            <a:r>
              <a:rPr lang="tr-TR" dirty="0" err="1"/>
              <a:t>release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5 not </a:t>
            </a:r>
            <a:r>
              <a:rPr lang="tr-TR" dirty="0" err="1"/>
              <a:t>supported</a:t>
            </a:r>
            <a:r>
              <a:rPr lang="tr-TR" dirty="0"/>
              <a:t> hatasının tekrarlanmayacak şekilde düzeltilmesi  için pom.xml ye aşağıdaki kodlar eklenmelidir.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2E1713-8F8C-49BA-9563-D8B003E8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372" y="1497653"/>
            <a:ext cx="521630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&lt;properties&gt;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&lt;java.version&gt;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1.8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&lt;/java.version&gt;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&lt;maven.compiler.version&gt;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3.8.1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&lt;/maven.compiler.version&gt;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&lt;maven.compiler.source&gt;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1.8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&lt;/maven.compiler.source&gt;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&lt;maven.compiler.target&gt;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1.8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&lt;/maven.compiler.target&gt;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&lt;/properties&gt;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1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12BB00A-BF04-46E6-A6FF-D5282EE8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7D2A756-AC7D-4B8A-BF28-93F25B4F4DC0}"/>
              </a:ext>
            </a:extLst>
          </p:cNvPr>
          <p:cNvSpPr txBox="1"/>
          <p:nvPr/>
        </p:nvSpPr>
        <p:spPr>
          <a:xfrm>
            <a:off x="4160180" y="765328"/>
            <a:ext cx="471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İlişkisel </a:t>
            </a:r>
            <a:r>
              <a:rPr lang="tr-TR" dirty="0" err="1"/>
              <a:t>veritabanından</a:t>
            </a:r>
            <a:r>
              <a:rPr lang="tr-TR" dirty="0"/>
              <a:t> </a:t>
            </a:r>
            <a:r>
              <a:rPr lang="tr-TR" dirty="0" err="1"/>
              <a:t>NoSQL</a:t>
            </a:r>
            <a:r>
              <a:rPr lang="tr-TR" dirty="0"/>
              <a:t> e veri aktarılması.</a:t>
            </a:r>
          </a:p>
        </p:txBody>
      </p:sp>
    </p:spTree>
    <p:extLst>
      <p:ext uri="{BB962C8B-B14F-4D97-AF65-F5344CB8AC3E}">
        <p14:creationId xmlns:p14="http://schemas.microsoft.com/office/powerpoint/2010/main" val="1243459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E8DBDDC-5D81-48E8-A60D-ADD858B70643}"/>
              </a:ext>
            </a:extLst>
          </p:cNvPr>
          <p:cNvSpPr txBox="1"/>
          <p:nvPr/>
        </p:nvSpPr>
        <p:spPr>
          <a:xfrm>
            <a:off x="263768" y="260644"/>
            <a:ext cx="11637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Kurulum işlemi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ocean</a:t>
            </a:r>
            <a:r>
              <a:rPr lang="tr-TR" dirty="0"/>
              <a:t> dokümanlarında bulunmaktadır. </a:t>
            </a:r>
            <a:r>
              <a:rPr lang="tr-TR" dirty="0">
                <a:hlinkClick r:id="rId2"/>
              </a:rPr>
              <a:t>https://www.digitalocean.com/community/tutorials/how-to-install-and-use-postgresql-on-ubuntu-16-04</a:t>
            </a:r>
            <a:r>
              <a:rPr lang="tr-TR" dirty="0"/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458EAFE-043B-4B7A-ACEA-795C287DE834}"/>
              </a:ext>
            </a:extLst>
          </p:cNvPr>
          <p:cNvSpPr txBox="1"/>
          <p:nvPr/>
        </p:nvSpPr>
        <p:spPr>
          <a:xfrm>
            <a:off x="2584938" y="131354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</a:t>
            </a:r>
            <a:r>
              <a:rPr lang="tr-TR" dirty="0"/>
              <a:t> </a:t>
            </a:r>
            <a:r>
              <a:rPr lang="tr-TR" dirty="0" err="1"/>
              <a:t>update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BF94AB3-99D4-4CCB-ABEB-23681D1AD1B6}"/>
              </a:ext>
            </a:extLst>
          </p:cNvPr>
          <p:cNvSpPr txBox="1"/>
          <p:nvPr/>
        </p:nvSpPr>
        <p:spPr>
          <a:xfrm>
            <a:off x="2584938" y="1906564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tr-TR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tr-TR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i="0" dirty="0" err="1">
                <a:solidFill>
                  <a:srgbClr val="E0276A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tr-TR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tr-TR" b="0" i="0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i="0" dirty="0" err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postgresql-contrib</a:t>
            </a:r>
            <a:endParaRPr lang="tr-TR" b="0" i="0" dirty="0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545454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545454"/>
                </a:solidFill>
                <a:latin typeface="Consolas" panose="020B0609020204030204" pitchFamily="49" charset="0"/>
              </a:rPr>
              <a:t>sudo</a:t>
            </a:r>
            <a:r>
              <a:rPr lang="tr-TR" dirty="0">
                <a:solidFill>
                  <a:srgbClr val="545454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45454"/>
                </a:solidFill>
                <a:latin typeface="Consolas" panose="020B0609020204030204" pitchFamily="49" charset="0"/>
              </a:rPr>
              <a:t>systemctl</a:t>
            </a:r>
            <a:r>
              <a:rPr lang="tr-TR" dirty="0">
                <a:solidFill>
                  <a:srgbClr val="545454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45454"/>
                </a:solidFill>
                <a:latin typeface="Consolas" panose="020B0609020204030204" pitchFamily="49" charset="0"/>
              </a:rPr>
              <a:t>status</a:t>
            </a:r>
            <a:r>
              <a:rPr lang="tr-TR" dirty="0">
                <a:solidFill>
                  <a:srgbClr val="545454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45454"/>
                </a:solidFill>
                <a:latin typeface="Consolas" panose="020B0609020204030204" pitchFamily="49" charset="0"/>
              </a:rPr>
              <a:t>postgresql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F960709-53B0-4544-9C5A-AA97C48ED4F6}"/>
              </a:ext>
            </a:extLst>
          </p:cNvPr>
          <p:cNvSpPr txBox="1"/>
          <p:nvPr/>
        </p:nvSpPr>
        <p:spPr>
          <a:xfrm>
            <a:off x="365760" y="3657600"/>
            <a:ext cx="11535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Yerel makineden bağlanmak için;</a:t>
            </a:r>
          </a:p>
          <a:p>
            <a:r>
              <a:rPr lang="tr-TR" dirty="0">
                <a:hlinkClick r:id="rId3"/>
              </a:rPr>
              <a:t>https://dbeaver.io/</a:t>
            </a:r>
            <a:r>
              <a:rPr lang="tr-TR" dirty="0"/>
              <a:t> uygulamasını kullanacağız.</a:t>
            </a:r>
          </a:p>
          <a:p>
            <a:endParaRPr lang="tr-TR" dirty="0"/>
          </a:p>
          <a:p>
            <a:r>
              <a:rPr lang="tr-TR" dirty="0"/>
              <a:t>Yine yerel bilgisayardan bağlanmak için firewall ayarlarını yapmamız gerekir. Bunun için </a:t>
            </a:r>
            <a:r>
              <a:rPr lang="tr-TR" dirty="0" err="1"/>
              <a:t>postgreSQL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portu olan 5432 </a:t>
            </a:r>
            <a:r>
              <a:rPr lang="tr-TR" dirty="0" err="1"/>
              <a:t>yi</a:t>
            </a:r>
            <a:r>
              <a:rPr lang="tr-TR" dirty="0"/>
              <a:t> </a:t>
            </a:r>
            <a:r>
              <a:rPr lang="tr-TR" dirty="0" err="1"/>
              <a:t>tcp</a:t>
            </a:r>
            <a:r>
              <a:rPr lang="tr-TR" dirty="0"/>
              <a:t> ip den açmamız gerekir.</a:t>
            </a:r>
          </a:p>
          <a:p>
            <a:endParaRPr lang="tr-TR" dirty="0"/>
          </a:p>
          <a:p>
            <a:r>
              <a:rPr lang="tr-TR" dirty="0" err="1"/>
              <a:t>ufw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5432/</a:t>
            </a:r>
            <a:r>
              <a:rPr lang="tr-TR" dirty="0" err="1"/>
              <a:t>tcp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postgresql</a:t>
            </a:r>
            <a:endParaRPr lang="tr-TR" dirty="0"/>
          </a:p>
          <a:p>
            <a:endParaRPr lang="tr-TR" dirty="0"/>
          </a:p>
          <a:p>
            <a:r>
              <a:rPr lang="tr-TR" dirty="0"/>
              <a:t>Sonrasında da </a:t>
            </a:r>
            <a:r>
              <a:rPr lang="tr-TR" dirty="0" err="1"/>
              <a:t>configürasyon</a:t>
            </a:r>
            <a:r>
              <a:rPr lang="tr-TR" dirty="0"/>
              <a:t> dosyasının düzenlenmesi gerekir.</a:t>
            </a:r>
          </a:p>
        </p:txBody>
      </p:sp>
    </p:spTree>
    <p:extLst>
      <p:ext uri="{BB962C8B-B14F-4D97-AF65-F5344CB8AC3E}">
        <p14:creationId xmlns:p14="http://schemas.microsoft.com/office/powerpoint/2010/main" val="1613517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47C8FA6-1E3F-4495-94A5-653308E1AAB1}"/>
              </a:ext>
            </a:extLst>
          </p:cNvPr>
          <p:cNvSpPr txBox="1"/>
          <p:nvPr/>
        </p:nvSpPr>
        <p:spPr>
          <a:xfrm>
            <a:off x="134912" y="0"/>
            <a:ext cx="6775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cd </a:t>
            </a:r>
            <a:r>
              <a:rPr lang="tr-TR" dirty="0" err="1"/>
              <a:t>etc</a:t>
            </a:r>
            <a:endParaRPr lang="tr-TR" dirty="0"/>
          </a:p>
          <a:p>
            <a:r>
              <a:rPr lang="tr-TR" dirty="0"/>
              <a:t>cd </a:t>
            </a:r>
            <a:r>
              <a:rPr lang="tr-TR" dirty="0" err="1"/>
              <a:t>postgresql</a:t>
            </a:r>
            <a:endParaRPr lang="tr-TR" dirty="0"/>
          </a:p>
          <a:p>
            <a:r>
              <a:rPr lang="tr-TR" dirty="0"/>
              <a:t>cd 9.5</a:t>
            </a:r>
          </a:p>
          <a:p>
            <a:r>
              <a:rPr lang="tr-TR" dirty="0"/>
              <a:t>cd main</a:t>
            </a:r>
          </a:p>
          <a:p>
            <a:r>
              <a:rPr lang="tr-TR" dirty="0" err="1"/>
              <a:t>nano</a:t>
            </a:r>
            <a:r>
              <a:rPr lang="tr-TR" dirty="0"/>
              <a:t> </a:t>
            </a:r>
            <a:r>
              <a:rPr lang="tr-TR" dirty="0" err="1"/>
              <a:t>postgresql.conf</a:t>
            </a:r>
            <a:endParaRPr lang="tr-TR" dirty="0"/>
          </a:p>
          <a:p>
            <a:endParaRPr lang="tr-TR" dirty="0"/>
          </a:p>
          <a:p>
            <a:r>
              <a:rPr lang="tr-TR" dirty="0"/>
              <a:t>Ayarlarda ;</a:t>
            </a:r>
          </a:p>
          <a:p>
            <a:r>
              <a:rPr lang="tr-TR" dirty="0"/>
              <a:t>CONNECTIONS AND AUTHENTICATION</a:t>
            </a:r>
          </a:p>
          <a:p>
            <a:endParaRPr lang="tr-TR" dirty="0"/>
          </a:p>
          <a:p>
            <a:r>
              <a:rPr lang="tr-TR" dirty="0" err="1"/>
              <a:t>listen_addresses</a:t>
            </a:r>
            <a:r>
              <a:rPr lang="tr-TR" dirty="0"/>
              <a:t> = '*'  yazılmalıdır. Bu </a:t>
            </a:r>
            <a:r>
              <a:rPr lang="tr-TR" dirty="0" err="1"/>
              <a:t>heryerden</a:t>
            </a:r>
            <a:r>
              <a:rPr lang="tr-TR" dirty="0"/>
              <a:t> bağlanmaya izin verir.</a:t>
            </a:r>
          </a:p>
          <a:p>
            <a:endParaRPr lang="tr-TR" dirty="0"/>
          </a:p>
          <a:p>
            <a:r>
              <a:rPr lang="tr-TR" dirty="0"/>
              <a:t>Kayıt ederek </a:t>
            </a:r>
            <a:r>
              <a:rPr lang="tr-TR" dirty="0" err="1"/>
              <a:t>conf</a:t>
            </a:r>
            <a:r>
              <a:rPr lang="tr-TR" dirty="0"/>
              <a:t> dosyasından çıkın. </a:t>
            </a:r>
            <a:r>
              <a:rPr lang="tr-TR" dirty="0" err="1"/>
              <a:t>Ctrl</a:t>
            </a:r>
            <a:r>
              <a:rPr lang="tr-TR" dirty="0"/>
              <a:t> + X, Y, Enter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7BEAA3C-E41E-49AB-B4D1-3EE42EFA1389}"/>
              </a:ext>
            </a:extLst>
          </p:cNvPr>
          <p:cNvSpPr txBox="1"/>
          <p:nvPr/>
        </p:nvSpPr>
        <p:spPr>
          <a:xfrm>
            <a:off x="134912" y="3995678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Her yerden bağlanabilmek için </a:t>
            </a:r>
          </a:p>
          <a:p>
            <a:r>
              <a:rPr lang="tr-TR" dirty="0" err="1"/>
              <a:t>nano</a:t>
            </a:r>
            <a:r>
              <a:rPr lang="tr-TR" dirty="0"/>
              <a:t> 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postgresql</a:t>
            </a:r>
            <a:r>
              <a:rPr lang="tr-TR" dirty="0"/>
              <a:t>/9.5/main/</a:t>
            </a:r>
            <a:r>
              <a:rPr lang="tr-TR" dirty="0" err="1"/>
              <a:t>pg_hba.conf</a:t>
            </a:r>
            <a:r>
              <a:rPr lang="tr-TR" dirty="0"/>
              <a:t>  dosyasında</a:t>
            </a:r>
          </a:p>
          <a:p>
            <a:r>
              <a:rPr lang="tr-TR" dirty="0"/>
              <a:t>Ayarların sonuna</a:t>
            </a:r>
          </a:p>
          <a:p>
            <a:endParaRPr lang="tr-TR" dirty="0"/>
          </a:p>
          <a:p>
            <a:r>
              <a:rPr lang="tr-TR" dirty="0" err="1"/>
              <a:t>host</a:t>
            </a:r>
            <a:r>
              <a:rPr lang="tr-TR" dirty="0"/>
              <a:t>	</a:t>
            </a:r>
            <a:r>
              <a:rPr lang="tr-TR" dirty="0" err="1"/>
              <a:t>all</a:t>
            </a:r>
            <a:r>
              <a:rPr lang="tr-TR" dirty="0"/>
              <a:t>	</a:t>
            </a:r>
            <a:r>
              <a:rPr lang="tr-TR" dirty="0" err="1"/>
              <a:t>all</a:t>
            </a:r>
            <a:r>
              <a:rPr lang="tr-TR" dirty="0"/>
              <a:t>	0.0.0.0/0		md5</a:t>
            </a:r>
          </a:p>
          <a:p>
            <a:r>
              <a:rPr lang="tr-TR" dirty="0"/>
              <a:t>eklenmelidir.</a:t>
            </a:r>
          </a:p>
          <a:p>
            <a:endParaRPr lang="tr-TR" dirty="0"/>
          </a:p>
          <a:p>
            <a:r>
              <a:rPr lang="tr-TR" dirty="0"/>
              <a:t>Kayıt ederek </a:t>
            </a:r>
            <a:r>
              <a:rPr lang="tr-TR" dirty="0" err="1"/>
              <a:t>conf</a:t>
            </a:r>
            <a:r>
              <a:rPr lang="tr-TR" dirty="0"/>
              <a:t> dosyasından çıkın. </a:t>
            </a:r>
            <a:r>
              <a:rPr lang="tr-TR" dirty="0" err="1"/>
              <a:t>Ctrl</a:t>
            </a:r>
            <a:r>
              <a:rPr lang="tr-TR" dirty="0"/>
              <a:t> + X, Y, Enter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postgresql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48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01B0C88-F77E-4017-9BA0-193EBAE263D4}"/>
              </a:ext>
            </a:extLst>
          </p:cNvPr>
          <p:cNvSpPr txBox="1"/>
          <p:nvPr/>
        </p:nvSpPr>
        <p:spPr>
          <a:xfrm>
            <a:off x="809469" y="209862"/>
            <a:ext cx="997702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 </a:t>
            </a:r>
            <a:r>
              <a:rPr lang="tr-TR" dirty="0" err="1"/>
              <a:t>password</a:t>
            </a:r>
            <a:r>
              <a:rPr lang="tr-TR" dirty="0"/>
              <a:t> eklememiz gerekir.</a:t>
            </a:r>
          </a:p>
          <a:p>
            <a:endParaRPr lang="tr-TR" dirty="0"/>
          </a:p>
          <a:p>
            <a:r>
              <a:rPr lang="tr-TR" dirty="0"/>
              <a:t>su </a:t>
            </a:r>
            <a:r>
              <a:rPr lang="tr-TR" dirty="0" err="1"/>
              <a:t>postgres</a:t>
            </a:r>
            <a:r>
              <a:rPr lang="tr-TR" dirty="0"/>
              <a:t>  ile </a:t>
            </a:r>
            <a:r>
              <a:rPr lang="tr-TR" dirty="0" err="1"/>
              <a:t>postgres</a:t>
            </a:r>
            <a:r>
              <a:rPr lang="tr-TR" dirty="0"/>
              <a:t> kullanıcısına geçmemiz gerekir</a:t>
            </a:r>
          </a:p>
          <a:p>
            <a:endParaRPr lang="tr-TR" dirty="0"/>
          </a:p>
          <a:p>
            <a:r>
              <a:rPr lang="tr-TR" dirty="0" err="1"/>
              <a:t>psql</a:t>
            </a:r>
            <a:endParaRPr lang="tr-TR" dirty="0"/>
          </a:p>
          <a:p>
            <a:endParaRPr lang="tr-TR" dirty="0"/>
          </a:p>
          <a:p>
            <a:r>
              <a:rPr lang="tr-TR" dirty="0"/>
              <a:t>komutu </a:t>
            </a:r>
            <a:r>
              <a:rPr lang="tr-TR" dirty="0" err="1"/>
              <a:t>postres</a:t>
            </a:r>
            <a:r>
              <a:rPr lang="tr-TR" dirty="0"/>
              <a:t> komut satırına geçer</a:t>
            </a:r>
          </a:p>
          <a:p>
            <a:endParaRPr lang="tr-TR" dirty="0"/>
          </a:p>
          <a:p>
            <a:r>
              <a:rPr lang="tr-TR" dirty="0"/>
              <a:t>\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postgres</a:t>
            </a:r>
            <a:endParaRPr lang="tr-TR" dirty="0"/>
          </a:p>
          <a:p>
            <a:endParaRPr lang="tr-TR" dirty="0"/>
          </a:p>
          <a:p>
            <a:r>
              <a:rPr lang="tr-TR" dirty="0"/>
              <a:t>yazdıktan sonra yeni </a:t>
            </a:r>
            <a:r>
              <a:rPr lang="tr-TR" dirty="0" err="1"/>
              <a:t>password</a:t>
            </a:r>
            <a:r>
              <a:rPr lang="tr-TR" dirty="0"/>
              <a:t> ü iki kez girmemiz gerekir.</a:t>
            </a:r>
          </a:p>
          <a:p>
            <a:r>
              <a:rPr lang="tr-TR" dirty="0"/>
              <a:t>12345 olarak girdik </a:t>
            </a:r>
            <a:r>
              <a:rPr lang="tr-TR" dirty="0" err="1"/>
              <a:t>password</a:t>
            </a:r>
            <a:r>
              <a:rPr lang="tr-TR" dirty="0"/>
              <a:t> ü</a:t>
            </a:r>
          </a:p>
          <a:p>
            <a:endParaRPr lang="tr-TR" dirty="0"/>
          </a:p>
          <a:p>
            <a:r>
              <a:rPr lang="tr-TR" dirty="0" err="1"/>
              <a:t>Ctrl</a:t>
            </a:r>
            <a:r>
              <a:rPr lang="tr-TR" dirty="0"/>
              <a:t> + Z ile çıkış yapın</a:t>
            </a:r>
          </a:p>
          <a:p>
            <a:endParaRPr lang="tr-TR" dirty="0"/>
          </a:p>
          <a:p>
            <a:r>
              <a:rPr lang="tr-TR" dirty="0"/>
              <a:t>su </a:t>
            </a:r>
            <a:r>
              <a:rPr lang="tr-TR" dirty="0" err="1"/>
              <a:t>root</a:t>
            </a:r>
            <a:r>
              <a:rPr lang="tr-TR" dirty="0"/>
              <a:t> ile kendi makine kullanıcısına geçin.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postgresql</a:t>
            </a:r>
            <a:r>
              <a:rPr lang="tr-TR" dirty="0"/>
              <a:t> ile yeniden başlatın</a:t>
            </a:r>
          </a:p>
          <a:p>
            <a:endParaRPr lang="tr-TR" dirty="0"/>
          </a:p>
          <a:p>
            <a:r>
              <a:rPr lang="tr-TR" dirty="0"/>
              <a:t>Sonrasında yerel bilgisayardan </a:t>
            </a:r>
            <a:r>
              <a:rPr lang="tr-TR" dirty="0" err="1"/>
              <a:t>cloud</a:t>
            </a:r>
            <a:r>
              <a:rPr lang="tr-TR" dirty="0"/>
              <a:t> makine ip si ve diğer bilgiler ile </a:t>
            </a:r>
            <a:r>
              <a:rPr lang="tr-TR" dirty="0" err="1"/>
              <a:t>DBeaver</a:t>
            </a:r>
            <a:r>
              <a:rPr lang="tr-TR" dirty="0"/>
              <a:t> programı ile giriş yapabiliriz.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411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C333803-479D-40DB-9D8A-5A4A69AD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1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A55F975-79E3-418D-9EAB-7D592253515B}"/>
              </a:ext>
            </a:extLst>
          </p:cNvPr>
          <p:cNvSpPr txBox="1"/>
          <p:nvPr/>
        </p:nvSpPr>
        <p:spPr>
          <a:xfrm>
            <a:off x="479686" y="614597"/>
            <a:ext cx="4002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Bütün </a:t>
            </a:r>
            <a:r>
              <a:rPr lang="tr-TR" dirty="0" err="1"/>
              <a:t>veritabanları</a:t>
            </a:r>
            <a:r>
              <a:rPr lang="tr-TR" dirty="0"/>
              <a:t> görmek için yandaki ayar yapılmalıdır.</a:t>
            </a:r>
          </a:p>
          <a:p>
            <a:endParaRPr lang="tr-TR" dirty="0"/>
          </a:p>
          <a:p>
            <a:r>
              <a:rPr lang="tr-TR" dirty="0" err="1"/>
              <a:t>postgres</a:t>
            </a:r>
            <a:r>
              <a:rPr lang="tr-TR" dirty="0"/>
              <a:t> e sağ tıkla ve </a:t>
            </a:r>
            <a:r>
              <a:rPr lang="tr-TR" dirty="0" err="1"/>
              <a:t>script</a:t>
            </a:r>
            <a:r>
              <a:rPr lang="tr-TR" dirty="0"/>
              <a:t> i seç</a:t>
            </a:r>
          </a:p>
          <a:p>
            <a:r>
              <a:rPr lang="tr-TR" dirty="0"/>
              <a:t>Burada yeni veritabanı eklemek için</a:t>
            </a:r>
          </a:p>
          <a:p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dbh</a:t>
            </a:r>
            <a:r>
              <a:rPr lang="tr-TR" dirty="0"/>
              <a:t>; yaz ve çalıştır.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Yandaki ayar yapıldıktan sonra </a:t>
            </a:r>
            <a:r>
              <a:rPr lang="tr-TR" dirty="0" err="1"/>
              <a:t>Refresh</a:t>
            </a:r>
            <a:endParaRPr lang="tr-TR" dirty="0"/>
          </a:p>
          <a:p>
            <a:r>
              <a:rPr lang="tr-TR" dirty="0"/>
              <a:t>yapılınca veritabanı gözükecektir.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9B8D2BC-DEE5-427A-A2F7-22D3192F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47" y="399313"/>
            <a:ext cx="736385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53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53B70E3-AF48-4989-9A76-8759629035FD}"/>
              </a:ext>
            </a:extLst>
          </p:cNvPr>
          <p:cNvSpPr txBox="1"/>
          <p:nvPr/>
        </p:nvSpPr>
        <p:spPr>
          <a:xfrm>
            <a:off x="0" y="149902"/>
            <a:ext cx="1175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Veritabanına eklemek için sanal veri üreten sınıflar hazırlandı. Ve 200 adet veriden oluşan havaleislemler.csv dosyası oluşturuldu.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104076-3670-4D48-9FB6-0837F2DE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33" y="1102578"/>
            <a:ext cx="8905643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DataGenerator2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DataGenerator2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File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isimler.txt"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soyisimler.txt"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fileNameScanner.hasNext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fileNameScanner.nextLine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fileNameSurname.hasNext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fileNameSurname.nextLine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31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BC6844-CB06-4F6C-962B-50CD4C06B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2" y="125980"/>
            <a:ext cx="8647367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"TL"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"USD"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"EUR"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banktype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"X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"Z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 Bank"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ptype.get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ptype.size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banktype.get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banktype.size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datas.toString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05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3B50EE-2CEB-4F94-8109-72B31B68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46" y="816484"/>
            <a:ext cx="6417526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ve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için 11 haneli sanal veriler oluşturacağız.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1000000000L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.nextDouble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9999999999L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Sanal isim bilgisi üretmek için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 =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 +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36B6528-1F00-439B-976B-6B3B36DF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40A5F1C-A983-4025-8131-D9079DE40B37}"/>
              </a:ext>
            </a:extLst>
          </p:cNvPr>
          <p:cNvSpPr txBox="1"/>
          <p:nvPr/>
        </p:nvSpPr>
        <p:spPr>
          <a:xfrm>
            <a:off x="489273" y="1342104"/>
            <a:ext cx="112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İlk önce veri tabanı ekibinin veritabanındaki verileri Kafka ya yüklemesi gerekir.</a:t>
            </a:r>
          </a:p>
          <a:p>
            <a:endParaRPr lang="tr-TR" dirty="0"/>
          </a:p>
          <a:p>
            <a:r>
              <a:rPr lang="tr-TR" dirty="0"/>
              <a:t>Sonrasında Büyük Veri ekibi bu verileri kullanarak </a:t>
            </a:r>
            <a:r>
              <a:rPr lang="tr-TR" dirty="0" err="1"/>
              <a:t>Spark</a:t>
            </a:r>
            <a:r>
              <a:rPr lang="tr-TR" dirty="0"/>
              <a:t> üzerinde analizleri gerçekleştirir ve sonuçları </a:t>
            </a:r>
            <a:r>
              <a:rPr lang="tr-TR" dirty="0" err="1"/>
              <a:t>Hive</a:t>
            </a:r>
            <a:r>
              <a:rPr lang="tr-TR" dirty="0"/>
              <a:t> e kayıt eder.</a:t>
            </a:r>
          </a:p>
          <a:p>
            <a:endParaRPr lang="tr-TR" dirty="0"/>
          </a:p>
          <a:p>
            <a:r>
              <a:rPr lang="tr-TR" dirty="0"/>
              <a:t>Kayıt yeri HDFS, </a:t>
            </a:r>
            <a:r>
              <a:rPr lang="tr-TR" dirty="0" err="1"/>
              <a:t>MongoDB</a:t>
            </a:r>
            <a:r>
              <a:rPr lang="tr-TR" dirty="0"/>
              <a:t>, ya da yine bankanın veritabanı da olabilir.</a:t>
            </a:r>
          </a:p>
        </p:txBody>
      </p:sp>
    </p:spTree>
    <p:extLst>
      <p:ext uri="{BB962C8B-B14F-4D97-AF65-F5344CB8AC3E}">
        <p14:creationId xmlns:p14="http://schemas.microsoft.com/office/powerpoint/2010/main" val="3166868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34C59-CEE9-422B-936E-09A4DA07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2" y="246221"/>
            <a:ext cx="11334641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GenerateCSVDataFile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DataGenerator2 dg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DataGenerator2()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"D://BTKAkademi_TurkcellGY//Büyük Veri Uygulamaları//havaleislemleri.csv"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FileWriter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outputfile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FileWriter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(file)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CSVWriter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CSVWriter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outputfile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String[]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header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= {"balance","btype","pid","ptype","accountiban","accountoid","accounttitle","infobank","infoiban","infotitle"};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writer.writeNext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header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(i&lt;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data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dg.generate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data.replace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"["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data.replace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String[]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datacsv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data.split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System.out.println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("######## Gelen veri = " +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datacsv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[0]);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writer.writeNext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datacsv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+=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writer.close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8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B4FC009-45EA-4313-8B04-6541FF71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94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11142-5941-4048-BE5C-5173DEC5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98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C6E049D-B6F9-4941-9770-E22C4ED7C0ED}"/>
              </a:ext>
            </a:extLst>
          </p:cNvPr>
          <p:cNvSpPr txBox="1"/>
          <p:nvPr/>
        </p:nvSpPr>
        <p:spPr>
          <a:xfrm>
            <a:off x="239151" y="365760"/>
            <a:ext cx="9135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Spark</a:t>
            </a:r>
            <a:r>
              <a:rPr lang="tr-TR" dirty="0"/>
              <a:t> tan </a:t>
            </a:r>
            <a:r>
              <a:rPr lang="tr-TR" dirty="0" err="1"/>
              <a:t>PostgreSQL</a:t>
            </a:r>
            <a:r>
              <a:rPr lang="tr-TR" dirty="0"/>
              <a:t> verilerini okuyacağız. Bunun için </a:t>
            </a:r>
            <a:r>
              <a:rPr lang="tr-TR" dirty="0" err="1"/>
              <a:t>PostgreSQL</a:t>
            </a:r>
            <a:r>
              <a:rPr lang="tr-TR" dirty="0"/>
              <a:t> JDBC Connector kullanacağız.</a:t>
            </a:r>
          </a:p>
          <a:p>
            <a:endParaRPr lang="tr-TR" dirty="0"/>
          </a:p>
          <a:p>
            <a:r>
              <a:rPr lang="tr-TR" dirty="0"/>
              <a:t>Dependency </a:t>
            </a:r>
            <a:r>
              <a:rPr lang="tr-TR" dirty="0" err="1"/>
              <a:t>yi</a:t>
            </a:r>
            <a:r>
              <a:rPr lang="tr-TR" dirty="0"/>
              <a:t> almak için </a:t>
            </a:r>
            <a:r>
              <a:rPr lang="tr-TR" dirty="0" err="1"/>
              <a:t>mvnrepository</a:t>
            </a:r>
            <a:r>
              <a:rPr lang="tr-TR" dirty="0"/>
              <a:t> de arama yaparak 42.2.12 sürümünü aldık.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CE5699-7212-4236-B8EA-04EF5D196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773" y="2105561"/>
            <a:ext cx="334219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org.postgresql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postgresql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42.2.12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84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E6C76-06A0-4A00-99A1-41788D5E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58" y="0"/>
            <a:ext cx="7373942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RdToMongoApp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setProperty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"hadoop.home.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dir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hadoop-common-2.2.0-bin-master"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PostgreSQL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MongoDB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getOrCreate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sparkSession.read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().format(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driver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org.postgresql.Driver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jdbc:postgresql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://159.65.82.54/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dwh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dbtable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public.havaleislemleri_csv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postgres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"12345"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17E684B-4D35-437B-A531-345E2544ECF3}"/>
              </a:ext>
            </a:extLst>
          </p:cNvPr>
          <p:cNvSpPr txBox="1"/>
          <p:nvPr/>
        </p:nvSpPr>
        <p:spPr>
          <a:xfrm>
            <a:off x="154745" y="422031"/>
            <a:ext cx="3788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RdToMongo</a:t>
            </a:r>
            <a:r>
              <a:rPr lang="tr-TR" dirty="0"/>
              <a:t> adında yeni bir paket ve</a:t>
            </a:r>
          </a:p>
          <a:p>
            <a:r>
              <a:rPr lang="tr-TR" dirty="0"/>
              <a:t>sınıf oluşturuldu.</a:t>
            </a:r>
          </a:p>
          <a:p>
            <a:endParaRPr lang="tr-TR" dirty="0"/>
          </a:p>
          <a:p>
            <a:r>
              <a:rPr lang="tr-TR" dirty="0" err="1"/>
              <a:t>Burdaki</a:t>
            </a:r>
            <a:r>
              <a:rPr lang="tr-TR" dirty="0"/>
              <a:t> kodlarla </a:t>
            </a:r>
            <a:r>
              <a:rPr lang="tr-TR" dirty="0" err="1"/>
              <a:t>postgresql</a:t>
            </a:r>
            <a:r>
              <a:rPr lang="tr-TR" dirty="0"/>
              <a:t> den veriler</a:t>
            </a:r>
          </a:p>
          <a:p>
            <a:r>
              <a:rPr lang="tr-TR" dirty="0" err="1"/>
              <a:t>spark</a:t>
            </a:r>
            <a:r>
              <a:rPr lang="tr-TR" dirty="0"/>
              <a:t> ile alınmaktadır.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359F5AE-87A0-476D-A4F7-A97D562A12AB}"/>
              </a:ext>
            </a:extLst>
          </p:cNvPr>
          <p:cNvSpPr txBox="1"/>
          <p:nvPr/>
        </p:nvSpPr>
        <p:spPr>
          <a:xfrm>
            <a:off x="385689" y="4341622"/>
            <a:ext cx="118063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/>
              <a:t>+--------------------+-------+-----+-------+-----+--------------+-------------+--------------------+--------+--------------+--------------------+</a:t>
            </a:r>
          </a:p>
          <a:p>
            <a:r>
              <a:rPr lang="tr-TR" sz="1400" dirty="0"/>
              <a:t>|          </a:t>
            </a:r>
            <a:r>
              <a:rPr lang="tr-TR" sz="1400" dirty="0" err="1"/>
              <a:t>current_ts|balance|btype</a:t>
            </a:r>
            <a:r>
              <a:rPr lang="tr-TR" sz="1400" dirty="0"/>
              <a:t>|    </a:t>
            </a:r>
            <a:r>
              <a:rPr lang="tr-TR" sz="1400" dirty="0" err="1"/>
              <a:t>pid|ptype</a:t>
            </a:r>
            <a:r>
              <a:rPr lang="tr-TR" sz="1400" dirty="0"/>
              <a:t>|   </a:t>
            </a:r>
            <a:r>
              <a:rPr lang="tr-TR" sz="1400" dirty="0" err="1"/>
              <a:t>accountiban</a:t>
            </a:r>
            <a:r>
              <a:rPr lang="tr-TR" sz="1400" dirty="0"/>
              <a:t>|   </a:t>
            </a:r>
            <a:r>
              <a:rPr lang="tr-TR" sz="1400" dirty="0" err="1"/>
              <a:t>accountoid</a:t>
            </a:r>
            <a:r>
              <a:rPr lang="tr-TR" sz="1400" dirty="0"/>
              <a:t>|        </a:t>
            </a:r>
            <a:r>
              <a:rPr lang="tr-TR" sz="1400" dirty="0" err="1"/>
              <a:t>accounttitle|infobank</a:t>
            </a:r>
            <a:r>
              <a:rPr lang="tr-TR" sz="1400" dirty="0"/>
              <a:t>|      </a:t>
            </a:r>
            <a:r>
              <a:rPr lang="tr-TR" sz="1400" dirty="0" err="1"/>
              <a:t>infoiban</a:t>
            </a:r>
            <a:r>
              <a:rPr lang="tr-TR" sz="1400" dirty="0"/>
              <a:t>|           </a:t>
            </a:r>
            <a:r>
              <a:rPr lang="tr-TR" sz="1400" dirty="0" err="1"/>
              <a:t>infotitle</a:t>
            </a:r>
            <a:r>
              <a:rPr lang="tr-TR" sz="1400" dirty="0"/>
              <a:t>|</a:t>
            </a:r>
          </a:p>
          <a:p>
            <a:r>
              <a:rPr lang="tr-TR" sz="1400" dirty="0"/>
              <a:t>+--------------------+-------+-----+-------+-----+--------------+-------------+--------------------+--------+--------------+--------------------+</a:t>
            </a:r>
          </a:p>
          <a:p>
            <a:r>
              <a:rPr lang="tr-TR" sz="1400" dirty="0"/>
              <a:t>|2020-12-11 22:41:...| 1442.0|   TL|10000.0|    E|  TR6126076179|  6.0902103E9|         AHMET GÖÇEN|  X Bank|  TR6898394771|        NURAY BAYRAM|</a:t>
            </a:r>
          </a:p>
          <a:p>
            <a:r>
              <a:rPr lang="tr-TR" sz="1400" dirty="0"/>
              <a:t>|2020-12-11 22:41:...| 5708.0|  USD|10001.0|    E|  TR8999862742|  8.2378378E9|  MÜCAHİT YEŞİLFİDAN|  L Bank|  TR9614429536|         AHMET KIRLI|</a:t>
            </a:r>
          </a:p>
          <a:p>
            <a:r>
              <a:rPr lang="tr-TR" sz="1400" dirty="0"/>
              <a:t>|2020-12-11 22:41:...| 5225.0|   TL|10002.0|    E|  TR3200362986|  9.4826834E9|   FATİH AVNİ ÖZATEŞ|  Y Bank|  TR6341008175|         FİLİZ ÇOPUR|</a:t>
            </a:r>
          </a:p>
          <a:p>
            <a:r>
              <a:rPr lang="tr-TR" sz="1400" dirty="0"/>
              <a:t>|2020-12-11 22:41:...| 8190.0|  EUR|10003.0|    H|  TR3263397352| 3.48820531E9|  FATİH MEHMET KAÇER|  M Bank|  TR1512590306|   SİNAN DİNÇER KISA|</a:t>
            </a:r>
          </a:p>
          <a:p>
            <a:r>
              <a:rPr lang="tr-TR" sz="1400" dirty="0"/>
              <a:t>|2020-12-11 22:41:...| 7773.0|   TL|10004.0|    H|  TR4266615122| 2.08987968E9|       DERYA BULAKÇI|  K Bank|  TR9510661750|       GÖRKEM TUNCER|</a:t>
            </a:r>
          </a:p>
        </p:txBody>
      </p:sp>
    </p:spTree>
    <p:extLst>
      <p:ext uri="{BB962C8B-B14F-4D97-AF65-F5344CB8AC3E}">
        <p14:creationId xmlns:p14="http://schemas.microsoft.com/office/powerpoint/2010/main" val="3888038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83E2D4D-85A6-4039-B242-097B6940ED2F}"/>
              </a:ext>
            </a:extLst>
          </p:cNvPr>
          <p:cNvSpPr txBox="1"/>
          <p:nvPr/>
        </p:nvSpPr>
        <p:spPr>
          <a:xfrm>
            <a:off x="365760" y="576775"/>
            <a:ext cx="6905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Schema</a:t>
            </a:r>
            <a:r>
              <a:rPr lang="tr-TR" dirty="0"/>
              <a:t> ine bakmak için 			</a:t>
            </a:r>
            <a:r>
              <a:rPr lang="tr-TR" dirty="0" err="1"/>
              <a:t>loadDS.printSchema</a:t>
            </a:r>
            <a:r>
              <a:rPr lang="tr-TR" dirty="0"/>
              <a:t>();</a:t>
            </a:r>
          </a:p>
          <a:p>
            <a:endParaRPr lang="tr-TR" dirty="0"/>
          </a:p>
          <a:p>
            <a:r>
              <a:rPr lang="tr-TR" dirty="0"/>
              <a:t>Veriler üzerinde işlem yapmak için</a:t>
            </a:r>
          </a:p>
          <a:p>
            <a:r>
              <a:rPr lang="tr-TR" dirty="0"/>
              <a:t>veri tiplerini düzeltmemiz gerekir.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E961A67-0902-4778-934F-BF5FEC0AD6FB}"/>
              </a:ext>
            </a:extLst>
          </p:cNvPr>
          <p:cNvSpPr txBox="1"/>
          <p:nvPr/>
        </p:nvSpPr>
        <p:spPr>
          <a:xfrm>
            <a:off x="5567289" y="1464104"/>
            <a:ext cx="6098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root</a:t>
            </a:r>
            <a:endParaRPr lang="tr-TR" dirty="0"/>
          </a:p>
          <a:p>
            <a:r>
              <a:rPr lang="tr-TR" dirty="0"/>
              <a:t> |-- </a:t>
            </a:r>
            <a:r>
              <a:rPr lang="tr-TR" dirty="0" err="1"/>
              <a:t>current_ts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balance</a:t>
            </a:r>
            <a:r>
              <a:rPr lang="tr-TR" dirty="0"/>
              <a:t>: </a:t>
            </a:r>
            <a:r>
              <a:rPr lang="tr-TR" dirty="0" err="1"/>
              <a:t>float</a:t>
            </a:r>
            <a:r>
              <a:rPr lang="tr-TR" dirty="0"/>
              <a:t>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btype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pid</a:t>
            </a:r>
            <a:r>
              <a:rPr lang="tr-TR" dirty="0"/>
              <a:t>: </a:t>
            </a:r>
            <a:r>
              <a:rPr lang="tr-TR" dirty="0" err="1"/>
              <a:t>float</a:t>
            </a:r>
            <a:r>
              <a:rPr lang="tr-TR" dirty="0"/>
              <a:t>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ptype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accountiban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accountoid</a:t>
            </a:r>
            <a:r>
              <a:rPr lang="tr-TR" dirty="0"/>
              <a:t>: </a:t>
            </a:r>
            <a:r>
              <a:rPr lang="tr-TR" dirty="0" err="1"/>
              <a:t>float</a:t>
            </a:r>
            <a:r>
              <a:rPr lang="tr-TR" dirty="0"/>
              <a:t>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accounttitle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infobank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infoiban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infotitle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BAF6D-3AC2-445D-8ACB-589294A7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393896"/>
            <a:ext cx="952491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loadDS.withColumn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balance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rowDataset.printSchema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9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40FB4-14F1-4707-ACC6-C7461B39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151" y="2890391"/>
            <a:ext cx="765369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 sparkSession = SparkSession.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().master(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.appName(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"PostgreSQL To MongoDB"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.config(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"spark.mongodb.output.uri"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"mongodb://159.65.82.54/dwh.havaleislemleri"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.getOrCreate()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6F371-4A08-4CAC-9CD6-5D4C1183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151" y="4697161"/>
            <a:ext cx="496700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MongoSpark.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(rowDataset3).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append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E034B-73FA-4E8D-AC0C-5CB58A085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82" y="1107330"/>
            <a:ext cx="1114696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rowDataset2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rowDataset.withColumn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rowDataset3 = rowDataset2.withColumn(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accountoid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rowDataset2.col(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accountoid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DataTypes.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rowDataset3.printSchema()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C3094EE-8A62-4273-A541-FC3CD0D9CAD0}"/>
              </a:ext>
            </a:extLst>
          </p:cNvPr>
          <p:cNvSpPr txBox="1"/>
          <p:nvPr/>
        </p:nvSpPr>
        <p:spPr>
          <a:xfrm>
            <a:off x="1055077" y="520505"/>
            <a:ext cx="582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Long</a:t>
            </a:r>
            <a:r>
              <a:rPr lang="tr-TR" dirty="0"/>
              <a:t> tipini kabul etmediği için –hata verdi- </a:t>
            </a:r>
            <a:r>
              <a:rPr lang="tr-TR" dirty="0" err="1"/>
              <a:t>integer</a:t>
            </a:r>
            <a:r>
              <a:rPr lang="tr-TR" dirty="0"/>
              <a:t> a çevirdik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4CC798C-D015-469B-9C8B-60FB8EDFAB61}"/>
              </a:ext>
            </a:extLst>
          </p:cNvPr>
          <p:cNvSpPr txBox="1"/>
          <p:nvPr/>
        </p:nvSpPr>
        <p:spPr>
          <a:xfrm>
            <a:off x="840546" y="5866228"/>
            <a:ext cx="639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Ekleme işleminden sonra Robo3T ile kontrol edebilirsiniz.</a:t>
            </a:r>
          </a:p>
        </p:txBody>
      </p:sp>
    </p:spTree>
    <p:extLst>
      <p:ext uri="{BB962C8B-B14F-4D97-AF65-F5344CB8AC3E}">
        <p14:creationId xmlns:p14="http://schemas.microsoft.com/office/powerpoint/2010/main" val="1168081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185A152-166A-48AA-8AF9-E81EF60E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56E920E-4BBB-4A14-9D89-6132DEE1F404}"/>
              </a:ext>
            </a:extLst>
          </p:cNvPr>
          <p:cNvSpPr txBox="1"/>
          <p:nvPr/>
        </p:nvSpPr>
        <p:spPr>
          <a:xfrm>
            <a:off x="3933356" y="1814732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Kredi kartı kullanımı nereden yapılmaktadır?</a:t>
            </a:r>
          </a:p>
        </p:txBody>
      </p:sp>
    </p:spTree>
    <p:extLst>
      <p:ext uri="{BB962C8B-B14F-4D97-AF65-F5344CB8AC3E}">
        <p14:creationId xmlns:p14="http://schemas.microsoft.com/office/powerpoint/2010/main" val="1119899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4B1D5-3668-426E-86F1-C985B61F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380"/>
            <a:ext cx="5671745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DataGenerator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File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isimler.txt"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soyisimler.txt"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fileNameScanner.hasNext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fileNameScanner.nextLine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fileNameSurname.hasNext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fileNameSurname.nextLine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islemno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1001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2001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offset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"2020-08-03 02:00:00"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getTime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"2020-08-03 23:59:00"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getTime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diff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offset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offset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diff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D2F330-5821-4CED-983C-DBDCF0B2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846" y="1060876"/>
            <a:ext cx="3858749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&lt;String&gt;()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rand.toString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pid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islemno.get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islemno.size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Long.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datas.add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datas.toString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generateID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nameSurnameGenerator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Sanal isim bilgisi üretmek için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 =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.size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 +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74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318373-11A8-47DC-89CB-70B22497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671" y="243512"/>
            <a:ext cx="6508257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GenerateCSVData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DataGenerator dg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DataGenerator()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 file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"D://BTKAkademi_TurkcellGY//Büyük Veri Uygulamaları//kredikartiislem.csv"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FileWriter outputfile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FileWriter(file)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CSVWriter writer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CSVWriter(outputfile)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String[] header = {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"current_ts"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"balance"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"pid"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"ptype"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"oid"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"title"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writer.writeNext(header)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(i&lt;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Thread.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data = dg.generate()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.println(data)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data.replace(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"["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data.replace(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data.replace(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String[] datacsv = data.split(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System.out.println("######## Gelen veri = " + datacsv[0]);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writer.writeNext(datacsv)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+=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writer.close()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395A250-0DEC-4328-BE9E-96D98DA4A942}"/>
              </a:ext>
            </a:extLst>
          </p:cNvPr>
          <p:cNvSpPr txBox="1"/>
          <p:nvPr/>
        </p:nvSpPr>
        <p:spPr>
          <a:xfrm>
            <a:off x="196948" y="1842868"/>
            <a:ext cx="4239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Sanal veri oluşturduktan sonra </a:t>
            </a:r>
          </a:p>
          <a:p>
            <a:r>
              <a:rPr lang="tr-TR" dirty="0"/>
              <a:t>dosyayı </a:t>
            </a:r>
            <a:r>
              <a:rPr lang="tr-TR" dirty="0" err="1"/>
              <a:t>excel</a:t>
            </a:r>
            <a:r>
              <a:rPr lang="tr-TR" dirty="0"/>
              <a:t> de açıp " karakterlerini sildim.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AD2BC56-4833-4E22-9623-E4E393B2ED18}"/>
              </a:ext>
            </a:extLst>
          </p:cNvPr>
          <p:cNvSpPr txBox="1"/>
          <p:nvPr/>
        </p:nvSpPr>
        <p:spPr>
          <a:xfrm>
            <a:off x="380565" y="2890855"/>
            <a:ext cx="3872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Verilerdeki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ptype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kodlarının anlamı</a:t>
            </a:r>
          </a:p>
          <a:p>
            <a:endParaRPr kumimoji="0" lang="tr-TR" altLang="tr-TR" sz="1800" b="1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1000 kredi kartı normal kullanım</a:t>
            </a:r>
          </a:p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1001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kullanımı</a:t>
            </a:r>
            <a:b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2000 internet normal kullanım</a:t>
            </a:r>
            <a:b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2001 internet sanal kart kullanım</a:t>
            </a:r>
            <a:b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365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F4ECCC-D314-40E9-ABFF-1968F7E5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F9B7EC2-A833-42A9-B848-0DB884AC56C1}"/>
              </a:ext>
            </a:extLst>
          </p:cNvPr>
          <p:cNvSpPr txBox="1"/>
          <p:nvPr/>
        </p:nvSpPr>
        <p:spPr>
          <a:xfrm>
            <a:off x="2507226" y="1519084"/>
            <a:ext cx="905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RDB – ilişkisel veritabanı, RDB den veri alacağız </a:t>
            </a:r>
            <a:r>
              <a:rPr lang="tr-TR" dirty="0" err="1"/>
              <a:t>Hive</a:t>
            </a:r>
            <a:r>
              <a:rPr lang="tr-TR" dirty="0"/>
              <a:t> yada HDFS e aktaracağız.  </a:t>
            </a:r>
            <a:r>
              <a:rPr lang="tr-TR" dirty="0" err="1"/>
              <a:t>Spark</a:t>
            </a:r>
            <a:r>
              <a:rPr lang="tr-TR" dirty="0"/>
              <a:t> sayesinde verileri </a:t>
            </a:r>
            <a:r>
              <a:rPr lang="tr-TR" dirty="0" err="1"/>
              <a:t>partiton</a:t>
            </a:r>
            <a:r>
              <a:rPr lang="tr-TR" dirty="0"/>
              <a:t> şekilde okuyacağız ve </a:t>
            </a:r>
            <a:r>
              <a:rPr lang="tr-TR" dirty="0" err="1"/>
              <a:t>partition</a:t>
            </a:r>
            <a:r>
              <a:rPr lang="tr-TR" dirty="0"/>
              <a:t> şekilde kayıt edeceğiz.</a:t>
            </a:r>
          </a:p>
          <a:p>
            <a:endParaRPr lang="tr-TR" dirty="0"/>
          </a:p>
          <a:p>
            <a:r>
              <a:rPr lang="tr-TR" dirty="0"/>
              <a:t>Burada </a:t>
            </a:r>
            <a:r>
              <a:rPr lang="tr-TR" dirty="0" err="1"/>
              <a:t>Spark</a:t>
            </a:r>
            <a:r>
              <a:rPr lang="tr-TR" dirty="0"/>
              <a:t> yerine </a:t>
            </a:r>
            <a:r>
              <a:rPr lang="tr-TR" dirty="0" err="1"/>
              <a:t>Skoop</a:t>
            </a:r>
            <a:r>
              <a:rPr lang="tr-TR" dirty="0"/>
              <a:t> ( </a:t>
            </a:r>
            <a:r>
              <a:rPr lang="tr-TR" dirty="0" err="1"/>
              <a:t>skoop</a:t>
            </a:r>
            <a:r>
              <a:rPr lang="tr-TR" dirty="0"/>
              <a:t> un yazılışını yanlış yazmış olabilirim )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4183563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905E8A-75FF-4B0C-B85D-1819DDEB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058" y="1142316"/>
            <a:ext cx="3766800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org.apache.spark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spark-sql_2.12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2.4.2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com.opencsv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opencsv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3.3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54DE8B-8B8C-44B0-B3BF-E296F5C63C6E}"/>
              </a:ext>
            </a:extLst>
          </p:cNvPr>
          <p:cNvSpPr txBox="1"/>
          <p:nvPr/>
        </p:nvSpPr>
        <p:spPr>
          <a:xfrm>
            <a:off x="675249" y="66118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pom.xml </a:t>
            </a:r>
            <a:r>
              <a:rPr lang="tr-TR" dirty="0" err="1"/>
              <a:t>dependencies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3202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307CF-D19D-492E-82F0-ED7B2694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215" y="196208"/>
            <a:ext cx="7805791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setProperty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"hadoop.home.dir"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"C: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hadoop-common-2.2.0-bin-master"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 sparkSession = SparkSession.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().master(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.appName(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"Kredi Kartı Takip"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.getOrCreate()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rawDS = sparkSession.read().format(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"csv"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).option(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"header"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.option(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"inferSchema"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.option(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"timestampFormat"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"MM/dd/yyyy"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.csv(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kredikartiislem.csv"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rawDS.show()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D94C3CF-D15D-41B1-8ABA-A7A6532CEF47}"/>
              </a:ext>
            </a:extLst>
          </p:cNvPr>
          <p:cNvSpPr txBox="1"/>
          <p:nvPr/>
        </p:nvSpPr>
        <p:spPr>
          <a:xfrm>
            <a:off x="1389184" y="4353468"/>
            <a:ext cx="91428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/>
              <a:t>+--------------------+-------+-------+------+-----+--------------------+</a:t>
            </a:r>
          </a:p>
          <a:p>
            <a:r>
              <a:rPr lang="tr-TR" sz="1600" dirty="0"/>
              <a:t>|          </a:t>
            </a:r>
            <a:r>
              <a:rPr lang="tr-TR" sz="1600" dirty="0" err="1"/>
              <a:t>current_ts|balance</a:t>
            </a:r>
            <a:r>
              <a:rPr lang="tr-TR" sz="1600" dirty="0"/>
              <a:t>|    </a:t>
            </a:r>
            <a:r>
              <a:rPr lang="tr-TR" sz="1600" dirty="0" err="1"/>
              <a:t>pid</a:t>
            </a:r>
            <a:r>
              <a:rPr lang="tr-TR" sz="1600" dirty="0"/>
              <a:t>| </a:t>
            </a:r>
            <a:r>
              <a:rPr lang="tr-TR" sz="1600" dirty="0" err="1"/>
              <a:t>ptype</a:t>
            </a:r>
            <a:r>
              <a:rPr lang="tr-TR" sz="1600" dirty="0"/>
              <a:t>|  </a:t>
            </a:r>
            <a:r>
              <a:rPr lang="tr-TR" sz="1600" dirty="0" err="1"/>
              <a:t>oid</a:t>
            </a:r>
            <a:r>
              <a:rPr lang="tr-TR" sz="1600" dirty="0"/>
              <a:t>|               </a:t>
            </a:r>
            <a:r>
              <a:rPr lang="tr-TR" sz="1600" dirty="0" err="1"/>
              <a:t>title</a:t>
            </a:r>
            <a:r>
              <a:rPr lang="tr-TR" sz="1600" dirty="0"/>
              <a:t>|</a:t>
            </a:r>
          </a:p>
          <a:p>
            <a:r>
              <a:rPr lang="tr-TR" sz="1600" dirty="0"/>
              <a:t>+--------------------+-------+-------+------+-----+--------------------+</a:t>
            </a:r>
          </a:p>
          <a:p>
            <a:r>
              <a:rPr lang="tr-TR" sz="1600" dirty="0"/>
              <a:t>|2020-08-03 18:40:...| 8160.0|10000.0|1000.0|838.0|         SERPİL KAYA|</a:t>
            </a:r>
          </a:p>
          <a:p>
            <a:r>
              <a:rPr lang="tr-TR" sz="1600" dirty="0"/>
              <a:t>|2020-08-03 10:09:...| 3356.0|10001.0|1000.0|604.0|         HARUN EVREN|</a:t>
            </a:r>
          </a:p>
          <a:p>
            <a:r>
              <a:rPr lang="tr-TR" sz="1600" dirty="0"/>
              <a:t>|2020-08-03 20:28:...| 5438.0|10002.0|2001.0|199.0|        SEYHAN GÜLER|</a:t>
            </a:r>
          </a:p>
          <a:p>
            <a:r>
              <a:rPr lang="tr-TR" sz="1600" dirty="0"/>
              <a:t>|2020-08-03 11:29:...| 5363.0|10003.0|1001.0|154.0|       REFİK İNANMAZ|</a:t>
            </a:r>
          </a:p>
          <a:p>
            <a:r>
              <a:rPr lang="tr-TR" sz="1600" dirty="0"/>
              <a:t>|2020-08-03 05:10:...| 4618.0|10004.0|1001.0|319.0|       MUSTAFA TATAR|</a:t>
            </a:r>
          </a:p>
          <a:p>
            <a:r>
              <a:rPr lang="tr-TR" sz="1600" dirty="0"/>
              <a:t>|2020-08-03 21:12:...| 3963.0|10005.0|1000.0|138.0|      SEDAT KAHREMAN|</a:t>
            </a:r>
          </a:p>
        </p:txBody>
      </p:sp>
    </p:spTree>
    <p:extLst>
      <p:ext uri="{BB962C8B-B14F-4D97-AF65-F5344CB8AC3E}">
        <p14:creationId xmlns:p14="http://schemas.microsoft.com/office/powerpoint/2010/main" val="68338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B5E4A0F-7A32-41BB-824C-BEA904632B8C}"/>
              </a:ext>
            </a:extLst>
          </p:cNvPr>
          <p:cNvSpPr txBox="1"/>
          <p:nvPr/>
        </p:nvSpPr>
        <p:spPr>
          <a:xfrm>
            <a:off x="112542" y="295421"/>
            <a:ext cx="2787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Schema</a:t>
            </a:r>
            <a:r>
              <a:rPr lang="tr-TR" dirty="0"/>
              <a:t> kontrol</a:t>
            </a:r>
          </a:p>
          <a:p>
            <a:endParaRPr lang="tr-TR" dirty="0"/>
          </a:p>
          <a:p>
            <a:r>
              <a:rPr lang="tr-TR" dirty="0"/>
              <a:t>Double </a:t>
            </a:r>
            <a:r>
              <a:rPr lang="tr-TR" dirty="0" err="1"/>
              <a:t>ları</a:t>
            </a:r>
            <a:r>
              <a:rPr lang="tr-TR" dirty="0"/>
              <a:t> </a:t>
            </a:r>
            <a:r>
              <a:rPr lang="tr-TR" dirty="0" err="1"/>
              <a:t>integera</a:t>
            </a:r>
            <a:endParaRPr lang="tr-TR" dirty="0"/>
          </a:p>
          <a:p>
            <a:r>
              <a:rPr lang="tr-TR" dirty="0"/>
              <a:t>dönüştürdük.</a:t>
            </a:r>
          </a:p>
          <a:p>
            <a:endParaRPr lang="tr-TR" dirty="0"/>
          </a:p>
          <a:p>
            <a:r>
              <a:rPr lang="tr-TR" dirty="0"/>
              <a:t>Analizde kolaylık olsun diye.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2FC6AF-3107-4D3F-868A-DD297F9F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385" y="326199"/>
            <a:ext cx="200131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rawDS.printSchema()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A46C23C-30E7-40C2-9483-0990D2F2E5AC}"/>
              </a:ext>
            </a:extLst>
          </p:cNvPr>
          <p:cNvSpPr txBox="1"/>
          <p:nvPr/>
        </p:nvSpPr>
        <p:spPr>
          <a:xfrm>
            <a:off x="3921369" y="904578"/>
            <a:ext cx="609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root</a:t>
            </a:r>
            <a:endParaRPr lang="tr-TR" dirty="0"/>
          </a:p>
          <a:p>
            <a:r>
              <a:rPr lang="tr-TR" dirty="0"/>
              <a:t> |-- </a:t>
            </a:r>
            <a:r>
              <a:rPr lang="tr-TR" dirty="0" err="1"/>
              <a:t>current_ts</a:t>
            </a:r>
            <a:r>
              <a:rPr lang="tr-TR" dirty="0"/>
              <a:t>: </a:t>
            </a:r>
            <a:r>
              <a:rPr lang="tr-TR" dirty="0" err="1"/>
              <a:t>timestamp</a:t>
            </a:r>
            <a:r>
              <a:rPr lang="tr-TR" dirty="0"/>
              <a:t>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balance</a:t>
            </a:r>
            <a:r>
              <a:rPr lang="tr-TR" dirty="0"/>
              <a:t>: double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pid</a:t>
            </a:r>
            <a:r>
              <a:rPr lang="tr-TR" dirty="0"/>
              <a:t>: double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ptype</a:t>
            </a:r>
            <a:r>
              <a:rPr lang="tr-TR" dirty="0"/>
              <a:t>: double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oid</a:t>
            </a:r>
            <a:r>
              <a:rPr lang="tr-TR" dirty="0"/>
              <a:t>: double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  <a:p>
            <a:r>
              <a:rPr lang="tr-TR" dirty="0"/>
              <a:t> |-- </a:t>
            </a:r>
            <a:r>
              <a:rPr lang="tr-TR" dirty="0" err="1"/>
              <a:t>title</a:t>
            </a:r>
            <a:r>
              <a:rPr lang="tr-TR" dirty="0"/>
              <a:t>: string (</a:t>
            </a:r>
            <a:r>
              <a:rPr lang="tr-TR" dirty="0" err="1"/>
              <a:t>nullable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8A1015-1264-4B4E-8A4D-ADCD8CCF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76" y="3922098"/>
            <a:ext cx="1026197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rowDataset = rawDS.withColumn(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"balance"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rawDS.col(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"balance"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).cast(DataTypes.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rowDataset1 = rowDataset.withColumn(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rowDataset.col(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).cast(DataTypes.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rowDataset2 = rowDataset1.withColumn(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"ptype"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rowDataset1.col(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"ptype"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).cast(DataTypes.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rowDataset3 = rowDataset2.withColumn(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rowDataset2.col(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).cast(DataTypes.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IntegerType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rowDataset3.printSchema()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5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EC64C-BED9-4FFA-89E0-9834EFCA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276" y="368739"/>
            <a:ext cx="514544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Hangi kullanıcı hangi kanaldan işlem yapıyor.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Verilerdeki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alanındaki veriler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sanalkart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karekod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vb.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işlemleri simgelemektedir.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1000 kredi kartı normal kullanım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rowDataset3.groupBy(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D1225-B5F3-4E2B-B399-2E267AA77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36" y="3006394"/>
            <a:ext cx="512428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Tek kullanıcının kredi kartını nasıl kullandığının bulunması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Kaç kere kullanmış, hangi şekilde kullanmış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1001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kullanımı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2000 internet normal kullanım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2001 internet sanal kart kullanım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rowDataset3.filter(rowDataset3.col(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604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groupBy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37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37949B2-4533-49FC-842B-DA4C022F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298" y="282547"/>
            <a:ext cx="6406690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porocessDS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rowDataset3.groupBy(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porocessDS.show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Kullanıcıların kart kullanım tiplerinin yan yana gözükmesi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Bunun için PİVOT işlemi yapmamız gerekir.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porocessDS.groupBy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).pivot(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8AE0FC4-58AA-487B-B62E-FB663F7ADCC4}"/>
              </a:ext>
            </a:extLst>
          </p:cNvPr>
          <p:cNvSpPr txBox="1"/>
          <p:nvPr/>
        </p:nvSpPr>
        <p:spPr>
          <a:xfrm>
            <a:off x="3049172" y="2132822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+---+----+----+----+----+</a:t>
            </a:r>
          </a:p>
          <a:p>
            <a:r>
              <a:rPr lang="tr-TR" dirty="0"/>
              <a:t>|oid|1000|1001|2000|2001|</a:t>
            </a:r>
          </a:p>
          <a:p>
            <a:r>
              <a:rPr lang="tr-TR" dirty="0"/>
              <a:t>+---+----+----+----+----+</a:t>
            </a:r>
          </a:p>
          <a:p>
            <a:r>
              <a:rPr lang="tr-TR" dirty="0"/>
              <a:t>|392|   0|   2|   0|   0|</a:t>
            </a:r>
          </a:p>
          <a:p>
            <a:r>
              <a:rPr lang="tr-TR" dirty="0"/>
              <a:t>|580|   0|   0|   0|   1|</a:t>
            </a:r>
          </a:p>
          <a:p>
            <a:r>
              <a:rPr lang="tr-TR" dirty="0"/>
              <a:t>| 85|   0|   0|   0|   1|</a:t>
            </a:r>
          </a:p>
          <a:p>
            <a:r>
              <a:rPr lang="tr-TR" dirty="0"/>
              <a:t>|879|   0|   1|   0|   0|</a:t>
            </a:r>
          </a:p>
          <a:p>
            <a:r>
              <a:rPr lang="tr-TR" dirty="0"/>
              <a:t>|883|   0|   0|   1|   0|</a:t>
            </a:r>
          </a:p>
          <a:p>
            <a:r>
              <a:rPr lang="tr-TR" dirty="0"/>
              <a:t>|133|   1|   0|   0|   1|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DD18E44-E2DA-426A-B48B-E13212F61FAA}"/>
              </a:ext>
            </a:extLst>
          </p:cNvPr>
          <p:cNvSpPr txBox="1"/>
          <p:nvPr/>
        </p:nvSpPr>
        <p:spPr>
          <a:xfrm>
            <a:off x="284299" y="669075"/>
            <a:ext cx="24307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Kullanıcıların kart kullanım tiplerinin yan yana gözükmesi</a:t>
            </a:r>
            <a:b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Bunun için PİVOT işlemi yapmamız gerekir.</a:t>
            </a:r>
            <a:b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73834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D97A21-2528-4F83-8306-2E094941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778" y="104952"/>
            <a:ext cx="9579417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kullanmayan kullanıcıların bulunması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Kredi kartı normal kullanımı-1000- sıfırdan büyük olanalar ve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-1001- hiç kullanmayanlar.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qrCodeDS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resultDS.filter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"1000"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greater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"1001"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qrCodeDS.show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7771023-2AC1-4E53-A3D0-0377FE4813C8}"/>
              </a:ext>
            </a:extLst>
          </p:cNvPr>
          <p:cNvSpPr txBox="1"/>
          <p:nvPr/>
        </p:nvSpPr>
        <p:spPr>
          <a:xfrm>
            <a:off x="164805" y="351172"/>
            <a:ext cx="22829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kullanmayan kullanıcıların bulunması</a:t>
            </a:r>
            <a:b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Kredi kartı normal kullanımı-1000- sıfırdan büyük olanalar ve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-1001- hiç kullanmayanlar.</a:t>
            </a:r>
            <a:b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lang="tr-TR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CF8CD22-1A74-4E7D-8282-E311A73E23C2}"/>
              </a:ext>
            </a:extLst>
          </p:cNvPr>
          <p:cNvSpPr txBox="1"/>
          <p:nvPr/>
        </p:nvSpPr>
        <p:spPr>
          <a:xfrm>
            <a:off x="3977639" y="1920832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+---+----+----+----+----+</a:t>
            </a:r>
          </a:p>
          <a:p>
            <a:r>
              <a:rPr lang="tr-TR" dirty="0"/>
              <a:t>|oid|1000|1001|2000|2001|</a:t>
            </a:r>
          </a:p>
          <a:p>
            <a:r>
              <a:rPr lang="tr-TR" dirty="0"/>
              <a:t>+---+----+----+----+----+</a:t>
            </a:r>
          </a:p>
          <a:p>
            <a:r>
              <a:rPr lang="tr-TR" dirty="0"/>
              <a:t>|133|   1|   0|   0|   1|</a:t>
            </a:r>
          </a:p>
          <a:p>
            <a:r>
              <a:rPr lang="tr-TR" dirty="0"/>
              <a:t>|513|   1|   0|   0|   0|</a:t>
            </a:r>
          </a:p>
          <a:p>
            <a:r>
              <a:rPr lang="tr-TR" dirty="0"/>
              <a:t>|593|   1|   0|   1|   0|</a:t>
            </a:r>
          </a:p>
          <a:p>
            <a:r>
              <a:rPr lang="tr-TR" dirty="0"/>
              <a:t>|683|   1|   0|   0|   0|</a:t>
            </a:r>
          </a:p>
          <a:p>
            <a:r>
              <a:rPr lang="tr-TR" dirty="0"/>
              <a:t>|155|   1|   0|   0|   0|</a:t>
            </a:r>
          </a:p>
          <a:p>
            <a:r>
              <a:rPr lang="tr-TR" dirty="0"/>
              <a:t>|497|   1|   0|   0|   0|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350F9C-FB24-401B-A443-F133E77B5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778" y="0"/>
            <a:ext cx="583191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porocessDS.groupBy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).pivot(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47646E-2651-4BCA-AE7E-D59DC250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778" y="5172892"/>
            <a:ext cx="629627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Kredi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karttını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çok kullanan fakat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kullanmayan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resultQRCodeDS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qrCodeDS.sort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functions.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desc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"1000"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resultQRCodeDS.show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D178ABC-BEA3-4502-98C5-BC0E7D4326F1}"/>
              </a:ext>
            </a:extLst>
          </p:cNvPr>
          <p:cNvSpPr txBox="1"/>
          <p:nvPr/>
        </p:nvSpPr>
        <p:spPr>
          <a:xfrm>
            <a:off x="164805" y="465485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Kredi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karttını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çok kullanan fakat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qrcode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kullanmayan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2343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57DEEE-AF7D-495A-8350-E0CF2CB3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783" y="300114"/>
            <a:ext cx="6512873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Internet alışverişi yapıp sanal kart kullanmayanlar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sanalKartDS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resultDS.filter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"2000"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greater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"2001"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sanalKartDS.show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0852071-0C3F-4782-8A48-E94AB146297D}"/>
              </a:ext>
            </a:extLst>
          </p:cNvPr>
          <p:cNvSpPr txBox="1"/>
          <p:nvPr/>
        </p:nvSpPr>
        <p:spPr>
          <a:xfrm>
            <a:off x="193430" y="361669"/>
            <a:ext cx="4125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Internet alışverişi yapıp sanal kart kullanmayanlar </a:t>
            </a:r>
            <a:endParaRPr lang="tr-TR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59B323-547B-4975-8529-4067024B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783" y="1856416"/>
            <a:ext cx="6553525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Verilerin sıralanması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sanalCardDS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resultDS.filter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"2000"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greater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resultDS.col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"2001"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equalTo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functions.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desc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"2000"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EDF5C5A-BF7E-4B69-B54A-68956C883293}"/>
              </a:ext>
            </a:extLst>
          </p:cNvPr>
          <p:cNvSpPr txBox="1"/>
          <p:nvPr/>
        </p:nvSpPr>
        <p:spPr>
          <a:xfrm>
            <a:off x="193430" y="1856416"/>
            <a:ext cx="412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Verilerin sıralanması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72934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D6608-AB7C-4335-8935-81CA6684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662" y="741569"/>
            <a:ext cx="1050633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Ham verilerin 4 saatlik zaman dilimlerine ayrılması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timeWindowDS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rowDataset3.groupBy(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functions.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(rowDataset3.col(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hour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timeWindowDS.show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2E8A60-0616-4DCE-9754-63DEECDA6247}"/>
              </a:ext>
            </a:extLst>
          </p:cNvPr>
          <p:cNvSpPr txBox="1"/>
          <p:nvPr/>
        </p:nvSpPr>
        <p:spPr>
          <a:xfrm>
            <a:off x="109024" y="23334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Ham verilerin 4 saatlik zaman dilimlerine ayrılması</a:t>
            </a:r>
            <a:endParaRPr lang="tr-TR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C47942E-6CDA-414F-A9D7-E6ED5DC29208}"/>
              </a:ext>
            </a:extLst>
          </p:cNvPr>
          <p:cNvSpPr txBox="1"/>
          <p:nvPr/>
        </p:nvSpPr>
        <p:spPr>
          <a:xfrm>
            <a:off x="1389184" y="1711457"/>
            <a:ext cx="31581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+--------------------+-----+</a:t>
            </a:r>
          </a:p>
          <a:p>
            <a:r>
              <a:rPr lang="tr-TR" dirty="0"/>
              <a:t>|              </a:t>
            </a:r>
            <a:r>
              <a:rPr lang="tr-TR" dirty="0" err="1"/>
              <a:t>window|count</a:t>
            </a:r>
            <a:r>
              <a:rPr lang="tr-TR" dirty="0"/>
              <a:t>|</a:t>
            </a:r>
          </a:p>
          <a:p>
            <a:r>
              <a:rPr lang="tr-TR" dirty="0"/>
              <a:t>+--------------------+-----+</a:t>
            </a:r>
          </a:p>
          <a:p>
            <a:r>
              <a:rPr lang="tr-TR" dirty="0"/>
              <a:t>|[2020-08-03 19:00...|   44|</a:t>
            </a:r>
          </a:p>
          <a:p>
            <a:r>
              <a:rPr lang="tr-TR" dirty="0"/>
              <a:t>|[2020-08-03 03:00...|   31|</a:t>
            </a:r>
          </a:p>
          <a:p>
            <a:r>
              <a:rPr lang="tr-TR" dirty="0"/>
              <a:t>|[2020-08-03 07:00...|   40|</a:t>
            </a:r>
          </a:p>
          <a:p>
            <a:r>
              <a:rPr lang="tr-TR" dirty="0"/>
              <a:t>|[2020-08-03 15:00...|   43|</a:t>
            </a:r>
          </a:p>
          <a:p>
            <a:r>
              <a:rPr lang="tr-TR" dirty="0"/>
              <a:t>|[2020-08-03 23:00...|    6|</a:t>
            </a:r>
          </a:p>
          <a:p>
            <a:r>
              <a:rPr lang="tr-TR" dirty="0"/>
              <a:t>|[2020-08-03 11:00...|   30|</a:t>
            </a:r>
          </a:p>
          <a:p>
            <a:r>
              <a:rPr lang="tr-TR" dirty="0"/>
              <a:t>|[2020-08-02 23:00...|    6|</a:t>
            </a:r>
          </a:p>
          <a:p>
            <a:r>
              <a:rPr lang="tr-TR" dirty="0"/>
              <a:t>+--------------------+-----+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75EFC13-E615-4B3F-9E18-A979CA05B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62" y="5146543"/>
            <a:ext cx="891821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Ham verilerin 4 saatlik zaman dilimlerine ayrılması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Dataset&lt;Row&gt; timeWindowDS = rowDataset3.groupBy(functions.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(rowDataset3.col(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"current_ts"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 hour"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rowDataset3.col(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"ptype"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)).count()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timeWindowDS.show()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3DBC54C-9853-4EDD-8144-0DBE32625009}"/>
              </a:ext>
            </a:extLst>
          </p:cNvPr>
          <p:cNvSpPr txBox="1"/>
          <p:nvPr/>
        </p:nvSpPr>
        <p:spPr>
          <a:xfrm>
            <a:off x="6326944" y="2007222"/>
            <a:ext cx="6098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+--------------------+-----+-----+</a:t>
            </a:r>
          </a:p>
          <a:p>
            <a:r>
              <a:rPr lang="tr-TR" dirty="0"/>
              <a:t>|              </a:t>
            </a:r>
            <a:r>
              <a:rPr lang="tr-TR" dirty="0" err="1"/>
              <a:t>window|ptype|count</a:t>
            </a:r>
            <a:r>
              <a:rPr lang="tr-TR" dirty="0"/>
              <a:t>|</a:t>
            </a:r>
          </a:p>
          <a:p>
            <a:r>
              <a:rPr lang="tr-TR" dirty="0"/>
              <a:t>+--------------------+-----+-----+</a:t>
            </a:r>
          </a:p>
          <a:p>
            <a:r>
              <a:rPr lang="tr-TR" dirty="0"/>
              <a:t>|[2020-08-03 19:00...| 1000|   14|</a:t>
            </a:r>
          </a:p>
          <a:p>
            <a:r>
              <a:rPr lang="tr-TR" dirty="0"/>
              <a:t>|[2020-08-03 03:00...| 1001|   10|</a:t>
            </a:r>
          </a:p>
          <a:p>
            <a:r>
              <a:rPr lang="tr-TR" dirty="0"/>
              <a:t>|[2020-08-03 19:00...| 2000|    4|</a:t>
            </a:r>
          </a:p>
          <a:p>
            <a:r>
              <a:rPr lang="tr-TR" dirty="0"/>
              <a:t>|[2020-08-03 07:00...| 1001|    7|</a:t>
            </a:r>
          </a:p>
          <a:p>
            <a:r>
              <a:rPr lang="tr-TR" dirty="0"/>
              <a:t>|[2020-08-03 03:00...| 2000|    9|</a:t>
            </a:r>
          </a:p>
          <a:p>
            <a:r>
              <a:rPr lang="tr-TR" dirty="0"/>
              <a:t>|[2020-08-03 07:00...| 1000|   14|</a:t>
            </a:r>
          </a:p>
          <a:p>
            <a:r>
              <a:rPr lang="tr-TR" dirty="0"/>
              <a:t>|[2020-08-03 23:00...| 1001|    1|</a:t>
            </a:r>
          </a:p>
          <a:p>
            <a:r>
              <a:rPr lang="tr-TR" dirty="0"/>
              <a:t>|[2020-08-03 11:00...| 2000|    3|</a:t>
            </a:r>
          </a:p>
        </p:txBody>
      </p:sp>
    </p:spTree>
    <p:extLst>
      <p:ext uri="{BB962C8B-B14F-4D97-AF65-F5344CB8AC3E}">
        <p14:creationId xmlns:p14="http://schemas.microsoft.com/office/powerpoint/2010/main" val="2886465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FF26F-CB8D-4EDD-919D-D9986B21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606" y="706364"/>
            <a:ext cx="891821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Zaman grupları içinde hangi yöntem ile kaç işlem yapılmış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Dataset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timeWindowDS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rowDataset3.groupBy(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functions.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(rowDataset3.col(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current_ts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hour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rowDataset3.col(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groupBy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window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).pivot(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count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fill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timeWindowDS.show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60F150B-A13A-4A67-8280-683515E3E05E}"/>
              </a:ext>
            </a:extLst>
          </p:cNvPr>
          <p:cNvSpPr txBox="1"/>
          <p:nvPr/>
        </p:nvSpPr>
        <p:spPr>
          <a:xfrm>
            <a:off x="-2344" y="337032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Zaman grupları içinde hangi yöntem ile kaç işlem yapılmış</a:t>
            </a:r>
          </a:p>
          <a:p>
            <a:endParaRPr lang="tr-TR" b="1" dirty="0">
              <a:solidFill>
                <a:srgbClr val="808080"/>
              </a:solidFill>
              <a:latin typeface="JetBrains Mono"/>
            </a:endParaRPr>
          </a:p>
          <a:p>
            <a:r>
              <a:rPr lang="tr-TR" b="1" dirty="0">
                <a:solidFill>
                  <a:srgbClr val="808080"/>
                </a:solidFill>
                <a:latin typeface="JetBrains Mono"/>
              </a:rPr>
              <a:t>Yani PİVOT tablo</a:t>
            </a:r>
            <a:endParaRPr lang="tr-TR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6D0E730-3121-4E9F-87C4-7D8121DD9255}"/>
              </a:ext>
            </a:extLst>
          </p:cNvPr>
          <p:cNvSpPr txBox="1"/>
          <p:nvPr/>
        </p:nvSpPr>
        <p:spPr>
          <a:xfrm>
            <a:off x="3032760" y="2399135"/>
            <a:ext cx="6126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+--------------------+----+----+----+----+</a:t>
            </a:r>
          </a:p>
          <a:p>
            <a:r>
              <a:rPr lang="tr-TR" dirty="0"/>
              <a:t>|              window|1000|1001|2000|2001|</a:t>
            </a:r>
          </a:p>
          <a:p>
            <a:r>
              <a:rPr lang="tr-TR" dirty="0"/>
              <a:t>+--------------------+----+----+----+----+</a:t>
            </a:r>
          </a:p>
          <a:p>
            <a:r>
              <a:rPr lang="tr-TR" dirty="0"/>
              <a:t>|[2020-08-03 19:00...|  14|  14|   4|  12|</a:t>
            </a:r>
          </a:p>
          <a:p>
            <a:r>
              <a:rPr lang="tr-TR" dirty="0"/>
              <a:t>|[2020-08-03 03:00...|   6|  10|   9|   6|</a:t>
            </a:r>
          </a:p>
          <a:p>
            <a:r>
              <a:rPr lang="tr-TR" dirty="0"/>
              <a:t>|[2020-08-03 07:00...|  14|   7|   8|  11|</a:t>
            </a:r>
          </a:p>
          <a:p>
            <a:r>
              <a:rPr lang="tr-TR" dirty="0"/>
              <a:t>|[2020-08-03 15:00...|   8|  11|  11|  13|</a:t>
            </a:r>
          </a:p>
          <a:p>
            <a:r>
              <a:rPr lang="tr-TR" dirty="0"/>
              <a:t>|[2020-08-03 23:00...|   2|   1|   1|   2|</a:t>
            </a:r>
          </a:p>
          <a:p>
            <a:r>
              <a:rPr lang="tr-TR" dirty="0"/>
              <a:t>|[2020-08-03 11:00...|  11|  10|   3|   6|</a:t>
            </a:r>
          </a:p>
          <a:p>
            <a:r>
              <a:rPr lang="tr-TR" dirty="0"/>
              <a:t>|[2020-08-02 23:00...|   3|   2|   1|   0|</a:t>
            </a:r>
          </a:p>
          <a:p>
            <a:r>
              <a:rPr lang="tr-TR" dirty="0"/>
              <a:t>+--------------------+----+----+----+----+</a:t>
            </a:r>
          </a:p>
        </p:txBody>
      </p:sp>
    </p:spTree>
    <p:extLst>
      <p:ext uri="{BB962C8B-B14F-4D97-AF65-F5344CB8AC3E}">
        <p14:creationId xmlns:p14="http://schemas.microsoft.com/office/powerpoint/2010/main" val="694452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433920C-CDD5-449C-981F-63917138061F}"/>
              </a:ext>
            </a:extLst>
          </p:cNvPr>
          <p:cNvSpPr txBox="1"/>
          <p:nvPr/>
        </p:nvSpPr>
        <p:spPr>
          <a:xfrm>
            <a:off x="548640" y="304337"/>
            <a:ext cx="1132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Analizlerin hangisinin ne zaman çalışacağı bazı </a:t>
            </a:r>
            <a:r>
              <a:rPr lang="tr-TR" dirty="0" err="1"/>
              <a:t>toollarla</a:t>
            </a:r>
            <a:r>
              <a:rPr lang="tr-TR" dirty="0"/>
              <a:t> ayarlanabilmektedir. Yani şu zamanda şunu çalıştır şeklinde ayalar yapabiliriz.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16BA84-1C17-4AFB-813A-A55BD584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0" y="1061975"/>
            <a:ext cx="483888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org.mongodb.spark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mongo-spark-connector_2.12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2.4.2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7233C8-23F1-4C2F-9911-FB05C0FF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0" y="2890391"/>
            <a:ext cx="673517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SparkSession sparkSession = SparkSession.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().master(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.appName(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"Kredi Kartı Takip"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.config(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"spark.mongodb.output.uri"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"mongodb://159.65.82.54/finansDB"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.getOrCreate()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C6D8710-4859-4D3C-80A1-CF2065021E19}"/>
              </a:ext>
            </a:extLst>
          </p:cNvPr>
          <p:cNvSpPr txBox="1"/>
          <p:nvPr/>
        </p:nvSpPr>
        <p:spPr>
          <a:xfrm>
            <a:off x="267285" y="2890391"/>
            <a:ext cx="3377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MongoDB</a:t>
            </a:r>
            <a:r>
              <a:rPr lang="tr-TR" dirty="0"/>
              <a:t> ayarında </a:t>
            </a:r>
            <a:r>
              <a:rPr lang="tr-TR" dirty="0" err="1"/>
              <a:t>collection</a:t>
            </a:r>
            <a:endParaRPr lang="tr-TR" dirty="0"/>
          </a:p>
          <a:p>
            <a:r>
              <a:rPr lang="tr-TR" dirty="0"/>
              <a:t>belirtmedik. Bu yüzden bütün</a:t>
            </a:r>
          </a:p>
          <a:p>
            <a:r>
              <a:rPr lang="tr-TR" dirty="0" err="1"/>
              <a:t>verisetleri</a:t>
            </a:r>
            <a:r>
              <a:rPr lang="tr-TR" dirty="0"/>
              <a:t> ayrı bir </a:t>
            </a:r>
            <a:r>
              <a:rPr lang="tr-TR" dirty="0" err="1"/>
              <a:t>collection</a:t>
            </a:r>
            <a:endParaRPr lang="tr-TR" dirty="0"/>
          </a:p>
          <a:p>
            <a:r>
              <a:rPr lang="tr-TR" dirty="0"/>
              <a:t>belirterek kayıt işlemini yapacağız.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DE2B2F7-34EB-4CE7-8E34-3B2AF8E93C31}"/>
              </a:ext>
            </a:extLst>
          </p:cNvPr>
          <p:cNvSpPr txBox="1"/>
          <p:nvPr/>
        </p:nvSpPr>
        <p:spPr>
          <a:xfrm>
            <a:off x="759655" y="1364566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pom.xml Dependency </a:t>
            </a:r>
            <a:r>
              <a:rPr lang="tr-TR" dirty="0" err="1"/>
              <a:t>nin</a:t>
            </a:r>
            <a:endParaRPr lang="tr-TR" dirty="0"/>
          </a:p>
          <a:p>
            <a:r>
              <a:rPr lang="tr-TR" dirty="0"/>
              <a:t>eklenmesi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6029C0-AF54-4F27-8F35-C9DBA3D98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200" y="5199446"/>
            <a:ext cx="850803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MongoSpark.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(resultQRCodeDS).option(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"collection"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"qrCode"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).mode(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"append"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).save()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MongoSpark.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(sanalCardDS).option(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"collection"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"sanalCard"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).mode(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"append"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).save()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MongoSpark.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(timeWindowDS).option(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"collection"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"tiemWindowDay"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).mode(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"append"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).save()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7469F98-0C94-449A-8274-AF01444A0C20}"/>
              </a:ext>
            </a:extLst>
          </p:cNvPr>
          <p:cNvSpPr txBox="1"/>
          <p:nvPr/>
        </p:nvSpPr>
        <p:spPr>
          <a:xfrm>
            <a:off x="267285" y="5430278"/>
            <a:ext cx="23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Verilerin kayıt edilmesi</a:t>
            </a:r>
          </a:p>
        </p:txBody>
      </p:sp>
    </p:spTree>
    <p:extLst>
      <p:ext uri="{BB962C8B-B14F-4D97-AF65-F5344CB8AC3E}">
        <p14:creationId xmlns:p14="http://schemas.microsoft.com/office/powerpoint/2010/main" val="270154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6DB7C68-1AF6-48D2-AE15-ECC59CA9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9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F89BD09-8CB0-4B99-A9C9-27D2AAF8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0928DB71-7891-4305-9AB4-A73D6BDEF6A5}"/>
              </a:ext>
            </a:extLst>
          </p:cNvPr>
          <p:cNvSpPr/>
          <p:nvPr/>
        </p:nvSpPr>
        <p:spPr>
          <a:xfrm>
            <a:off x="323557" y="2039814"/>
            <a:ext cx="1800665" cy="703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48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AB61DB3-CA7F-48D6-BF7B-DBAF325A9518}"/>
              </a:ext>
            </a:extLst>
          </p:cNvPr>
          <p:cNvSpPr txBox="1"/>
          <p:nvPr/>
        </p:nvSpPr>
        <p:spPr>
          <a:xfrm>
            <a:off x="6096000" y="905917"/>
            <a:ext cx="60921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{  "pid":45048965521,  </a:t>
            </a:r>
          </a:p>
          <a:p>
            <a:r>
              <a:rPr lang="tr-TR" dirty="0"/>
              <a:t>	"</a:t>
            </a:r>
            <a:r>
              <a:rPr lang="tr-TR" dirty="0" err="1"/>
              <a:t>ptype</a:t>
            </a:r>
            <a:r>
              <a:rPr lang="tr-TR" dirty="0"/>
              <a:t>":"H",</a:t>
            </a:r>
          </a:p>
          <a:p>
            <a:r>
              <a:rPr lang="tr-TR" dirty="0"/>
              <a:t>	"</a:t>
            </a:r>
            <a:r>
              <a:rPr lang="tr-TR" dirty="0" err="1"/>
              <a:t>account</a:t>
            </a:r>
            <a:r>
              <a:rPr lang="tr-TR" dirty="0"/>
              <a:t>":{    </a:t>
            </a:r>
          </a:p>
          <a:p>
            <a:r>
              <a:rPr lang="tr-TR" dirty="0"/>
              <a:t>		"oid":54123156487,    </a:t>
            </a:r>
          </a:p>
          <a:p>
            <a:r>
              <a:rPr lang="tr-TR" dirty="0"/>
              <a:t>		"</a:t>
            </a:r>
            <a:r>
              <a:rPr lang="tr-TR" dirty="0" err="1"/>
              <a:t>name":"Celal</a:t>
            </a:r>
            <a:r>
              <a:rPr lang="tr-TR" dirty="0"/>
              <a:t> AKSU",    				"iban":"TR485600000000000123456"  </a:t>
            </a:r>
          </a:p>
          <a:p>
            <a:r>
              <a:rPr lang="tr-TR" dirty="0"/>
              <a:t>    },  </a:t>
            </a:r>
          </a:p>
          <a:p>
            <a:r>
              <a:rPr lang="tr-TR" dirty="0"/>
              <a:t>	"</a:t>
            </a:r>
            <a:r>
              <a:rPr lang="tr-TR" dirty="0" err="1"/>
              <a:t>info</a:t>
            </a:r>
            <a:r>
              <a:rPr lang="tr-TR" dirty="0"/>
              <a:t>":{    </a:t>
            </a:r>
          </a:p>
          <a:p>
            <a:r>
              <a:rPr lang="tr-TR" dirty="0"/>
              <a:t>		"</a:t>
            </a:r>
            <a:r>
              <a:rPr lang="tr-TR" dirty="0" err="1"/>
              <a:t>name":"Ahmet</a:t>
            </a:r>
            <a:r>
              <a:rPr lang="tr-TR" dirty="0"/>
              <a:t> MEHMET",    			iban":"TR11112233330000033333"    			"</a:t>
            </a:r>
            <a:r>
              <a:rPr lang="tr-TR" dirty="0" err="1"/>
              <a:t>bank":"X</a:t>
            </a:r>
            <a:r>
              <a:rPr lang="tr-TR" dirty="0"/>
              <a:t> Bank" </a:t>
            </a:r>
          </a:p>
          <a:p>
            <a:r>
              <a:rPr lang="tr-TR" dirty="0"/>
              <a:t>   },  </a:t>
            </a:r>
          </a:p>
          <a:p>
            <a:r>
              <a:rPr lang="tr-TR" dirty="0"/>
              <a:t>	"balance":"500",  </a:t>
            </a:r>
          </a:p>
          <a:p>
            <a:r>
              <a:rPr lang="tr-TR" dirty="0"/>
              <a:t>	"</a:t>
            </a:r>
            <a:r>
              <a:rPr lang="tr-TR" dirty="0" err="1"/>
              <a:t>btype</a:t>
            </a:r>
            <a:r>
              <a:rPr lang="tr-TR" dirty="0"/>
              <a:t>":"TL"</a:t>
            </a:r>
          </a:p>
          <a:p>
            <a:r>
              <a:rPr lang="tr-TR" dirty="0"/>
              <a:t>}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AD751BC-C259-4C98-AEA3-E319AC2C1BC7}"/>
              </a:ext>
            </a:extLst>
          </p:cNvPr>
          <p:cNvSpPr txBox="1"/>
          <p:nvPr/>
        </p:nvSpPr>
        <p:spPr>
          <a:xfrm>
            <a:off x="211015" y="1294228"/>
            <a:ext cx="4871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Kullanılacak veri yapısı</a:t>
            </a:r>
          </a:p>
          <a:p>
            <a:endParaRPr lang="tr-TR" dirty="0"/>
          </a:p>
          <a:p>
            <a:r>
              <a:rPr lang="tr-TR" dirty="0"/>
              <a:t>Proje adı : </a:t>
            </a:r>
            <a:r>
              <a:rPr lang="tr-TR" dirty="0" err="1"/>
              <a:t>eft</a:t>
            </a:r>
            <a:r>
              <a:rPr lang="tr-TR" dirty="0"/>
              <a:t>-havale-takip-</a:t>
            </a:r>
            <a:r>
              <a:rPr lang="tr-TR" dirty="0" err="1"/>
              <a:t>producer</a:t>
            </a:r>
            <a:endParaRPr lang="tr-TR" dirty="0"/>
          </a:p>
          <a:p>
            <a:endParaRPr lang="tr-TR" dirty="0"/>
          </a:p>
          <a:p>
            <a:r>
              <a:rPr lang="tr-TR" dirty="0"/>
              <a:t>Bu aslında bankanın DWH ekipleri tarafından</a:t>
            </a:r>
          </a:p>
          <a:p>
            <a:r>
              <a:rPr lang="tr-TR" dirty="0"/>
              <a:t>yapılması gereken bir işlemdir.</a:t>
            </a:r>
          </a:p>
          <a:p>
            <a:endParaRPr lang="tr-TR" dirty="0"/>
          </a:p>
          <a:p>
            <a:r>
              <a:rPr lang="tr-TR" dirty="0"/>
              <a:t>Bu verileri otomatik olarak oluşturacağız.</a:t>
            </a:r>
          </a:p>
          <a:p>
            <a:r>
              <a:rPr lang="tr-TR" dirty="0"/>
              <a:t>Yani sanal veri oluşturacağız.</a:t>
            </a:r>
          </a:p>
          <a:p>
            <a:endParaRPr lang="tr-TR" dirty="0"/>
          </a:p>
          <a:p>
            <a:r>
              <a:rPr lang="tr-TR" dirty="0"/>
              <a:t>Ad </a:t>
            </a:r>
            <a:r>
              <a:rPr lang="tr-TR" dirty="0" err="1"/>
              <a:t>soyad</a:t>
            </a:r>
            <a:r>
              <a:rPr lang="tr-TR" dirty="0"/>
              <a:t> için ad </a:t>
            </a:r>
            <a:r>
              <a:rPr lang="tr-TR" dirty="0" err="1"/>
              <a:t>soyad</a:t>
            </a:r>
            <a:r>
              <a:rPr lang="tr-TR" dirty="0"/>
              <a:t> bilgileri olan </a:t>
            </a:r>
            <a:r>
              <a:rPr lang="tr-TR" dirty="0" err="1"/>
              <a:t>txt</a:t>
            </a:r>
            <a:r>
              <a:rPr lang="tr-TR" dirty="0"/>
              <a:t> dosyalarını</a:t>
            </a:r>
          </a:p>
          <a:p>
            <a:r>
              <a:rPr lang="tr-TR" dirty="0"/>
              <a:t>kullanacağız. </a:t>
            </a:r>
          </a:p>
        </p:txBody>
      </p:sp>
    </p:spTree>
    <p:extLst>
      <p:ext uri="{BB962C8B-B14F-4D97-AF65-F5344CB8AC3E}">
        <p14:creationId xmlns:p14="http://schemas.microsoft.com/office/powerpoint/2010/main" val="22063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DE0E52B-46A5-43D5-8C17-F3F5149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043" y="1603050"/>
            <a:ext cx="4716291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org.apache.kafka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kafka-clients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2.2.0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com.googlecode.json-simple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json-simple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1.1.1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6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4A3D37-FB3D-46EF-8FC1-1354764F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815" y="145829"/>
            <a:ext cx="8905643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class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File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isimler.txt"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"D: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BTKAkademi_TurkcellGY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Büyük Veri Uygulamaları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soyisimler.txt"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btype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"TL"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"USD"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"EUR"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fileSurname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fileNameScanner.hasNext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fileNameScanner.nextLine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fileNameSurname.hasNext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surnames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fileNameSurname.nextLine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names.forEach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(f-&gt;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System.out.println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(f));        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9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7991</Words>
  <Application>Microsoft Office PowerPoint</Application>
  <PresentationFormat>Geniş ekran</PresentationFormat>
  <Paragraphs>427</Paragraphs>
  <Slides>60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JetBrains Mono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89</cp:revision>
  <dcterms:created xsi:type="dcterms:W3CDTF">2020-08-31T17:42:26Z</dcterms:created>
  <dcterms:modified xsi:type="dcterms:W3CDTF">2020-12-12T12:44:57Z</dcterms:modified>
</cp:coreProperties>
</file>