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commendation Engine" id="{41E5E05C-D036-462C-84E6-EA306D46DAE8}">
          <p14:sldIdLst>
            <p14:sldId id="256"/>
            <p14:sldId id="257"/>
            <p14:sldId id="258"/>
            <p14:sldId id="259"/>
            <p14:sldId id="260"/>
          </p14:sldIdLst>
        </p14:section>
        <p14:section name="VERİ SETİ" id="{1A236295-5989-4E86-8C1B-9C56DCB9AB4B}">
          <p14:sldIdLst>
            <p14:sldId id="261"/>
            <p14:sldId id="262"/>
          </p14:sldIdLst>
        </p14:section>
        <p14:section name="data nın yüklenmesi" id="{483E2911-1277-46E7-B61E-947D7B51D313}">
          <p14:sldIdLst>
            <p14:sldId id="263"/>
          </p14:sldIdLst>
        </p14:section>
        <p14:section name="booksAnalysis" id="{0C81496B-FF7B-4E32-B9C4-31B787A76C3B}">
          <p14:sldIdLst>
            <p14:sldId id="264"/>
          </p14:sldIdLst>
        </p14:section>
        <p14:section name="veri keşfi" id="{F9E58C64-CFAE-4AE3-B06A-E1F0DD03D1B0}">
          <p14:sldIdLst>
            <p14:sldId id="265"/>
            <p14:sldId id="266"/>
            <p14:sldId id="267"/>
          </p14:sldIdLst>
        </p14:section>
        <p14:section name="sql sorgusu ile" id="{9804854D-77CD-4DD8-BA99-EC283EAE48BA}">
          <p14:sldIdLst>
            <p14:sldId id="268"/>
            <p14:sldId id="269"/>
            <p14:sldId id="270"/>
          </p14:sldIdLst>
        </p14:section>
        <p14:section name="SPARK İLE" id="{2F0DA714-2DAE-41FE-BF7E-0F3E872A0E8A}">
          <p14:sldIdLst>
            <p14:sldId id="271"/>
            <p14:sldId id="272"/>
          </p14:sldIdLst>
        </p14:section>
        <p14:section name="ALS alternating least squares" id="{0A9F74E3-B230-4A26-88CB-8FCCD1AC1E51}">
          <p14:sldIdLst>
            <p14:sldId id="273"/>
          </p14:sldIdLst>
        </p14:section>
        <p14:section name="notebook ALSBook" id="{5878AA9F-F903-4913-8355-C67D65DBC4A1}">
          <p14:sldIdLst/>
        </p14:section>
        <p14:section name="ml ile tahmin işlemleri" id="{D19B9151-293E-47EC-9CF4-1D704A0049C3}">
          <p14:sldIdLst>
            <p14:sldId id="274"/>
            <p14:sldId id="275"/>
          </p14:sldIdLst>
        </p14:section>
        <p14:section name="kullanıcılar için kitap önerisi" id="{7CE836A1-C983-4643-83B2-B571391EEAA3}">
          <p14:sldIdLst>
            <p14:sldId id="276"/>
            <p14:sldId id="277"/>
          </p14:sldIdLst>
        </p14:section>
        <p14:section name="kitap için kullanıcı önerme" id="{C88665E3-DAE7-4D73-AD3D-01BDE577D514}">
          <p14:sldIdLst>
            <p14:sldId id="278"/>
          </p14:sldIdLst>
        </p14:section>
        <p14:section name="arayüz kullanımı" id="{98B22DFF-4395-4D38-9F37-690D81430507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B935A7-B4CE-475D-A879-DBD2E13DE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5DA8B8C-6AD8-4F01-A21E-AFB0DF22C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D1BB8E8-391B-4DBD-BAA8-932533854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C2A0-331E-46C8-9886-FB9F34F06712}" type="datetimeFigureOut">
              <a:rPr lang="tr-TR" smtClean="0"/>
              <a:t>15.12.2020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C11D5C6-5FD7-4A8D-8E82-BF8EC6F3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4075712-71AA-4F99-9898-C7B5D2C2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875-42DC-46F0-9B12-9D1BCCE0B4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741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8003A9-1F6A-42C3-8E54-DC34AC51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C5BEA6A-1B1A-416A-A8C3-0696DCB3A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C935DCD-9019-4D19-BC19-0064FE82F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C2A0-331E-46C8-9886-FB9F34F06712}" type="datetimeFigureOut">
              <a:rPr lang="tr-TR" smtClean="0"/>
              <a:t>15.12.2020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4FF8A0B-AE71-497B-B3E3-9AF65BD42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4CA13ED-3F41-4889-8AAC-3D4E0C6E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875-42DC-46F0-9B12-9D1BCCE0B4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829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DC61004-2B8A-485C-BBF3-08979E631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F0AEFC8-E93B-4F81-BDD8-18DFDBFD4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007F149-1C62-44C6-9F6F-A6582932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C2A0-331E-46C8-9886-FB9F34F06712}" type="datetimeFigureOut">
              <a:rPr lang="tr-TR" smtClean="0"/>
              <a:t>15.12.2020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B80CAB2-4820-475E-86C9-C8C8C516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96A4F5D-6950-4679-9FD0-D8323433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875-42DC-46F0-9B12-9D1BCCE0B4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535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94D0C6-5AFE-455B-A9FB-82AB7D0B2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88C295-45CE-48AA-8B0A-274977419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98423E0-BE05-4156-9F18-9500C9EC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C2A0-331E-46C8-9886-FB9F34F06712}" type="datetimeFigureOut">
              <a:rPr lang="tr-TR" smtClean="0"/>
              <a:t>15.12.2020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149D03-E150-492F-928C-28D3018E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FDFB014-8711-40B0-8423-D4F893A9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875-42DC-46F0-9B12-9D1BCCE0B4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397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0122AE-F417-4981-8050-DC4DF8F4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E28432A-1055-4D8F-B0C5-93D0AAB30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9DF79A8-0884-4643-8D90-1D69E564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C2A0-331E-46C8-9886-FB9F34F06712}" type="datetimeFigureOut">
              <a:rPr lang="tr-TR" smtClean="0"/>
              <a:t>15.12.2020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BDE19C6-6725-45D3-9810-8A68CE33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A5295E2-0484-4670-BD21-625E3471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875-42DC-46F0-9B12-9D1BCCE0B4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604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3725E5-9540-4938-8DAB-454390B9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CBE1BB-0CB0-4240-B1DC-E5733D476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7488668-1EB8-45D6-A7F8-79206EB25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C4E076E-F4CE-43AC-A034-D5D688EA5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C2A0-331E-46C8-9886-FB9F34F06712}" type="datetimeFigureOut">
              <a:rPr lang="tr-TR" smtClean="0"/>
              <a:t>15.12.2020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904C847-81CE-4298-87F5-A0A7EC07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360D87D-CE19-4B2E-A19A-DE608A7B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875-42DC-46F0-9B12-9D1BCCE0B4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511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4723C3-FDBA-4D3E-96A3-91345C65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278218C-07CB-416F-AFDC-DFE63FD4F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CF86047-BE30-4734-A56C-663D0BC4F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BE115EA-D737-4723-99FB-F7787981F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195AEA4-2639-4567-9B37-1F970969A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8F71E91-A6D8-4D7E-A8D3-82977E3AD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C2A0-331E-46C8-9886-FB9F34F06712}" type="datetimeFigureOut">
              <a:rPr lang="tr-TR" smtClean="0"/>
              <a:t>15.12.2020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A8FEC59-EEA3-4DA3-AB4C-F8951673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B1EE0AF-45B9-4C0D-A027-43DF274F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875-42DC-46F0-9B12-9D1BCCE0B4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954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623793-193E-487E-AA2F-2C5EF94E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14CE5C7-F6F9-4C95-B635-22E3E084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C2A0-331E-46C8-9886-FB9F34F06712}" type="datetimeFigureOut">
              <a:rPr lang="tr-TR" smtClean="0"/>
              <a:t>15.12.2020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6D7CF91-C79D-4F83-8750-14C6D075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B672DE8-B232-4E15-94C6-4525FBF1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875-42DC-46F0-9B12-9D1BCCE0B4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678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56A2FB2-E9B9-406A-96CD-D95AD0BAA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C2A0-331E-46C8-9886-FB9F34F06712}" type="datetimeFigureOut">
              <a:rPr lang="tr-TR" smtClean="0"/>
              <a:t>15.12.2020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940F118-DAF5-4318-B33D-261D8EF7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A9290F1-2E5C-430A-BFDF-C7CBD078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875-42DC-46F0-9B12-9D1BCCE0B4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026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309D77-3366-4A3D-8BA2-09EDE94E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8E6C2B-BB31-4525-9BD3-CB8A81182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B55D627-B5FE-4E7D-BAEE-A62C52552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60C365E-BA45-415A-A123-FF5B9833F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C2A0-331E-46C8-9886-FB9F34F06712}" type="datetimeFigureOut">
              <a:rPr lang="tr-TR" smtClean="0"/>
              <a:t>15.12.2020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552C95E-7F90-4BC2-99FA-AEEFF3D8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613431A-E5CF-48EE-B080-069094F4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875-42DC-46F0-9B12-9D1BCCE0B4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494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82B5F9-5C19-40E2-87E2-AA270ECAA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88E76DD-03E7-4CAB-95CE-B1909D27A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8FF0230-7841-4C52-8733-9CBEFA5E9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296B352-69FC-4836-A777-9492DBC2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C2A0-331E-46C8-9886-FB9F34F06712}" type="datetimeFigureOut">
              <a:rPr lang="tr-TR" smtClean="0"/>
              <a:t>15.12.2020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5FFF1CC-5856-4010-9547-C97B7BCB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CBC29C2-BBFE-4605-B585-97CF1DBA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875-42DC-46F0-9B12-9D1BCCE0B4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421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393E858-B7DA-4A92-9012-1E72BBD6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3B38D32-1583-4298-B307-5E285BA08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4B1DA00-5464-4BF1-86C3-03CFCF53A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5C2A0-331E-46C8-9886-FB9F34F06712}" type="datetimeFigureOut">
              <a:rPr lang="tr-TR" smtClean="0"/>
              <a:t>15.12.2020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5642197-0D27-4FA3-A5FE-5EE8423F3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F704D2-F894-4359-8283-952066B72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C9875-42DC-46F0-9B12-9D1BCCE0B4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637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hyperlink" Target="https://www.kaggle.com/zygmunt/goodbooks-10k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9961C2C7-CDA6-4FC2-B706-27AB30E2522A}"/>
              </a:ext>
            </a:extLst>
          </p:cNvPr>
          <p:cNvSpPr txBox="1"/>
          <p:nvPr/>
        </p:nvSpPr>
        <p:spPr>
          <a:xfrm>
            <a:off x="3046828" y="658894"/>
            <a:ext cx="60983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https://medium.com/voice-tech-podcast/a-simple-way-to-explain-the-recommendation-engine-in-ai-d1a609f59d97#:~:text=A%20recommendation%20engine%20is%20a,the%20behaviour%20of%20similar%20users.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72A2651-09D3-4588-9D1C-7C7206B5B61F}"/>
              </a:ext>
            </a:extLst>
          </p:cNvPr>
          <p:cNvSpPr txBox="1"/>
          <p:nvPr/>
        </p:nvSpPr>
        <p:spPr>
          <a:xfrm>
            <a:off x="3046828" y="2143537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fell"/>
              </a:rPr>
              <a:t>A simple way to explain the Recommendation Engine in AI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C8885BA-D048-437B-9F67-530D5AF16166}"/>
              </a:ext>
            </a:extLst>
          </p:cNvPr>
          <p:cNvSpPr txBox="1"/>
          <p:nvPr/>
        </p:nvSpPr>
        <p:spPr>
          <a:xfrm>
            <a:off x="1678284" y="3066757"/>
            <a:ext cx="88354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Kullanıcılar gruplandırılır. Benzer kullanıcı grupları oluşturulur. Örnek çocuğu olan kullanıcılar.</a:t>
            </a:r>
          </a:p>
          <a:p>
            <a:endParaRPr lang="tr-TR" dirty="0"/>
          </a:p>
          <a:p>
            <a:r>
              <a:rPr lang="tr-TR" dirty="0"/>
              <a:t>YADA </a:t>
            </a:r>
          </a:p>
          <a:p>
            <a:endParaRPr lang="tr-TR" dirty="0"/>
          </a:p>
          <a:p>
            <a:r>
              <a:rPr lang="tr-TR" dirty="0"/>
              <a:t>Bir müşterinin geçmiş davranışları incelenerek on bir tavsiyede </a:t>
            </a:r>
            <a:r>
              <a:rPr lang="tr-TR" dirty="0" err="1"/>
              <a:t>bulunulr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0195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2EF4DDFF-31E4-4196-9CAD-7C2A2BA07FDD}"/>
              </a:ext>
            </a:extLst>
          </p:cNvPr>
          <p:cNvSpPr txBox="1"/>
          <p:nvPr/>
        </p:nvSpPr>
        <p:spPr>
          <a:xfrm>
            <a:off x="281354" y="393895"/>
            <a:ext cx="1126731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Verinin Keşfedilmesi</a:t>
            </a:r>
          </a:p>
          <a:p>
            <a:endParaRPr lang="tr-TR" dirty="0"/>
          </a:p>
          <a:p>
            <a:r>
              <a:rPr lang="tr-TR" dirty="0"/>
              <a:t># Hangi kitap ne kadar beğeni almış</a:t>
            </a:r>
          </a:p>
          <a:p>
            <a:r>
              <a:rPr lang="en-US" dirty="0" err="1"/>
              <a:t>ratingDF.groupBy</a:t>
            </a:r>
            <a:r>
              <a:rPr lang="en-US" dirty="0"/>
              <a:t>("</a:t>
            </a:r>
            <a:r>
              <a:rPr lang="en-US" dirty="0" err="1"/>
              <a:t>book_id</a:t>
            </a:r>
            <a:r>
              <a:rPr lang="en-US" dirty="0"/>
              <a:t>").avg("rating").show()</a:t>
            </a:r>
            <a:endParaRPr lang="tr-TR" dirty="0"/>
          </a:p>
          <a:p>
            <a:endParaRPr lang="tr-TR" dirty="0"/>
          </a:p>
          <a:p>
            <a:r>
              <a:rPr lang="tr-TR" dirty="0"/>
              <a:t># Sıralanması</a:t>
            </a:r>
          </a:p>
          <a:p>
            <a:r>
              <a:rPr lang="en-US" dirty="0" err="1"/>
              <a:t>ratingDF.groupBy</a:t>
            </a:r>
            <a:r>
              <a:rPr lang="en-US" dirty="0"/>
              <a:t>("</a:t>
            </a:r>
            <a:r>
              <a:rPr lang="en-US" dirty="0" err="1"/>
              <a:t>book_id</a:t>
            </a:r>
            <a:r>
              <a:rPr lang="en-US" dirty="0"/>
              <a:t>").avg("rating").</a:t>
            </a:r>
            <a:r>
              <a:rPr lang="en-US" dirty="0" err="1"/>
              <a:t>orderBy</a:t>
            </a:r>
            <a:r>
              <a:rPr lang="en-US" dirty="0"/>
              <a:t>("avg(rating)").show()</a:t>
            </a:r>
            <a:endParaRPr lang="tr-TR" dirty="0"/>
          </a:p>
          <a:p>
            <a:endParaRPr lang="tr-TR" dirty="0"/>
          </a:p>
          <a:p>
            <a:r>
              <a:rPr lang="en-US" dirty="0" err="1"/>
              <a:t>ratingDF.groupBy</a:t>
            </a:r>
            <a:r>
              <a:rPr lang="en-US" dirty="0"/>
              <a:t>("</a:t>
            </a:r>
            <a:r>
              <a:rPr lang="en-US" dirty="0" err="1"/>
              <a:t>book_id</a:t>
            </a:r>
            <a:r>
              <a:rPr lang="en-US" dirty="0"/>
              <a:t>").avg("rating").</a:t>
            </a:r>
            <a:r>
              <a:rPr lang="en-US" dirty="0" err="1"/>
              <a:t>orderBy</a:t>
            </a:r>
            <a:r>
              <a:rPr lang="en-US" dirty="0"/>
              <a:t>("avg(rating)", ascending=False).show()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avgRatingDF</a:t>
            </a:r>
            <a:r>
              <a:rPr lang="tr-TR" dirty="0"/>
              <a:t> = </a:t>
            </a:r>
            <a:r>
              <a:rPr lang="tr-TR" dirty="0" err="1"/>
              <a:t>ratingDF.groupBy</a:t>
            </a:r>
            <a:r>
              <a:rPr lang="tr-TR" dirty="0"/>
              <a:t>("</a:t>
            </a:r>
            <a:r>
              <a:rPr lang="tr-TR" dirty="0" err="1"/>
              <a:t>book_id</a:t>
            </a:r>
            <a:r>
              <a:rPr lang="tr-TR" dirty="0"/>
              <a:t>").</a:t>
            </a:r>
            <a:r>
              <a:rPr lang="tr-TR" dirty="0" err="1"/>
              <a:t>avg</a:t>
            </a:r>
            <a:r>
              <a:rPr lang="tr-TR" dirty="0"/>
              <a:t>("</a:t>
            </a:r>
            <a:r>
              <a:rPr lang="tr-TR" dirty="0" err="1"/>
              <a:t>rating</a:t>
            </a:r>
            <a:r>
              <a:rPr lang="tr-TR" dirty="0"/>
              <a:t>").</a:t>
            </a:r>
            <a:r>
              <a:rPr lang="tr-TR" dirty="0" err="1"/>
              <a:t>orderBy</a:t>
            </a:r>
            <a:r>
              <a:rPr lang="tr-TR" dirty="0"/>
              <a:t>("</a:t>
            </a:r>
            <a:r>
              <a:rPr lang="tr-TR" dirty="0" err="1"/>
              <a:t>avg</a:t>
            </a:r>
            <a:r>
              <a:rPr lang="tr-TR" dirty="0"/>
              <a:t>(</a:t>
            </a:r>
            <a:r>
              <a:rPr lang="tr-TR" dirty="0" err="1"/>
              <a:t>rating</a:t>
            </a:r>
            <a:r>
              <a:rPr lang="tr-TR" dirty="0"/>
              <a:t>)", </a:t>
            </a:r>
            <a:r>
              <a:rPr lang="tr-TR" dirty="0" err="1"/>
              <a:t>ascending</a:t>
            </a:r>
            <a:r>
              <a:rPr lang="tr-TR" dirty="0"/>
              <a:t>=</a:t>
            </a:r>
            <a:r>
              <a:rPr lang="tr-TR" dirty="0" err="1"/>
              <a:t>False</a:t>
            </a:r>
            <a:r>
              <a:rPr lang="tr-TR" dirty="0"/>
              <a:t>)</a:t>
            </a:r>
          </a:p>
          <a:p>
            <a:endParaRPr lang="tr-TR" dirty="0"/>
          </a:p>
          <a:p>
            <a:r>
              <a:rPr lang="tr-TR" dirty="0"/>
              <a:t># </a:t>
            </a:r>
            <a:r>
              <a:rPr lang="tr-TR" dirty="0" err="1"/>
              <a:t>Ondalıklı</a:t>
            </a:r>
            <a:r>
              <a:rPr lang="tr-TR" dirty="0"/>
              <a:t> basamak sayısı 2 olacak şekilde listelenmesi</a:t>
            </a:r>
          </a:p>
          <a:p>
            <a:r>
              <a:rPr lang="en-US" dirty="0"/>
              <a:t>from </a:t>
            </a:r>
            <a:r>
              <a:rPr lang="en-US" dirty="0" err="1"/>
              <a:t>pyspark.sql.functions</a:t>
            </a:r>
            <a:r>
              <a:rPr lang="en-US" dirty="0"/>
              <a:t> import *</a:t>
            </a:r>
            <a:endParaRPr lang="tr-TR" dirty="0"/>
          </a:p>
          <a:p>
            <a:r>
              <a:rPr lang="en-US" dirty="0" err="1"/>
              <a:t>avgRatingDF.select</a:t>
            </a:r>
            <a:r>
              <a:rPr lang="en-US" dirty="0"/>
              <a:t>("</a:t>
            </a:r>
            <a:r>
              <a:rPr lang="en-US" dirty="0" err="1"/>
              <a:t>book_id</a:t>
            </a:r>
            <a:r>
              <a:rPr lang="en-US" dirty="0"/>
              <a:t>", </a:t>
            </a:r>
            <a:r>
              <a:rPr lang="en-US" dirty="0" err="1"/>
              <a:t>bround</a:t>
            </a:r>
            <a:r>
              <a:rPr lang="en-US" dirty="0"/>
              <a:t>("avg(rating)", 2)).show()</a:t>
            </a:r>
            <a:endParaRPr lang="tr-TR" dirty="0"/>
          </a:p>
          <a:p>
            <a:endParaRPr lang="tr-TR" dirty="0"/>
          </a:p>
          <a:p>
            <a:r>
              <a:rPr lang="tr-TR" dirty="0"/>
              <a:t># Alan adının değiştirilmesi</a:t>
            </a:r>
          </a:p>
          <a:p>
            <a:r>
              <a:rPr lang="en-US" dirty="0" err="1"/>
              <a:t>avgRatingDF.select</a:t>
            </a:r>
            <a:r>
              <a:rPr lang="en-US" dirty="0"/>
              <a:t>("</a:t>
            </a:r>
            <a:r>
              <a:rPr lang="en-US" dirty="0" err="1"/>
              <a:t>book_id</a:t>
            </a:r>
            <a:r>
              <a:rPr lang="en-US" dirty="0"/>
              <a:t>", </a:t>
            </a:r>
            <a:r>
              <a:rPr lang="en-US" dirty="0" err="1"/>
              <a:t>bround</a:t>
            </a:r>
            <a:r>
              <a:rPr lang="en-US" dirty="0"/>
              <a:t>("avg(rating)",2)).</a:t>
            </a:r>
            <a:r>
              <a:rPr lang="en-US" dirty="0" err="1"/>
              <a:t>withColumnRenamed</a:t>
            </a:r>
            <a:r>
              <a:rPr lang="en-US" dirty="0"/>
              <a:t>("</a:t>
            </a:r>
            <a:r>
              <a:rPr lang="en-US" dirty="0" err="1"/>
              <a:t>bround</a:t>
            </a:r>
            <a:r>
              <a:rPr lang="en-US" dirty="0"/>
              <a:t>(avg(rating), 2)","rating").show()</a:t>
            </a:r>
            <a:endParaRPr lang="tr-TR" dirty="0"/>
          </a:p>
          <a:p>
            <a:endParaRPr lang="tr-TR" dirty="0"/>
          </a:p>
          <a:p>
            <a:r>
              <a:rPr lang="en-US" dirty="0" err="1"/>
              <a:t>ratDF</a:t>
            </a:r>
            <a:r>
              <a:rPr lang="en-US" dirty="0"/>
              <a:t> = </a:t>
            </a:r>
            <a:r>
              <a:rPr lang="en-US" dirty="0" err="1"/>
              <a:t>avgRatingDF.select</a:t>
            </a:r>
            <a:r>
              <a:rPr lang="en-US" dirty="0"/>
              <a:t>("</a:t>
            </a:r>
            <a:r>
              <a:rPr lang="en-US" dirty="0" err="1"/>
              <a:t>book_id</a:t>
            </a:r>
            <a:r>
              <a:rPr lang="en-US" dirty="0"/>
              <a:t>", </a:t>
            </a:r>
            <a:r>
              <a:rPr lang="en-US" dirty="0" err="1"/>
              <a:t>bround</a:t>
            </a:r>
            <a:r>
              <a:rPr lang="en-US" dirty="0"/>
              <a:t>("avg(rating)",2)).</a:t>
            </a:r>
            <a:r>
              <a:rPr lang="en-US" dirty="0" err="1"/>
              <a:t>withColumnRenamed</a:t>
            </a:r>
            <a:r>
              <a:rPr lang="en-US" dirty="0"/>
              <a:t>("</a:t>
            </a:r>
            <a:r>
              <a:rPr lang="en-US" dirty="0" err="1"/>
              <a:t>bround</a:t>
            </a:r>
            <a:r>
              <a:rPr lang="en-US" dirty="0"/>
              <a:t>(avg(rating), 2)","rating")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918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44975E33-B724-4824-B8D4-FF0BB8F0A136}"/>
              </a:ext>
            </a:extLst>
          </p:cNvPr>
          <p:cNvSpPr txBox="1"/>
          <p:nvPr/>
        </p:nvSpPr>
        <p:spPr>
          <a:xfrm>
            <a:off x="334108" y="441346"/>
            <a:ext cx="942887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# </a:t>
            </a:r>
            <a:r>
              <a:rPr lang="tr-TR" dirty="0" err="1"/>
              <a:t>Field</a:t>
            </a:r>
            <a:r>
              <a:rPr lang="tr-TR" dirty="0"/>
              <a:t> </a:t>
            </a:r>
            <a:r>
              <a:rPr lang="tr-TR" dirty="0" err="1"/>
              <a:t>ların</a:t>
            </a:r>
            <a:r>
              <a:rPr lang="tr-TR" dirty="0"/>
              <a:t> veri tiplerinin yazdırılması, books.csv için</a:t>
            </a:r>
          </a:p>
          <a:p>
            <a:r>
              <a:rPr lang="tr-TR" dirty="0" err="1"/>
              <a:t>bookDF.printSchema</a:t>
            </a:r>
            <a:r>
              <a:rPr lang="tr-TR" dirty="0"/>
              <a:t>()</a:t>
            </a:r>
          </a:p>
          <a:p>
            <a:endParaRPr lang="tr-TR" dirty="0"/>
          </a:p>
          <a:p>
            <a:r>
              <a:rPr lang="tr-TR" dirty="0"/>
              <a:t># Kitap isimlerinin listelenmesi</a:t>
            </a:r>
          </a:p>
          <a:p>
            <a:r>
              <a:rPr lang="en-US" dirty="0" err="1"/>
              <a:t>bookDF.select</a:t>
            </a:r>
            <a:r>
              <a:rPr lang="en-US" dirty="0"/>
              <a:t>("book_id","</a:t>
            </a:r>
            <a:r>
              <a:rPr lang="en-US" dirty="0" err="1"/>
              <a:t>original_title</a:t>
            </a:r>
            <a:r>
              <a:rPr lang="en-US" dirty="0"/>
              <a:t>").show()</a:t>
            </a:r>
            <a:endParaRPr lang="tr-TR" dirty="0"/>
          </a:p>
          <a:p>
            <a:endParaRPr lang="tr-TR" dirty="0"/>
          </a:p>
          <a:p>
            <a:r>
              <a:rPr lang="tr-TR" dirty="0"/>
              <a:t># İKİ VERİ SETİNİN BİRLEŞTİRİLMESİ, JOIN İŞLEMİ – LEFT JOIN</a:t>
            </a:r>
          </a:p>
          <a:p>
            <a:endParaRPr lang="tr-TR" dirty="0"/>
          </a:p>
          <a:p>
            <a:r>
              <a:rPr lang="en-US" dirty="0" err="1"/>
              <a:t>titleBookDF.join</a:t>
            </a:r>
            <a:r>
              <a:rPr lang="en-US" dirty="0"/>
              <a:t>(</a:t>
            </a:r>
            <a:r>
              <a:rPr lang="en-US" dirty="0" err="1"/>
              <a:t>ratDF</a:t>
            </a:r>
            <a:r>
              <a:rPr lang="en-US" dirty="0"/>
              <a:t>, on="</a:t>
            </a:r>
            <a:r>
              <a:rPr lang="en-US" dirty="0" err="1"/>
              <a:t>book_id</a:t>
            </a:r>
            <a:r>
              <a:rPr lang="en-US" dirty="0"/>
              <a:t>", how='left').show()</a:t>
            </a:r>
            <a:endParaRPr lang="tr-TR" dirty="0"/>
          </a:p>
          <a:p>
            <a:endParaRPr lang="tr-TR" dirty="0"/>
          </a:p>
          <a:p>
            <a:r>
              <a:rPr lang="en-US" dirty="0" err="1"/>
              <a:t>titleBookDF.join</a:t>
            </a:r>
            <a:r>
              <a:rPr lang="en-US" dirty="0"/>
              <a:t>(</a:t>
            </a:r>
            <a:r>
              <a:rPr lang="en-US" dirty="0" err="1"/>
              <a:t>ratDF</a:t>
            </a:r>
            <a:r>
              <a:rPr lang="en-US" dirty="0"/>
              <a:t>, on="</a:t>
            </a:r>
            <a:r>
              <a:rPr lang="en-US" dirty="0" err="1"/>
              <a:t>book_id</a:t>
            </a:r>
            <a:r>
              <a:rPr lang="en-US" dirty="0"/>
              <a:t>", how='right').show()</a:t>
            </a:r>
            <a:endParaRPr lang="tr-TR" dirty="0"/>
          </a:p>
          <a:p>
            <a:r>
              <a:rPr lang="tr-TR" dirty="0"/>
              <a:t># Kitap adı boş olanlarda listelenmektedir.</a:t>
            </a:r>
          </a:p>
          <a:p>
            <a:endParaRPr lang="tr-TR" dirty="0"/>
          </a:p>
          <a:p>
            <a:r>
              <a:rPr lang="en-US" dirty="0" err="1"/>
              <a:t>titleBookDF.join</a:t>
            </a:r>
            <a:r>
              <a:rPr lang="en-US" dirty="0"/>
              <a:t>(</a:t>
            </a:r>
            <a:r>
              <a:rPr lang="en-US" dirty="0" err="1"/>
              <a:t>ratDF</a:t>
            </a:r>
            <a:r>
              <a:rPr lang="en-US" dirty="0"/>
              <a:t>, on="</a:t>
            </a:r>
            <a:r>
              <a:rPr lang="en-US" dirty="0" err="1"/>
              <a:t>book_id</a:t>
            </a:r>
            <a:r>
              <a:rPr lang="en-US" dirty="0"/>
              <a:t>", how='inner').show()</a:t>
            </a:r>
            <a:endParaRPr lang="tr-TR" dirty="0"/>
          </a:p>
          <a:p>
            <a:r>
              <a:rPr lang="tr-TR" dirty="0"/>
              <a:t># Boş olanlar çıkmaktadır.</a:t>
            </a:r>
          </a:p>
          <a:p>
            <a:endParaRPr lang="tr-TR" dirty="0"/>
          </a:p>
          <a:p>
            <a:r>
              <a:rPr lang="tr-TR" dirty="0"/>
              <a:t># En çok puan alan kitap</a:t>
            </a:r>
          </a:p>
          <a:p>
            <a:r>
              <a:rPr lang="en-US" dirty="0" err="1"/>
              <a:t>titleBookDF.join</a:t>
            </a:r>
            <a:r>
              <a:rPr lang="en-US" dirty="0"/>
              <a:t>(</a:t>
            </a:r>
            <a:r>
              <a:rPr lang="en-US" dirty="0" err="1"/>
              <a:t>ratDF</a:t>
            </a:r>
            <a:r>
              <a:rPr lang="en-US" dirty="0"/>
              <a:t>, on="</a:t>
            </a:r>
            <a:r>
              <a:rPr lang="en-US" dirty="0" err="1"/>
              <a:t>book_id</a:t>
            </a:r>
            <a:r>
              <a:rPr lang="en-US" dirty="0"/>
              <a:t>", how='inner').first()</a:t>
            </a:r>
            <a:endParaRPr lang="tr-TR" dirty="0"/>
          </a:p>
          <a:p>
            <a:endParaRPr lang="tr-TR" dirty="0"/>
          </a:p>
          <a:p>
            <a:r>
              <a:rPr lang="en-US" dirty="0" err="1"/>
              <a:t>avgBookTitle</a:t>
            </a:r>
            <a:r>
              <a:rPr lang="en-US" dirty="0"/>
              <a:t> = </a:t>
            </a:r>
            <a:r>
              <a:rPr lang="en-US" dirty="0" err="1"/>
              <a:t>titleBookDF.join</a:t>
            </a:r>
            <a:r>
              <a:rPr lang="en-US" dirty="0"/>
              <a:t>(</a:t>
            </a:r>
            <a:r>
              <a:rPr lang="en-US" dirty="0" err="1"/>
              <a:t>ratDF</a:t>
            </a:r>
            <a:r>
              <a:rPr lang="en-US" dirty="0"/>
              <a:t>, on="</a:t>
            </a:r>
            <a:r>
              <a:rPr lang="en-US" dirty="0" err="1"/>
              <a:t>book_id</a:t>
            </a:r>
            <a:r>
              <a:rPr lang="en-US" dirty="0"/>
              <a:t>", how='inner')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27978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055AA44C-2736-4A76-8D05-937736DECC2C}"/>
              </a:ext>
            </a:extLst>
          </p:cNvPr>
          <p:cNvSpPr txBox="1"/>
          <p:nvPr/>
        </p:nvSpPr>
        <p:spPr>
          <a:xfrm>
            <a:off x="432581" y="347227"/>
            <a:ext cx="1149682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bookDF.orderBy</a:t>
            </a:r>
            <a:r>
              <a:rPr lang="tr-TR" dirty="0"/>
              <a:t>("</a:t>
            </a:r>
            <a:r>
              <a:rPr lang="tr-TR" dirty="0" err="1"/>
              <a:t>original_publication_year</a:t>
            </a:r>
            <a:r>
              <a:rPr lang="tr-TR" dirty="0"/>
              <a:t>", </a:t>
            </a:r>
            <a:r>
              <a:rPr lang="tr-TR" dirty="0" err="1"/>
              <a:t>ascending</a:t>
            </a:r>
            <a:r>
              <a:rPr lang="tr-TR" dirty="0"/>
              <a:t>=True).</a:t>
            </a:r>
            <a:r>
              <a:rPr lang="tr-TR" dirty="0" err="1"/>
              <a:t>select</a:t>
            </a:r>
            <a:r>
              <a:rPr lang="tr-TR" dirty="0"/>
              <a:t>("original_</a:t>
            </a:r>
            <a:r>
              <a:rPr lang="tr-TR" dirty="0" err="1"/>
              <a:t>title</a:t>
            </a:r>
            <a:r>
              <a:rPr lang="tr-TR" dirty="0"/>
              <a:t>","</a:t>
            </a:r>
            <a:r>
              <a:rPr lang="tr-TR" dirty="0" err="1"/>
              <a:t>original_publication_year</a:t>
            </a:r>
            <a:r>
              <a:rPr lang="tr-TR" dirty="0"/>
              <a:t>").</a:t>
            </a:r>
            <a:r>
              <a:rPr lang="tr-TR" dirty="0" err="1"/>
              <a:t>show</a:t>
            </a:r>
            <a:r>
              <a:rPr lang="tr-TR" dirty="0"/>
              <a:t>()</a:t>
            </a:r>
          </a:p>
          <a:p>
            <a:endParaRPr lang="tr-TR" dirty="0"/>
          </a:p>
          <a:p>
            <a:r>
              <a:rPr lang="en-US" dirty="0" err="1"/>
              <a:t>bookDF.filter</a:t>
            </a:r>
            <a:r>
              <a:rPr lang="en-US" dirty="0"/>
              <a:t>("</a:t>
            </a:r>
            <a:r>
              <a:rPr lang="en-US" dirty="0" err="1"/>
              <a:t>original_publication_year</a:t>
            </a:r>
            <a:r>
              <a:rPr lang="en-US" dirty="0"/>
              <a:t> is not null or </a:t>
            </a:r>
            <a:r>
              <a:rPr lang="en-US" dirty="0" err="1"/>
              <a:t>original_title</a:t>
            </a:r>
            <a:r>
              <a:rPr lang="en-US" dirty="0"/>
              <a:t> is not null").show()</a:t>
            </a:r>
            <a:endParaRPr lang="tr-TR" dirty="0"/>
          </a:p>
          <a:p>
            <a:endParaRPr lang="tr-TR" dirty="0"/>
          </a:p>
          <a:p>
            <a:r>
              <a:rPr lang="en-US" dirty="0" err="1"/>
              <a:t>filterBookDF</a:t>
            </a:r>
            <a:r>
              <a:rPr lang="en-US" dirty="0"/>
              <a:t> = </a:t>
            </a:r>
            <a:r>
              <a:rPr lang="en-US" dirty="0" err="1"/>
              <a:t>bookDF.filter</a:t>
            </a:r>
            <a:r>
              <a:rPr lang="en-US" dirty="0"/>
              <a:t>("</a:t>
            </a:r>
            <a:r>
              <a:rPr lang="en-US" dirty="0" err="1"/>
              <a:t>original_publication_year</a:t>
            </a:r>
            <a:r>
              <a:rPr lang="en-US" dirty="0"/>
              <a:t> is not null")</a:t>
            </a:r>
            <a:endParaRPr lang="tr-TR" dirty="0"/>
          </a:p>
          <a:p>
            <a:endParaRPr lang="tr-TR" dirty="0"/>
          </a:p>
          <a:p>
            <a:r>
              <a:rPr lang="en-US" dirty="0" err="1"/>
              <a:t>filterBookDF.orderBy</a:t>
            </a:r>
            <a:r>
              <a:rPr lang="en-US" dirty="0"/>
              <a:t>("</a:t>
            </a:r>
            <a:r>
              <a:rPr lang="en-US" dirty="0" err="1"/>
              <a:t>original_publication_year</a:t>
            </a:r>
            <a:r>
              <a:rPr lang="en-US" dirty="0"/>
              <a:t>", ascending=True).select("original_title","</a:t>
            </a:r>
            <a:r>
              <a:rPr lang="en-US" dirty="0" err="1"/>
              <a:t>original_publication_year</a:t>
            </a:r>
            <a:r>
              <a:rPr lang="en-US" dirty="0"/>
              <a:t>").show()</a:t>
            </a:r>
            <a:endParaRPr lang="tr-TR" dirty="0"/>
          </a:p>
          <a:p>
            <a:endParaRPr lang="tr-TR" dirty="0"/>
          </a:p>
          <a:p>
            <a:r>
              <a:rPr lang="en-US" dirty="0" err="1"/>
              <a:t>filterBookDF</a:t>
            </a:r>
            <a:r>
              <a:rPr lang="en-US" dirty="0"/>
              <a:t> = </a:t>
            </a:r>
            <a:r>
              <a:rPr lang="en-US" dirty="0" err="1"/>
              <a:t>bookDF.filter</a:t>
            </a:r>
            <a:r>
              <a:rPr lang="en-US" dirty="0"/>
              <a:t>("</a:t>
            </a:r>
            <a:r>
              <a:rPr lang="en-US" dirty="0" err="1"/>
              <a:t>original_publication_year</a:t>
            </a:r>
            <a:r>
              <a:rPr lang="en-US" dirty="0"/>
              <a:t> is not null and </a:t>
            </a:r>
            <a:r>
              <a:rPr lang="en-US" dirty="0" err="1"/>
              <a:t>original_publication_year</a:t>
            </a:r>
            <a:r>
              <a:rPr lang="en-US" dirty="0"/>
              <a:t> &gt; 0")</a:t>
            </a:r>
            <a:endParaRPr lang="tr-TR" dirty="0"/>
          </a:p>
          <a:p>
            <a:endParaRPr lang="tr-TR" dirty="0"/>
          </a:p>
          <a:p>
            <a:r>
              <a:rPr lang="en-US" dirty="0" err="1"/>
              <a:t>filterBookDF.orderBy</a:t>
            </a:r>
            <a:r>
              <a:rPr lang="en-US" dirty="0"/>
              <a:t>("</a:t>
            </a:r>
            <a:r>
              <a:rPr lang="en-US" dirty="0" err="1"/>
              <a:t>original_publication_year</a:t>
            </a:r>
            <a:r>
              <a:rPr lang="en-US" dirty="0"/>
              <a:t>", ascending=True).select("original_title","</a:t>
            </a:r>
            <a:r>
              <a:rPr lang="en-US" dirty="0" err="1"/>
              <a:t>original_publication_year</a:t>
            </a:r>
            <a:r>
              <a:rPr lang="en-US" dirty="0"/>
              <a:t>").show()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30535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1C4D319D-7F1D-4969-9D72-31CD521FB7AF}"/>
              </a:ext>
            </a:extLst>
          </p:cNvPr>
          <p:cNvSpPr txBox="1"/>
          <p:nvPr/>
        </p:nvSpPr>
        <p:spPr>
          <a:xfrm>
            <a:off x="474784" y="497617"/>
            <a:ext cx="1114513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filterBookDF.createOrReplaceTempView</a:t>
            </a:r>
            <a:r>
              <a:rPr lang="tr-TR" dirty="0"/>
              <a:t>("</a:t>
            </a:r>
            <a:r>
              <a:rPr lang="tr-TR" dirty="0" err="1"/>
              <a:t>books</a:t>
            </a:r>
            <a:r>
              <a:rPr lang="tr-TR" dirty="0"/>
              <a:t>")</a:t>
            </a:r>
          </a:p>
          <a:p>
            <a:endParaRPr lang="tr-TR" dirty="0"/>
          </a:p>
          <a:p>
            <a:r>
              <a:rPr lang="en-US" dirty="0"/>
              <a:t>%</a:t>
            </a:r>
            <a:r>
              <a:rPr lang="en-US" dirty="0" err="1"/>
              <a:t>sql</a:t>
            </a:r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original_publication_year</a:t>
            </a:r>
            <a:r>
              <a:rPr lang="en-US" dirty="0"/>
              <a:t>, count(*) as count from books where </a:t>
            </a:r>
            <a:r>
              <a:rPr lang="en-US" dirty="0" err="1"/>
              <a:t>original_publication_year</a:t>
            </a:r>
            <a:r>
              <a:rPr lang="en-US" dirty="0"/>
              <a:t> &gt; 1960 group by </a:t>
            </a:r>
            <a:r>
              <a:rPr lang="en-US" dirty="0" err="1"/>
              <a:t>original_publication_year</a:t>
            </a:r>
            <a:endParaRPr lang="tr-TR" dirty="0"/>
          </a:p>
          <a:p>
            <a:endParaRPr lang="tr-TR" dirty="0"/>
          </a:p>
          <a:p>
            <a:r>
              <a:rPr lang="tr-TR" dirty="0"/>
              <a:t>Görselleştirme için</a:t>
            </a:r>
          </a:p>
          <a:p>
            <a:endParaRPr lang="tr-TR" dirty="0"/>
          </a:p>
          <a:p>
            <a:r>
              <a:rPr lang="tr-TR" dirty="0"/>
              <a:t>Grafik seçeneklerinden</a:t>
            </a:r>
          </a:p>
          <a:p>
            <a:r>
              <a:rPr lang="tr-TR" dirty="0" err="1"/>
              <a:t>Area</a:t>
            </a:r>
            <a:r>
              <a:rPr lang="tr-TR" dirty="0"/>
              <a:t> seçilip </a:t>
            </a:r>
          </a:p>
          <a:p>
            <a:r>
              <a:rPr lang="tr-TR" dirty="0"/>
              <a:t>özelleştirilebilir.</a:t>
            </a:r>
          </a:p>
          <a:p>
            <a:r>
              <a:rPr lang="tr-TR" dirty="0"/>
              <a:t>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17716C0-9912-45AA-B12A-D75A4DAE8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32" y="2244630"/>
            <a:ext cx="4375520" cy="360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96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6B9ED13F-EDD2-4F5C-ADE1-1DFA77C2B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305" y="833075"/>
            <a:ext cx="7849695" cy="5191850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0607811F-0B0B-4E98-B541-2CDA68799016}"/>
              </a:ext>
            </a:extLst>
          </p:cNvPr>
          <p:cNvSpPr txBox="1"/>
          <p:nvPr/>
        </p:nvSpPr>
        <p:spPr>
          <a:xfrm>
            <a:off x="154745" y="703385"/>
            <a:ext cx="33843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Customize</a:t>
            </a:r>
            <a:r>
              <a:rPr lang="tr-TR" dirty="0"/>
              <a:t> </a:t>
            </a:r>
            <a:r>
              <a:rPr lang="tr-TR" dirty="0" err="1"/>
              <a:t>Plot</a:t>
            </a:r>
            <a:r>
              <a:rPr lang="tr-TR" dirty="0"/>
              <a:t> seçeneğinden</a:t>
            </a:r>
          </a:p>
          <a:p>
            <a:r>
              <a:rPr lang="tr-TR" dirty="0" err="1"/>
              <a:t>Keys</a:t>
            </a:r>
            <a:r>
              <a:rPr lang="tr-TR" dirty="0"/>
              <a:t> ve </a:t>
            </a:r>
            <a:r>
              <a:rPr lang="tr-TR" dirty="0" err="1"/>
              <a:t>Values</a:t>
            </a:r>
            <a:r>
              <a:rPr lang="tr-TR" dirty="0"/>
              <a:t> değerleri</a:t>
            </a:r>
          </a:p>
          <a:p>
            <a:r>
              <a:rPr lang="tr-TR" dirty="0"/>
              <a:t>belirlendikten sonra özelleştirilmiş</a:t>
            </a:r>
          </a:p>
          <a:p>
            <a:r>
              <a:rPr lang="tr-TR" dirty="0"/>
              <a:t>grafik oluşmuş olur.</a:t>
            </a:r>
          </a:p>
        </p:txBody>
      </p:sp>
    </p:spTree>
    <p:extLst>
      <p:ext uri="{BB962C8B-B14F-4D97-AF65-F5344CB8AC3E}">
        <p14:creationId xmlns:p14="http://schemas.microsoft.com/office/powerpoint/2010/main" val="3575581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01C5F580-E847-447A-A0A8-6B65CA37E324}"/>
              </a:ext>
            </a:extLst>
          </p:cNvPr>
          <p:cNvSpPr txBox="1"/>
          <p:nvPr/>
        </p:nvSpPr>
        <p:spPr>
          <a:xfrm>
            <a:off x="460717" y="407852"/>
            <a:ext cx="11384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%</a:t>
            </a:r>
            <a:r>
              <a:rPr lang="tr-TR" dirty="0" err="1"/>
              <a:t>sql</a:t>
            </a:r>
            <a:endParaRPr lang="tr-TR" dirty="0"/>
          </a:p>
          <a:p>
            <a:r>
              <a:rPr lang="tr-TR" dirty="0" err="1"/>
              <a:t>select</a:t>
            </a:r>
            <a:r>
              <a:rPr lang="tr-TR" dirty="0"/>
              <a:t> </a:t>
            </a:r>
            <a:r>
              <a:rPr lang="tr-TR" dirty="0" err="1"/>
              <a:t>original_publication_year</a:t>
            </a:r>
            <a:r>
              <a:rPr lang="tr-TR" dirty="0"/>
              <a:t>, </a:t>
            </a:r>
            <a:r>
              <a:rPr lang="tr-TR" dirty="0" err="1"/>
              <a:t>count</a:t>
            </a:r>
            <a:r>
              <a:rPr lang="tr-TR" dirty="0"/>
              <a:t>(*) as </a:t>
            </a:r>
            <a:r>
              <a:rPr lang="tr-TR" dirty="0" err="1"/>
              <a:t>count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books</a:t>
            </a:r>
            <a:r>
              <a:rPr lang="tr-TR" dirty="0"/>
              <a:t> </a:t>
            </a: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original_publication_year</a:t>
            </a:r>
            <a:r>
              <a:rPr lang="tr-TR" dirty="0"/>
              <a:t> &gt; 1960 </a:t>
            </a:r>
            <a:r>
              <a:rPr lang="tr-TR" dirty="0" err="1"/>
              <a:t>group</a:t>
            </a:r>
            <a:r>
              <a:rPr lang="tr-TR" dirty="0"/>
              <a:t> by </a:t>
            </a:r>
            <a:r>
              <a:rPr lang="tr-TR" dirty="0" err="1"/>
              <a:t>original_publication_year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by </a:t>
            </a:r>
            <a:r>
              <a:rPr lang="tr-TR" dirty="0" err="1"/>
              <a:t>original_publication_year</a:t>
            </a:r>
            <a:r>
              <a:rPr lang="tr-TR" dirty="0"/>
              <a:t> ASC</a:t>
            </a:r>
          </a:p>
        </p:txBody>
      </p:sp>
    </p:spTree>
    <p:extLst>
      <p:ext uri="{BB962C8B-B14F-4D97-AF65-F5344CB8AC3E}">
        <p14:creationId xmlns:p14="http://schemas.microsoft.com/office/powerpoint/2010/main" val="2959733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DB21249-493E-429D-BCFB-9C88382EF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B77F4C02-FED4-44B8-A2B2-3FBCA66CEC0A}"/>
              </a:ext>
            </a:extLst>
          </p:cNvPr>
          <p:cNvSpPr txBox="1"/>
          <p:nvPr/>
        </p:nvSpPr>
        <p:spPr>
          <a:xfrm>
            <a:off x="2743200" y="1223889"/>
            <a:ext cx="797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Kullanıcı verilerine bakarak benzer kullanıcıları bulup kitap tavsiyesinde bulunacağız.</a:t>
            </a:r>
          </a:p>
        </p:txBody>
      </p:sp>
    </p:spTree>
    <p:extLst>
      <p:ext uri="{BB962C8B-B14F-4D97-AF65-F5344CB8AC3E}">
        <p14:creationId xmlns:p14="http://schemas.microsoft.com/office/powerpoint/2010/main" val="2127737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221069C-ECED-4EBD-A561-60CDB84DA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94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EF5D8E04-7363-49E4-BAF2-7506D7ABB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C241563F-D450-4B94-8288-5165172568E7}"/>
              </a:ext>
            </a:extLst>
          </p:cNvPr>
          <p:cNvSpPr txBox="1"/>
          <p:nvPr/>
        </p:nvSpPr>
        <p:spPr>
          <a:xfrm>
            <a:off x="3868616" y="239150"/>
            <a:ext cx="77794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Tavsiye işlemleri için ALS – </a:t>
            </a:r>
            <a:r>
              <a:rPr lang="tr-TR" dirty="0" err="1"/>
              <a:t>Alternating</a:t>
            </a:r>
            <a:r>
              <a:rPr lang="tr-TR" dirty="0"/>
              <a:t> </a:t>
            </a:r>
            <a:r>
              <a:rPr lang="tr-TR" dirty="0" err="1"/>
              <a:t>Leads</a:t>
            </a:r>
            <a:r>
              <a:rPr lang="tr-TR" dirty="0"/>
              <a:t> </a:t>
            </a:r>
            <a:r>
              <a:rPr lang="tr-TR" dirty="0" err="1"/>
              <a:t>Squares</a:t>
            </a:r>
            <a:r>
              <a:rPr lang="tr-TR" dirty="0"/>
              <a:t> – </a:t>
            </a:r>
            <a:r>
              <a:rPr lang="tr-TR" dirty="0" err="1"/>
              <a:t>machine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algoritmasını kullanacağız.</a:t>
            </a:r>
          </a:p>
          <a:p>
            <a:endParaRPr lang="tr-TR" dirty="0"/>
          </a:p>
          <a:p>
            <a:r>
              <a:rPr lang="tr-TR" dirty="0"/>
              <a:t>ALS ile kullanıcıları diğer kullanıcılarla eşleştirilerek puan vermedikleri kitaplara</a:t>
            </a:r>
          </a:p>
          <a:p>
            <a:r>
              <a:rPr lang="tr-TR" dirty="0"/>
              <a:t>kaç puan verebileceği tahmin edilmektedir. 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57F8CF64-EF79-460C-BDF6-7A559AB69162}"/>
              </a:ext>
            </a:extLst>
          </p:cNvPr>
          <p:cNvSpPr txBox="1"/>
          <p:nvPr/>
        </p:nvSpPr>
        <p:spPr>
          <a:xfrm>
            <a:off x="6840415" y="5561987"/>
            <a:ext cx="5088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Ve yüksek puanlı çıkanlar öneri olarak kullanılabilir.</a:t>
            </a:r>
          </a:p>
        </p:txBody>
      </p:sp>
    </p:spTree>
    <p:extLst>
      <p:ext uri="{BB962C8B-B14F-4D97-AF65-F5344CB8AC3E}">
        <p14:creationId xmlns:p14="http://schemas.microsoft.com/office/powerpoint/2010/main" val="3522523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52FB7189-D796-4E98-8A11-6C4AD276FD77}"/>
              </a:ext>
            </a:extLst>
          </p:cNvPr>
          <p:cNvSpPr txBox="1"/>
          <p:nvPr/>
        </p:nvSpPr>
        <p:spPr>
          <a:xfrm>
            <a:off x="376310" y="300669"/>
            <a:ext cx="1151088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pyspark.sql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SparkSession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sparkSession</a:t>
            </a:r>
            <a:r>
              <a:rPr lang="tr-TR" dirty="0"/>
              <a:t> = </a:t>
            </a:r>
            <a:r>
              <a:rPr lang="tr-TR" dirty="0" err="1"/>
              <a:t>SparkSession.builder.appName</a:t>
            </a:r>
            <a:r>
              <a:rPr lang="tr-TR" dirty="0"/>
              <a:t>('ALS </a:t>
            </a:r>
            <a:r>
              <a:rPr lang="tr-TR" dirty="0" err="1"/>
              <a:t>Book</a:t>
            </a:r>
            <a:r>
              <a:rPr lang="tr-TR" dirty="0"/>
              <a:t> </a:t>
            </a:r>
            <a:r>
              <a:rPr lang="tr-TR" dirty="0" err="1"/>
              <a:t>Recommendation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').</a:t>
            </a:r>
            <a:r>
              <a:rPr lang="tr-TR" dirty="0" err="1"/>
              <a:t>getOrCreate</a:t>
            </a:r>
            <a:r>
              <a:rPr lang="tr-TR" dirty="0"/>
              <a:t>()</a:t>
            </a:r>
          </a:p>
          <a:p>
            <a:endParaRPr lang="tr-TR" dirty="0"/>
          </a:p>
          <a:p>
            <a:r>
              <a:rPr lang="tr-TR" dirty="0" err="1"/>
              <a:t>ratingDF</a:t>
            </a:r>
            <a:r>
              <a:rPr lang="tr-TR" dirty="0"/>
              <a:t> = sparkSession.read.csv('/</a:t>
            </a:r>
            <a:r>
              <a:rPr lang="tr-TR" dirty="0" err="1"/>
              <a:t>FileStore</a:t>
            </a:r>
            <a:r>
              <a:rPr lang="tr-TR" dirty="0"/>
              <a:t>/</a:t>
            </a:r>
            <a:r>
              <a:rPr lang="tr-TR" dirty="0" err="1"/>
              <a:t>tables</a:t>
            </a:r>
            <a:r>
              <a:rPr lang="tr-TR" dirty="0"/>
              <a:t>/ratings.csv', </a:t>
            </a:r>
            <a:r>
              <a:rPr lang="tr-TR" dirty="0" err="1"/>
              <a:t>header</a:t>
            </a:r>
            <a:r>
              <a:rPr lang="tr-TR" dirty="0"/>
              <a:t> = "</a:t>
            </a:r>
            <a:r>
              <a:rPr lang="tr-TR" dirty="0" err="1"/>
              <a:t>true</a:t>
            </a:r>
            <a:r>
              <a:rPr lang="tr-TR" dirty="0"/>
              <a:t>", </a:t>
            </a:r>
            <a:r>
              <a:rPr lang="tr-TR" dirty="0" err="1"/>
              <a:t>inferSchema</a:t>
            </a:r>
            <a:r>
              <a:rPr lang="tr-TR" dirty="0"/>
              <a:t>="</a:t>
            </a:r>
            <a:r>
              <a:rPr lang="tr-TR" dirty="0" err="1"/>
              <a:t>true</a:t>
            </a:r>
            <a:r>
              <a:rPr lang="tr-TR" dirty="0"/>
              <a:t>")</a:t>
            </a:r>
          </a:p>
          <a:p>
            <a:r>
              <a:rPr lang="tr-TR" dirty="0" err="1"/>
              <a:t>ratingDF.show</a:t>
            </a:r>
            <a:r>
              <a:rPr lang="tr-TR" dirty="0"/>
              <a:t>(5)</a:t>
            </a:r>
          </a:p>
          <a:p>
            <a:endParaRPr lang="tr-TR" dirty="0"/>
          </a:p>
          <a:p>
            <a:r>
              <a:rPr lang="tr-TR" dirty="0" err="1"/>
              <a:t>bookDF</a:t>
            </a:r>
            <a:r>
              <a:rPr lang="tr-TR" dirty="0"/>
              <a:t> = sparkSession.read.csv('/</a:t>
            </a:r>
            <a:r>
              <a:rPr lang="tr-TR" dirty="0" err="1"/>
              <a:t>FileStore</a:t>
            </a:r>
            <a:r>
              <a:rPr lang="tr-TR" dirty="0"/>
              <a:t>/</a:t>
            </a:r>
            <a:r>
              <a:rPr lang="tr-TR" dirty="0" err="1"/>
              <a:t>tables</a:t>
            </a:r>
            <a:r>
              <a:rPr lang="tr-TR" dirty="0"/>
              <a:t>/books.csv', </a:t>
            </a:r>
            <a:r>
              <a:rPr lang="tr-TR" dirty="0" err="1"/>
              <a:t>header</a:t>
            </a:r>
            <a:r>
              <a:rPr lang="tr-TR" dirty="0"/>
              <a:t> = "</a:t>
            </a:r>
            <a:r>
              <a:rPr lang="tr-TR" dirty="0" err="1"/>
              <a:t>true</a:t>
            </a:r>
            <a:r>
              <a:rPr lang="tr-TR" dirty="0"/>
              <a:t>", </a:t>
            </a:r>
            <a:r>
              <a:rPr lang="tr-TR" dirty="0" err="1"/>
              <a:t>inferSchema</a:t>
            </a:r>
            <a:r>
              <a:rPr lang="tr-TR" dirty="0"/>
              <a:t>="</a:t>
            </a:r>
            <a:r>
              <a:rPr lang="tr-TR" dirty="0" err="1"/>
              <a:t>true</a:t>
            </a:r>
            <a:r>
              <a:rPr lang="tr-TR" dirty="0"/>
              <a:t>")</a:t>
            </a:r>
          </a:p>
          <a:p>
            <a:r>
              <a:rPr lang="tr-TR" dirty="0" err="1"/>
              <a:t>bookDF.show</a:t>
            </a:r>
            <a:r>
              <a:rPr lang="tr-TR" dirty="0"/>
              <a:t>(5)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pyspark.ml.recommendation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ALS</a:t>
            </a:r>
          </a:p>
          <a:p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pyspark.ml.evaluation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RegressionEvaluator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als</a:t>
            </a:r>
            <a:r>
              <a:rPr lang="tr-TR" dirty="0"/>
              <a:t> = ALS(</a:t>
            </a:r>
            <a:r>
              <a:rPr lang="tr-TR" dirty="0" err="1"/>
              <a:t>userCol</a:t>
            </a:r>
            <a:r>
              <a:rPr lang="tr-TR" dirty="0"/>
              <a:t>="</a:t>
            </a:r>
            <a:r>
              <a:rPr lang="tr-TR" dirty="0" err="1"/>
              <a:t>user_id</a:t>
            </a:r>
            <a:r>
              <a:rPr lang="tr-TR" dirty="0"/>
              <a:t>", </a:t>
            </a:r>
            <a:r>
              <a:rPr lang="tr-TR" dirty="0" err="1"/>
              <a:t>itemCol</a:t>
            </a:r>
            <a:r>
              <a:rPr lang="tr-TR" dirty="0"/>
              <a:t>="</a:t>
            </a:r>
            <a:r>
              <a:rPr lang="tr-TR" dirty="0" err="1"/>
              <a:t>book_id</a:t>
            </a:r>
            <a:r>
              <a:rPr lang="tr-TR" dirty="0"/>
              <a:t>", </a:t>
            </a:r>
            <a:r>
              <a:rPr lang="tr-TR" dirty="0" err="1"/>
              <a:t>ratingCol</a:t>
            </a:r>
            <a:r>
              <a:rPr lang="tr-TR" dirty="0"/>
              <a:t>="</a:t>
            </a:r>
            <a:r>
              <a:rPr lang="tr-TR" dirty="0" err="1"/>
              <a:t>rating</a:t>
            </a:r>
            <a:r>
              <a:rPr lang="tr-TR" dirty="0"/>
              <a:t>", </a:t>
            </a:r>
            <a:r>
              <a:rPr lang="tr-TR" dirty="0" err="1"/>
              <a:t>coldStartStrategy</a:t>
            </a:r>
            <a:r>
              <a:rPr lang="tr-TR" dirty="0"/>
              <a:t>="</a:t>
            </a:r>
            <a:r>
              <a:rPr lang="tr-TR" dirty="0" err="1"/>
              <a:t>drop</a:t>
            </a:r>
            <a:r>
              <a:rPr lang="tr-TR" dirty="0"/>
              <a:t>", </a:t>
            </a:r>
            <a:r>
              <a:rPr lang="tr-TR" dirty="0" err="1"/>
              <a:t>nonnegative</a:t>
            </a:r>
            <a:r>
              <a:rPr lang="tr-TR" dirty="0"/>
              <a:t>=True, </a:t>
            </a:r>
            <a:r>
              <a:rPr lang="tr-TR" dirty="0" err="1"/>
              <a:t>implicitPrefs</a:t>
            </a:r>
            <a:r>
              <a:rPr lang="tr-TR" dirty="0"/>
              <a:t>=</a:t>
            </a:r>
            <a:r>
              <a:rPr lang="tr-TR" dirty="0" err="1"/>
              <a:t>False</a:t>
            </a:r>
            <a:r>
              <a:rPr lang="tr-TR" dirty="0"/>
              <a:t>)</a:t>
            </a:r>
          </a:p>
          <a:p>
            <a:r>
              <a:rPr lang="tr-TR" dirty="0"/>
              <a:t># </a:t>
            </a:r>
            <a:r>
              <a:rPr lang="tr-TR" dirty="0" err="1"/>
              <a:t>implicitPrefs</a:t>
            </a:r>
            <a:r>
              <a:rPr lang="tr-TR" dirty="0"/>
              <a:t>=</a:t>
            </a:r>
            <a:r>
              <a:rPr lang="tr-TR" dirty="0" err="1"/>
              <a:t>False</a:t>
            </a:r>
            <a:r>
              <a:rPr lang="tr-TR" dirty="0"/>
              <a:t>--&gt;dataya göre karar verme, tıklama, </a:t>
            </a:r>
            <a:r>
              <a:rPr lang="tr-TR" dirty="0" err="1"/>
              <a:t>vpn</a:t>
            </a:r>
            <a:r>
              <a:rPr lang="tr-TR" dirty="0"/>
              <a:t> datası varsa kullanılıyor. Burada kullanılmayacak</a:t>
            </a:r>
          </a:p>
          <a:p>
            <a:r>
              <a:rPr lang="tr-TR" dirty="0"/>
              <a:t># </a:t>
            </a:r>
            <a:r>
              <a:rPr lang="tr-TR" dirty="0" err="1"/>
              <a:t>nonnegative</a:t>
            </a:r>
            <a:r>
              <a:rPr lang="tr-TR" dirty="0"/>
              <a:t>=True--&gt; </a:t>
            </a:r>
            <a:r>
              <a:rPr lang="tr-TR" dirty="0" err="1"/>
              <a:t>negative</a:t>
            </a:r>
            <a:r>
              <a:rPr lang="tr-TR" dirty="0"/>
              <a:t> değerleri alma</a:t>
            </a:r>
          </a:p>
          <a:p>
            <a:r>
              <a:rPr lang="tr-TR" dirty="0"/>
              <a:t># </a:t>
            </a:r>
            <a:r>
              <a:rPr lang="tr-TR" dirty="0" err="1"/>
              <a:t>coldStartStrategy</a:t>
            </a:r>
            <a:r>
              <a:rPr lang="tr-TR" dirty="0"/>
              <a:t>="</a:t>
            </a:r>
            <a:r>
              <a:rPr lang="tr-TR" dirty="0" err="1"/>
              <a:t>drop</a:t>
            </a:r>
            <a:r>
              <a:rPr lang="tr-TR" dirty="0"/>
              <a:t>"--&gt; boş olan kayıtları at</a:t>
            </a:r>
          </a:p>
        </p:txBody>
      </p:sp>
    </p:spTree>
    <p:extLst>
      <p:ext uri="{BB962C8B-B14F-4D97-AF65-F5344CB8AC3E}">
        <p14:creationId xmlns:p14="http://schemas.microsoft.com/office/powerpoint/2010/main" val="350489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AF37EB11-1343-40CC-9C0D-DF71332BB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372" y="981075"/>
            <a:ext cx="619125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C10E2DEA-C9CF-4B39-BCCC-2F0C6125C035}"/>
              </a:ext>
            </a:extLst>
          </p:cNvPr>
          <p:cNvSpPr txBox="1"/>
          <p:nvPr/>
        </p:nvSpPr>
        <p:spPr>
          <a:xfrm>
            <a:off x="478302" y="981075"/>
            <a:ext cx="5120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Content-</a:t>
            </a:r>
            <a:r>
              <a:rPr lang="tr-TR" dirty="0" err="1"/>
              <a:t>based</a:t>
            </a:r>
            <a:r>
              <a:rPr lang="tr-TR" dirty="0"/>
              <a:t> </a:t>
            </a:r>
            <a:r>
              <a:rPr lang="tr-TR" dirty="0" err="1"/>
              <a:t>filtering</a:t>
            </a:r>
            <a:r>
              <a:rPr lang="tr-TR" dirty="0"/>
              <a:t> ( içerik-tabanlı filtreleme ) – Tek bir kullanıcıya dayalı yapılan</a:t>
            </a:r>
          </a:p>
          <a:p>
            <a:endParaRPr lang="tr-TR" dirty="0"/>
          </a:p>
          <a:p>
            <a:r>
              <a:rPr lang="tr-TR" dirty="0" err="1"/>
              <a:t>Collaborative</a:t>
            </a:r>
            <a:r>
              <a:rPr lang="tr-TR" dirty="0"/>
              <a:t> </a:t>
            </a:r>
            <a:r>
              <a:rPr lang="tr-TR" dirty="0" err="1"/>
              <a:t>filtering</a:t>
            </a:r>
            <a:r>
              <a:rPr lang="tr-TR" dirty="0"/>
              <a:t> ( işbirliğine dayalı filtreleme ) – Diğer bir çok kullanıcıya göre</a:t>
            </a:r>
          </a:p>
          <a:p>
            <a:endParaRPr lang="tr-TR" dirty="0"/>
          </a:p>
          <a:p>
            <a:r>
              <a:rPr lang="tr-TR" dirty="0"/>
              <a:t>Knowledge-</a:t>
            </a:r>
            <a:r>
              <a:rPr lang="tr-TR" dirty="0" err="1"/>
              <a:t>based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( bilgi tabanlı sistem ) – Tüm kullanıcılar için ortak olan işlemler</a:t>
            </a:r>
          </a:p>
        </p:txBody>
      </p:sp>
    </p:spTree>
    <p:extLst>
      <p:ext uri="{BB962C8B-B14F-4D97-AF65-F5344CB8AC3E}">
        <p14:creationId xmlns:p14="http://schemas.microsoft.com/office/powerpoint/2010/main" val="1939651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CB1E1E76-BF85-4C89-B6DF-9D8022B63AB1}"/>
              </a:ext>
            </a:extLst>
          </p:cNvPr>
          <p:cNvSpPr txBox="1"/>
          <p:nvPr/>
        </p:nvSpPr>
        <p:spPr>
          <a:xfrm>
            <a:off x="460716" y="288779"/>
            <a:ext cx="1097631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# test ve </a:t>
            </a:r>
            <a:r>
              <a:rPr lang="tr-TR" dirty="0" err="1"/>
              <a:t>train</a:t>
            </a:r>
            <a:r>
              <a:rPr lang="tr-TR" dirty="0"/>
              <a:t> data</a:t>
            </a:r>
          </a:p>
          <a:p>
            <a:r>
              <a:rPr lang="tr-TR" dirty="0"/>
              <a:t>(</a:t>
            </a:r>
            <a:r>
              <a:rPr lang="tr-TR" dirty="0" err="1"/>
              <a:t>training</a:t>
            </a:r>
            <a:r>
              <a:rPr lang="tr-TR" dirty="0"/>
              <a:t>, test) = </a:t>
            </a:r>
            <a:r>
              <a:rPr lang="tr-TR" dirty="0" err="1"/>
              <a:t>ratingDF.randomSplit</a:t>
            </a:r>
            <a:r>
              <a:rPr lang="tr-TR" dirty="0"/>
              <a:t>([0.8, 0.2])</a:t>
            </a:r>
          </a:p>
          <a:p>
            <a:endParaRPr lang="tr-TR" dirty="0"/>
          </a:p>
          <a:p>
            <a:r>
              <a:rPr lang="tr-TR" dirty="0"/>
              <a:t># modelin eğitilmesi</a:t>
            </a:r>
          </a:p>
          <a:p>
            <a:r>
              <a:rPr lang="tr-TR" dirty="0"/>
              <a:t>model = </a:t>
            </a:r>
            <a:r>
              <a:rPr lang="tr-TR" dirty="0" err="1"/>
              <a:t>als.fit</a:t>
            </a:r>
            <a:r>
              <a:rPr lang="tr-TR" dirty="0"/>
              <a:t>(</a:t>
            </a:r>
            <a:r>
              <a:rPr lang="tr-TR" dirty="0" err="1"/>
              <a:t>training</a:t>
            </a:r>
            <a:r>
              <a:rPr lang="tr-TR" dirty="0"/>
              <a:t>)</a:t>
            </a:r>
          </a:p>
          <a:p>
            <a:endParaRPr lang="tr-TR" dirty="0"/>
          </a:p>
          <a:p>
            <a:r>
              <a:rPr lang="en-US" dirty="0"/>
              <a:t># </a:t>
            </a:r>
            <a:r>
              <a:rPr lang="en-US" dirty="0" err="1"/>
              <a:t>tahmin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tr-TR" dirty="0"/>
              <a:t> – modelin test edilmesi</a:t>
            </a:r>
            <a:endParaRPr lang="en-US" dirty="0"/>
          </a:p>
          <a:p>
            <a:r>
              <a:rPr lang="en-US" dirty="0"/>
              <a:t>predictions = </a:t>
            </a:r>
            <a:r>
              <a:rPr lang="en-US" dirty="0" err="1"/>
              <a:t>model.transform</a:t>
            </a:r>
            <a:r>
              <a:rPr lang="en-US" dirty="0"/>
              <a:t>(test)</a:t>
            </a:r>
            <a:endParaRPr lang="tr-TR" dirty="0"/>
          </a:p>
          <a:p>
            <a:endParaRPr lang="tr-TR" dirty="0"/>
          </a:p>
          <a:p>
            <a:r>
              <a:rPr lang="tr-TR" dirty="0"/>
              <a:t># tahminler ve gerçek değerler</a:t>
            </a:r>
          </a:p>
          <a:p>
            <a:r>
              <a:rPr lang="tr-TR" dirty="0" err="1"/>
              <a:t>predictions.show</a:t>
            </a:r>
            <a:r>
              <a:rPr lang="tr-TR" dirty="0"/>
              <a:t>()</a:t>
            </a:r>
          </a:p>
          <a:p>
            <a:endParaRPr lang="tr-TR" dirty="0"/>
          </a:p>
          <a:p>
            <a:r>
              <a:rPr lang="tr-TR" dirty="0"/>
              <a:t># modelin test başarısı</a:t>
            </a:r>
          </a:p>
          <a:p>
            <a:r>
              <a:rPr lang="tr-TR" dirty="0" err="1"/>
              <a:t>evaluator</a:t>
            </a:r>
            <a:r>
              <a:rPr lang="tr-TR" dirty="0"/>
              <a:t> = </a:t>
            </a:r>
            <a:r>
              <a:rPr lang="tr-TR" dirty="0" err="1"/>
              <a:t>RegressionEvaluator</a:t>
            </a:r>
            <a:r>
              <a:rPr lang="tr-TR" dirty="0"/>
              <a:t>(</a:t>
            </a:r>
            <a:r>
              <a:rPr lang="tr-TR" dirty="0" err="1"/>
              <a:t>metricName</a:t>
            </a:r>
            <a:r>
              <a:rPr lang="tr-TR" dirty="0"/>
              <a:t>="</a:t>
            </a:r>
            <a:r>
              <a:rPr lang="tr-TR" dirty="0" err="1"/>
              <a:t>rmse</a:t>
            </a:r>
            <a:r>
              <a:rPr lang="tr-TR" dirty="0"/>
              <a:t>", </a:t>
            </a:r>
            <a:r>
              <a:rPr lang="tr-TR" dirty="0" err="1"/>
              <a:t>labelCol</a:t>
            </a:r>
            <a:r>
              <a:rPr lang="tr-TR" dirty="0"/>
              <a:t>="</a:t>
            </a:r>
            <a:r>
              <a:rPr lang="tr-TR" dirty="0" err="1"/>
              <a:t>rating</a:t>
            </a:r>
            <a:r>
              <a:rPr lang="tr-TR" dirty="0"/>
              <a:t>", </a:t>
            </a:r>
            <a:r>
              <a:rPr lang="tr-TR" dirty="0" err="1"/>
              <a:t>predictionCol</a:t>
            </a:r>
            <a:r>
              <a:rPr lang="tr-TR" dirty="0"/>
              <a:t>="</a:t>
            </a:r>
            <a:r>
              <a:rPr lang="tr-TR" dirty="0" err="1"/>
              <a:t>prediction</a:t>
            </a:r>
            <a:r>
              <a:rPr lang="tr-TR" dirty="0"/>
              <a:t>")</a:t>
            </a:r>
          </a:p>
          <a:p>
            <a:endParaRPr lang="tr-TR" dirty="0"/>
          </a:p>
          <a:p>
            <a:r>
              <a:rPr lang="tr-TR" dirty="0" err="1"/>
              <a:t>rmse</a:t>
            </a:r>
            <a:r>
              <a:rPr lang="tr-TR" dirty="0"/>
              <a:t> = </a:t>
            </a:r>
            <a:r>
              <a:rPr lang="tr-TR" dirty="0" err="1"/>
              <a:t>evaluator.evaluate</a:t>
            </a:r>
            <a:r>
              <a:rPr lang="tr-TR" dirty="0"/>
              <a:t>(</a:t>
            </a:r>
            <a:r>
              <a:rPr lang="tr-TR" dirty="0" err="1"/>
              <a:t>predictions</a:t>
            </a:r>
            <a:r>
              <a:rPr lang="tr-TR" dirty="0"/>
              <a:t>)</a:t>
            </a:r>
          </a:p>
          <a:p>
            <a:r>
              <a:rPr lang="tr-TR" dirty="0" err="1"/>
              <a:t>print</a:t>
            </a:r>
            <a:r>
              <a:rPr lang="tr-TR" dirty="0"/>
              <a:t>(</a:t>
            </a:r>
            <a:r>
              <a:rPr lang="tr-TR" dirty="0" err="1"/>
              <a:t>str</a:t>
            </a:r>
            <a:r>
              <a:rPr lang="tr-TR" dirty="0"/>
              <a:t>(</a:t>
            </a:r>
            <a:r>
              <a:rPr lang="tr-TR" dirty="0" err="1"/>
              <a:t>rmse</a:t>
            </a:r>
            <a:r>
              <a:rPr lang="tr-TR" dirty="0"/>
              <a:t>))</a:t>
            </a:r>
          </a:p>
          <a:p>
            <a:r>
              <a:rPr lang="tr-TR" dirty="0"/>
              <a:t># Çıktı – yani model başarısı - </a:t>
            </a:r>
            <a:r>
              <a:rPr lang="tr-TR" b="0" i="0" dirty="0">
                <a:solidFill>
                  <a:srgbClr val="555555"/>
                </a:solidFill>
                <a:effectLst/>
                <a:latin typeface="Source Code Pro"/>
              </a:rPr>
              <a:t>0.9184860146776933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86300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1ECDB17D-BFD2-4DDF-8E03-59D8A436E386}"/>
              </a:ext>
            </a:extLst>
          </p:cNvPr>
          <p:cNvSpPr txBox="1"/>
          <p:nvPr/>
        </p:nvSpPr>
        <p:spPr>
          <a:xfrm>
            <a:off x="432580" y="461947"/>
            <a:ext cx="112576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# Tüm kullanıcılardaki tahmin işlemi</a:t>
            </a:r>
          </a:p>
          <a:p>
            <a:r>
              <a:rPr lang="tr-TR" dirty="0" err="1"/>
              <a:t>bookrecommend</a:t>
            </a:r>
            <a:r>
              <a:rPr lang="tr-TR" dirty="0"/>
              <a:t> = </a:t>
            </a:r>
            <a:r>
              <a:rPr lang="tr-TR" dirty="0" err="1"/>
              <a:t>model.recommendForAllUsers</a:t>
            </a:r>
            <a:r>
              <a:rPr lang="tr-TR" dirty="0"/>
              <a:t>(</a:t>
            </a:r>
            <a:r>
              <a:rPr lang="tr-TR" dirty="0" err="1"/>
              <a:t>numItems</a:t>
            </a:r>
            <a:r>
              <a:rPr lang="tr-TR" dirty="0"/>
              <a:t>=5)</a:t>
            </a:r>
          </a:p>
          <a:p>
            <a:r>
              <a:rPr lang="tr-TR" dirty="0"/>
              <a:t># </a:t>
            </a:r>
            <a:r>
              <a:rPr lang="tr-TR" dirty="0" err="1"/>
              <a:t>numItems</a:t>
            </a:r>
            <a:r>
              <a:rPr lang="tr-TR" dirty="0"/>
              <a:t>=5 --&gt; Her kullanıcı </a:t>
            </a:r>
            <a:r>
              <a:rPr lang="tr-TR" dirty="0" err="1"/>
              <a:t>çin</a:t>
            </a:r>
            <a:r>
              <a:rPr lang="tr-TR" dirty="0"/>
              <a:t> 5 tahmin öner</a:t>
            </a:r>
          </a:p>
          <a:p>
            <a:endParaRPr lang="tr-TR" dirty="0"/>
          </a:p>
          <a:p>
            <a:r>
              <a:rPr lang="tr-TR" dirty="0" err="1"/>
              <a:t>bookrecommend.show</a:t>
            </a:r>
            <a:r>
              <a:rPr lang="tr-TR" dirty="0"/>
              <a:t>()</a:t>
            </a:r>
          </a:p>
          <a:p>
            <a:endParaRPr lang="tr-TR" dirty="0"/>
          </a:p>
          <a:p>
            <a:r>
              <a:rPr lang="tr-TR" dirty="0"/>
              <a:t># Çıktısı</a:t>
            </a:r>
          </a:p>
          <a:p>
            <a:endParaRPr lang="tr-TR" dirty="0"/>
          </a:p>
        </p:txBody>
      </p:sp>
      <p:pic>
        <p:nvPicPr>
          <p:cNvPr id="7" name="Resim 6" descr="metin, tablo içeren bir resim&#10;&#10;Açıklama otomatik olarak oluşturuldu">
            <a:extLst>
              <a:ext uri="{FF2B5EF4-FFF2-40B4-BE49-F238E27FC236}">
                <a16:creationId xmlns:a16="http://schemas.microsoft.com/office/drawing/2014/main" id="{8C267B49-747C-4C24-B39D-8256333B0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49" y="2472374"/>
            <a:ext cx="3672922" cy="3520462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C37626F3-DFBB-4E4E-8425-3E509F0E0F08}"/>
              </a:ext>
            </a:extLst>
          </p:cNvPr>
          <p:cNvSpPr txBox="1"/>
          <p:nvPr/>
        </p:nvSpPr>
        <p:spPr>
          <a:xfrm>
            <a:off x="4909625" y="3429000"/>
            <a:ext cx="5421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Burada kullanıcıların kitaplar için verebilecekleri puanlar</a:t>
            </a:r>
          </a:p>
          <a:p>
            <a:r>
              <a:rPr lang="tr-TR" dirty="0"/>
              <a:t>tahmin edilmektedir.</a:t>
            </a:r>
          </a:p>
        </p:txBody>
      </p:sp>
    </p:spTree>
    <p:extLst>
      <p:ext uri="{BB962C8B-B14F-4D97-AF65-F5344CB8AC3E}">
        <p14:creationId xmlns:p14="http://schemas.microsoft.com/office/powerpoint/2010/main" val="3634151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424DF543-1044-4A03-B217-2C4B84B78E9B}"/>
              </a:ext>
            </a:extLst>
          </p:cNvPr>
          <p:cNvSpPr txBox="1"/>
          <p:nvPr/>
        </p:nvSpPr>
        <p:spPr>
          <a:xfrm>
            <a:off x="418513" y="567955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bookrecommend.first</a:t>
            </a:r>
            <a:r>
              <a:rPr lang="tr-TR" dirty="0"/>
              <a:t>()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317D288F-42BC-4874-B57C-1E388CE6047C}"/>
              </a:ext>
            </a:extLst>
          </p:cNvPr>
          <p:cNvSpPr txBox="1"/>
          <p:nvPr/>
        </p:nvSpPr>
        <p:spPr>
          <a:xfrm>
            <a:off x="418513" y="1397675"/>
            <a:ext cx="115249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Source Code Pro"/>
              </a:rPr>
              <a:t>Out[23]: Row(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Source Code Pro"/>
              </a:rPr>
              <a:t>user_id</a:t>
            </a:r>
            <a:r>
              <a:rPr lang="en-US" b="0" i="0" dirty="0">
                <a:solidFill>
                  <a:srgbClr val="555555"/>
                </a:solidFill>
                <a:effectLst/>
                <a:latin typeface="Source Code Pro"/>
              </a:rPr>
              <a:t>=31, recommendations=[Row(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Source Code Pro"/>
              </a:rPr>
              <a:t>book_id</a:t>
            </a:r>
            <a:r>
              <a:rPr lang="en-US" b="0" i="0" dirty="0">
                <a:solidFill>
                  <a:srgbClr val="555555"/>
                </a:solidFill>
                <a:effectLst/>
                <a:latin typeface="Source Code Pro"/>
              </a:rPr>
              <a:t>=4868, rating=4.313625812530518), Row(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Source Code Pro"/>
              </a:rPr>
              <a:t>book_id</a:t>
            </a:r>
            <a:r>
              <a:rPr lang="en-US" b="0" i="0" dirty="0">
                <a:solidFill>
                  <a:srgbClr val="555555"/>
                </a:solidFill>
                <a:effectLst/>
                <a:latin typeface="Source Code Pro"/>
              </a:rPr>
              <a:t>=7401, rating=4.278977394104004), Row(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Source Code Pro"/>
              </a:rPr>
              <a:t>book_id</a:t>
            </a:r>
            <a:r>
              <a:rPr lang="en-US" b="0" i="0" dirty="0">
                <a:solidFill>
                  <a:srgbClr val="555555"/>
                </a:solidFill>
                <a:effectLst/>
                <a:latin typeface="Source Code Pro"/>
              </a:rPr>
              <a:t>=3248, rating=4.212305068969727), Row(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Source Code Pro"/>
              </a:rPr>
              <a:t>book_id</a:t>
            </a:r>
            <a:r>
              <a:rPr lang="en-US" b="0" i="0" dirty="0">
                <a:solidFill>
                  <a:srgbClr val="555555"/>
                </a:solidFill>
                <a:effectLst/>
                <a:latin typeface="Source Code Pro"/>
              </a:rPr>
              <a:t>=3086, rating=4.205979824066162), Row(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Source Code Pro"/>
              </a:rPr>
              <a:t>book_id</a:t>
            </a:r>
            <a:r>
              <a:rPr lang="en-US" b="0" i="0" dirty="0">
                <a:solidFill>
                  <a:srgbClr val="555555"/>
                </a:solidFill>
                <a:effectLst/>
                <a:latin typeface="Source Code Pro"/>
              </a:rPr>
              <a:t>=2840, rating=4.200183391571045)])</a:t>
            </a:r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ADE7979-E422-4DBC-9978-4B25412B74BF}"/>
              </a:ext>
            </a:extLst>
          </p:cNvPr>
          <p:cNvSpPr txBox="1"/>
          <p:nvPr/>
        </p:nvSpPr>
        <p:spPr>
          <a:xfrm>
            <a:off x="418513" y="1028343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# Çıktısı – Kullanıcı için 5 kitaba verebileceği puanlar.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65CB6B6A-B83A-4167-9465-D715BD6BCC48}"/>
              </a:ext>
            </a:extLst>
          </p:cNvPr>
          <p:cNvSpPr txBox="1"/>
          <p:nvPr/>
        </p:nvSpPr>
        <p:spPr>
          <a:xfrm>
            <a:off x="418513" y="2897945"/>
            <a:ext cx="542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Buradaki kitaplar kullanıcıya tavsiye olarak gönderilebilir.</a:t>
            </a:r>
          </a:p>
        </p:txBody>
      </p:sp>
    </p:spTree>
    <p:extLst>
      <p:ext uri="{BB962C8B-B14F-4D97-AF65-F5344CB8AC3E}">
        <p14:creationId xmlns:p14="http://schemas.microsoft.com/office/powerpoint/2010/main" val="3236321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CF424C84-B6BC-4119-9DB3-A0A29275FE5E}"/>
              </a:ext>
            </a:extLst>
          </p:cNvPr>
          <p:cNvSpPr txBox="1"/>
          <p:nvPr/>
        </p:nvSpPr>
        <p:spPr>
          <a:xfrm>
            <a:off x="291904" y="413210"/>
            <a:ext cx="82049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userrecommend</a:t>
            </a:r>
            <a:r>
              <a:rPr lang="tr-TR" dirty="0"/>
              <a:t> = </a:t>
            </a:r>
            <a:r>
              <a:rPr lang="tr-TR" dirty="0" err="1"/>
              <a:t>model.recommendForAllItems</a:t>
            </a:r>
            <a:r>
              <a:rPr lang="tr-TR" dirty="0"/>
              <a:t>(</a:t>
            </a:r>
            <a:r>
              <a:rPr lang="tr-TR" dirty="0" err="1"/>
              <a:t>numUsers</a:t>
            </a:r>
            <a:r>
              <a:rPr lang="tr-TR" dirty="0"/>
              <a:t>=5)</a:t>
            </a:r>
          </a:p>
          <a:p>
            <a:endParaRPr lang="tr-TR" dirty="0"/>
          </a:p>
          <a:p>
            <a:r>
              <a:rPr lang="tr-TR" dirty="0" err="1"/>
              <a:t>userrecommend.show</a:t>
            </a:r>
            <a:r>
              <a:rPr lang="tr-TR" dirty="0"/>
              <a:t>()</a:t>
            </a:r>
          </a:p>
          <a:p>
            <a:endParaRPr lang="tr-TR" dirty="0"/>
          </a:p>
          <a:p>
            <a:r>
              <a:rPr lang="tr-TR" dirty="0" err="1"/>
              <a:t>userrecommend.first</a:t>
            </a:r>
            <a:r>
              <a:rPr lang="tr-TR" dirty="0"/>
              <a:t>()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C460F3B-2FC6-4EBC-A520-D79FCFAB062A}"/>
              </a:ext>
            </a:extLst>
          </p:cNvPr>
          <p:cNvSpPr txBox="1"/>
          <p:nvPr/>
        </p:nvSpPr>
        <p:spPr>
          <a:xfrm>
            <a:off x="291904" y="2409821"/>
            <a:ext cx="116093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Source Code Pro"/>
              </a:rPr>
              <a:t>Out[28]: Row(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Source Code Pro"/>
              </a:rPr>
              <a:t>book_id</a:t>
            </a:r>
            <a:r>
              <a:rPr lang="en-US" b="0" i="0" dirty="0">
                <a:solidFill>
                  <a:srgbClr val="555555"/>
                </a:solidFill>
                <a:effectLst/>
                <a:latin typeface="Source Code Pro"/>
              </a:rPr>
              <a:t>=28, recommendations=[Row(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Source Code Pro"/>
              </a:rPr>
              <a:t>user_id</a:t>
            </a:r>
            <a:r>
              <a:rPr lang="en-US" b="0" i="0" dirty="0">
                <a:solidFill>
                  <a:srgbClr val="555555"/>
                </a:solidFill>
                <a:effectLst/>
                <a:latin typeface="Source Code Pro"/>
              </a:rPr>
              <a:t>=28800, rating=5.477703094482422), Row(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Source Code Pro"/>
              </a:rPr>
              <a:t>user_id</a:t>
            </a:r>
            <a:r>
              <a:rPr lang="en-US" b="0" i="0" dirty="0">
                <a:solidFill>
                  <a:srgbClr val="555555"/>
                </a:solidFill>
                <a:effectLst/>
                <a:latin typeface="Source Code Pro"/>
              </a:rPr>
              <a:t>=6600, rating=5.353282451629639), Row(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Source Code Pro"/>
              </a:rPr>
              <a:t>user_id</a:t>
            </a:r>
            <a:r>
              <a:rPr lang="en-US" b="0" i="0" dirty="0">
                <a:solidFill>
                  <a:srgbClr val="555555"/>
                </a:solidFill>
                <a:effectLst/>
                <a:latin typeface="Source Code Pro"/>
              </a:rPr>
              <a:t>=17428, rating=5.348100662231445), Row(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Source Code Pro"/>
              </a:rPr>
              <a:t>user_id</a:t>
            </a:r>
            <a:r>
              <a:rPr lang="en-US" b="0" i="0" dirty="0">
                <a:solidFill>
                  <a:srgbClr val="555555"/>
                </a:solidFill>
                <a:effectLst/>
                <a:latin typeface="Source Code Pro"/>
              </a:rPr>
              <a:t>=9361, rating=5.317098140716553), Row(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Source Code Pro"/>
              </a:rPr>
              <a:t>user_id</a:t>
            </a:r>
            <a:r>
              <a:rPr lang="en-US" b="0" i="0" dirty="0">
                <a:solidFill>
                  <a:srgbClr val="555555"/>
                </a:solidFill>
                <a:effectLst/>
                <a:latin typeface="Source Code Pro"/>
              </a:rPr>
              <a:t>=27206, rating=5.306632995605469)])</a:t>
            </a:r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1CC98136-16E7-4DAB-B820-01AABE380CF6}"/>
              </a:ext>
            </a:extLst>
          </p:cNvPr>
          <p:cNvSpPr txBox="1"/>
          <p:nvPr/>
        </p:nvSpPr>
        <p:spPr>
          <a:xfrm>
            <a:off x="436098" y="3938954"/>
            <a:ext cx="561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28 </a:t>
            </a:r>
            <a:r>
              <a:rPr lang="tr-TR" dirty="0" err="1"/>
              <a:t>id</a:t>
            </a:r>
            <a:r>
              <a:rPr lang="tr-TR" dirty="0"/>
              <a:t> sine sahip olan kitap buradaki kullanıcılar önerilebilir.</a:t>
            </a:r>
          </a:p>
        </p:txBody>
      </p:sp>
    </p:spTree>
    <p:extLst>
      <p:ext uri="{BB962C8B-B14F-4D97-AF65-F5344CB8AC3E}">
        <p14:creationId xmlns:p14="http://schemas.microsoft.com/office/powerpoint/2010/main" val="1693841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56822C8-7B14-4FA7-8B82-BFA7AB159A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62" b="60210"/>
          <a:stretch/>
        </p:blipFill>
        <p:spPr>
          <a:xfrm>
            <a:off x="0" y="422030"/>
            <a:ext cx="12192000" cy="1420837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3901C93F-9313-4A11-882C-D7F3DD5976C1}"/>
              </a:ext>
            </a:extLst>
          </p:cNvPr>
          <p:cNvSpPr txBox="1"/>
          <p:nvPr/>
        </p:nvSpPr>
        <p:spPr>
          <a:xfrm>
            <a:off x="3221501" y="947782"/>
            <a:ext cx="418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Publish</a:t>
            </a:r>
            <a:r>
              <a:rPr lang="tr-TR" dirty="0"/>
              <a:t> seçeneği ile notebook paylaşılabilir.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1DB6DB4-580B-44F1-BBD9-C07B91FC70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30" b="64315"/>
          <a:stretch/>
        </p:blipFill>
        <p:spPr>
          <a:xfrm>
            <a:off x="0" y="3108960"/>
            <a:ext cx="12192000" cy="1223889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DE71E111-7279-4459-8B5B-B4B912F87489}"/>
              </a:ext>
            </a:extLst>
          </p:cNvPr>
          <p:cNvSpPr txBox="1"/>
          <p:nvPr/>
        </p:nvSpPr>
        <p:spPr>
          <a:xfrm>
            <a:off x="3643532" y="3686518"/>
            <a:ext cx="6246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Revision</a:t>
            </a:r>
            <a:r>
              <a:rPr lang="tr-TR" dirty="0"/>
              <a:t> </a:t>
            </a:r>
            <a:r>
              <a:rPr lang="tr-TR" dirty="0" err="1"/>
              <a:t>History</a:t>
            </a:r>
            <a:r>
              <a:rPr lang="tr-TR" dirty="0"/>
              <a:t> ile önceden yapılanlar kayıt edilmektedir. Bu zamanda yapılan işleme ger, dönebiliriz.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C7D5F9EE-976C-4AAA-A8FA-235FA190E17A}"/>
              </a:ext>
            </a:extLst>
          </p:cNvPr>
          <p:cNvSpPr txBox="1"/>
          <p:nvPr/>
        </p:nvSpPr>
        <p:spPr>
          <a:xfrm>
            <a:off x="239151" y="5134708"/>
            <a:ext cx="7368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File / </a:t>
            </a:r>
            <a:r>
              <a:rPr lang="tr-TR" dirty="0" err="1"/>
              <a:t>Export</a:t>
            </a:r>
            <a:r>
              <a:rPr lang="tr-TR" dirty="0"/>
              <a:t> ile notebook u indirebiliriz.</a:t>
            </a:r>
          </a:p>
          <a:p>
            <a:r>
              <a:rPr lang="tr-TR" dirty="0"/>
              <a:t>View ile sadece sonuçları görebiliriz. Kodları ve sonuçları yan yana görebiliriz.</a:t>
            </a:r>
          </a:p>
          <a:p>
            <a:endParaRPr lang="tr-TR" dirty="0"/>
          </a:p>
          <a:p>
            <a:r>
              <a:rPr lang="tr-TR" dirty="0"/>
              <a:t>\ enter </a:t>
            </a:r>
            <a:r>
              <a:rPr lang="tr-TR" dirty="0">
                <a:sym typeface="Wingdings" panose="05000000000000000000" pitchFamily="2" charset="2"/>
              </a:rPr>
              <a:t> koda </a:t>
            </a:r>
            <a:r>
              <a:rPr lang="tr-TR" dirty="0" err="1">
                <a:sym typeface="Wingdings" panose="05000000000000000000" pitchFamily="2" charset="2"/>
              </a:rPr>
              <a:t>altsatırdan</a:t>
            </a:r>
            <a:r>
              <a:rPr lang="tr-TR" dirty="0">
                <a:sym typeface="Wingdings" panose="05000000000000000000" pitchFamily="2" charset="2"/>
              </a:rPr>
              <a:t> devam edebiliriz.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0913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1F3520F6-77FD-43F1-ADF8-AF8380FFB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88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1452A74D-DBEC-44C6-A2AC-AA93F43EB691}"/>
              </a:ext>
            </a:extLst>
          </p:cNvPr>
          <p:cNvSpPr txBox="1"/>
          <p:nvPr/>
        </p:nvSpPr>
        <p:spPr>
          <a:xfrm>
            <a:off x="576776" y="520505"/>
            <a:ext cx="11266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Karşılaşılan sorunlar</a:t>
            </a:r>
          </a:p>
          <a:p>
            <a:endParaRPr lang="tr-TR" dirty="0"/>
          </a:p>
          <a:p>
            <a:r>
              <a:rPr lang="tr-TR" dirty="0" err="1"/>
              <a:t>Sparsity</a:t>
            </a:r>
            <a:r>
              <a:rPr lang="tr-TR" dirty="0"/>
              <a:t> of data – verinin seyrekliği – Verilerdeki boşluklar, sıfır ve </a:t>
            </a:r>
            <a:r>
              <a:rPr lang="tr-TR" dirty="0" err="1"/>
              <a:t>null</a:t>
            </a:r>
            <a:r>
              <a:rPr lang="tr-TR" dirty="0"/>
              <a:t> gibi değerler</a:t>
            </a:r>
          </a:p>
          <a:p>
            <a:endParaRPr lang="tr-TR" dirty="0"/>
          </a:p>
          <a:p>
            <a:r>
              <a:rPr lang="tr-TR" dirty="0" err="1"/>
              <a:t>Latent</a:t>
            </a:r>
            <a:r>
              <a:rPr lang="tr-TR" dirty="0"/>
              <a:t> </a:t>
            </a:r>
            <a:r>
              <a:rPr lang="tr-TR" dirty="0" err="1"/>
              <a:t>association</a:t>
            </a:r>
            <a:r>
              <a:rPr lang="tr-TR" dirty="0"/>
              <a:t> – belirti göstermeyen bağlantılar – Farklı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lar</a:t>
            </a:r>
            <a:r>
              <a:rPr lang="tr-TR" dirty="0"/>
              <a:t> ya da </a:t>
            </a:r>
            <a:r>
              <a:rPr lang="tr-TR" dirty="0" err="1"/>
              <a:t>labellar</a:t>
            </a:r>
            <a:r>
              <a:rPr lang="tr-TR" dirty="0"/>
              <a:t> kullanılması ya da farklı kolon isimleri kullanılması</a:t>
            </a:r>
          </a:p>
          <a:p>
            <a:endParaRPr lang="tr-TR" dirty="0"/>
          </a:p>
          <a:p>
            <a:r>
              <a:rPr lang="tr-TR" dirty="0" err="1"/>
              <a:t>Scalability</a:t>
            </a:r>
            <a:r>
              <a:rPr lang="tr-TR" dirty="0"/>
              <a:t> – ölçeklenebilirlik – </a:t>
            </a:r>
            <a:r>
              <a:rPr lang="tr-TR" dirty="0" err="1"/>
              <a:t>Big</a:t>
            </a:r>
            <a:r>
              <a:rPr lang="tr-TR" dirty="0"/>
              <a:t> data kullanılmalıdır.</a:t>
            </a:r>
          </a:p>
        </p:txBody>
      </p:sp>
    </p:spTree>
    <p:extLst>
      <p:ext uri="{BB962C8B-B14F-4D97-AF65-F5344CB8AC3E}">
        <p14:creationId xmlns:p14="http://schemas.microsoft.com/office/powerpoint/2010/main" val="316686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029DB100-A895-46E7-AA46-B319FE450901}"/>
              </a:ext>
            </a:extLst>
          </p:cNvPr>
          <p:cNvSpPr txBox="1"/>
          <p:nvPr/>
        </p:nvSpPr>
        <p:spPr>
          <a:xfrm>
            <a:off x="619432" y="619432"/>
            <a:ext cx="62068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Recommendation</a:t>
            </a:r>
            <a:r>
              <a:rPr lang="tr-TR" dirty="0"/>
              <a:t> sisteminin ölçülmesi</a:t>
            </a:r>
          </a:p>
          <a:p>
            <a:endParaRPr lang="tr-TR" dirty="0"/>
          </a:p>
          <a:p>
            <a:r>
              <a:rPr lang="tr-TR" dirty="0" err="1"/>
              <a:t>Accuracy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Coverage</a:t>
            </a:r>
            <a:r>
              <a:rPr lang="tr-TR" dirty="0"/>
              <a:t> </a:t>
            </a:r>
            <a:r>
              <a:rPr lang="tr-TR" dirty="0" err="1"/>
              <a:t>measures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Netfilix</a:t>
            </a:r>
            <a:r>
              <a:rPr lang="tr-TR" dirty="0"/>
              <a:t>, finans uygulamalarında, sitelerde çokça kullanılmaktadır.</a:t>
            </a:r>
          </a:p>
        </p:txBody>
      </p:sp>
    </p:spTree>
    <p:extLst>
      <p:ext uri="{BB962C8B-B14F-4D97-AF65-F5344CB8AC3E}">
        <p14:creationId xmlns:p14="http://schemas.microsoft.com/office/powerpoint/2010/main" val="4183563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537EC85E-E2F7-4B81-AC25-DF7A6D96CF6A}"/>
              </a:ext>
            </a:extLst>
          </p:cNvPr>
          <p:cNvSpPr txBox="1"/>
          <p:nvPr/>
        </p:nvSpPr>
        <p:spPr>
          <a:xfrm>
            <a:off x="1026942" y="801858"/>
            <a:ext cx="108321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Kullanıcının daha önce okuduğu ve yorumladığı kitaplar üzerinden bir tavsiye sistemi geliştireceğiz.</a:t>
            </a:r>
          </a:p>
          <a:p>
            <a:endParaRPr lang="tr-TR" dirty="0"/>
          </a:p>
          <a:p>
            <a:r>
              <a:rPr lang="tr-TR" dirty="0"/>
              <a:t>Bunun için </a:t>
            </a:r>
            <a:r>
              <a:rPr lang="tr-TR" dirty="0" err="1"/>
              <a:t>Kaggle</a:t>
            </a:r>
            <a:r>
              <a:rPr lang="tr-TR" dirty="0"/>
              <a:t> </a:t>
            </a:r>
            <a:r>
              <a:rPr lang="tr-TR" dirty="0" err="1"/>
              <a:t>daki</a:t>
            </a:r>
            <a:r>
              <a:rPr lang="tr-TR" dirty="0"/>
              <a:t> kitaplarla ilgili </a:t>
            </a:r>
            <a:r>
              <a:rPr lang="tr-TR" dirty="0" err="1"/>
              <a:t>verisetini</a:t>
            </a:r>
            <a:r>
              <a:rPr lang="tr-TR" dirty="0"/>
              <a:t> kullanacağız. Bu </a:t>
            </a:r>
            <a:r>
              <a:rPr lang="tr-TR" dirty="0" err="1"/>
              <a:t>veriseti</a:t>
            </a:r>
            <a:r>
              <a:rPr lang="tr-TR" dirty="0"/>
              <a:t> </a:t>
            </a:r>
            <a:r>
              <a:rPr lang="tr-TR" dirty="0" err="1"/>
              <a:t>goodreads</a:t>
            </a:r>
            <a:r>
              <a:rPr lang="tr-TR" dirty="0"/>
              <a:t> sitesinin datasından oluşmaktadır.</a:t>
            </a:r>
          </a:p>
          <a:p>
            <a:endParaRPr lang="tr-TR" dirty="0"/>
          </a:p>
          <a:p>
            <a:r>
              <a:rPr lang="tr-TR" dirty="0">
                <a:hlinkClick r:id="rId2"/>
              </a:rPr>
              <a:t>https://www.kaggle.com/zygmunt/goodbooks-10k</a:t>
            </a:r>
            <a:endParaRPr lang="tr-TR" dirty="0"/>
          </a:p>
          <a:p>
            <a:endParaRPr lang="tr-TR" dirty="0"/>
          </a:p>
          <a:p>
            <a:r>
              <a:rPr lang="tr-TR" dirty="0"/>
              <a:t>toplamda yaklaşık 40 </a:t>
            </a:r>
            <a:r>
              <a:rPr lang="tr-TR" dirty="0" err="1"/>
              <a:t>mb</a:t>
            </a:r>
            <a:r>
              <a:rPr lang="tr-TR" dirty="0"/>
              <a:t> </a:t>
            </a:r>
            <a:r>
              <a:rPr lang="tr-TR" dirty="0" err="1"/>
              <a:t>lik</a:t>
            </a:r>
            <a:r>
              <a:rPr lang="tr-TR" dirty="0"/>
              <a:t> bir veridir.</a:t>
            </a:r>
          </a:p>
          <a:p>
            <a:endParaRPr lang="tr-TR" dirty="0"/>
          </a:p>
          <a:p>
            <a:r>
              <a:rPr lang="tr-TR" dirty="0"/>
              <a:t>Buradaki books.csv ve ratings.csv </a:t>
            </a:r>
            <a:r>
              <a:rPr lang="tr-TR" dirty="0" err="1"/>
              <a:t>verisetlerini</a:t>
            </a:r>
            <a:r>
              <a:rPr lang="tr-TR" dirty="0"/>
              <a:t> kullanarak to_read.csv adında tavsiye edilecek bir kitap listesi oluşturacağız.</a:t>
            </a:r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3C9DDB45-0A68-457F-B619-B85EA6EDA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2" y="4024818"/>
            <a:ext cx="9669224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2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BCFEEECA-83D2-4275-BC2C-D789FF935A67}"/>
              </a:ext>
            </a:extLst>
          </p:cNvPr>
          <p:cNvSpPr txBox="1"/>
          <p:nvPr/>
        </p:nvSpPr>
        <p:spPr>
          <a:xfrm>
            <a:off x="548640" y="787791"/>
            <a:ext cx="11197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Uygulamayı databircks.com üzerinden Python kullanarak geliştireceğiz.</a:t>
            </a:r>
          </a:p>
          <a:p>
            <a:endParaRPr lang="tr-TR" dirty="0"/>
          </a:p>
          <a:p>
            <a:r>
              <a:rPr lang="tr-TR" dirty="0"/>
              <a:t>Databricks.com a girdikten sonra öncelikle </a:t>
            </a:r>
            <a:r>
              <a:rPr lang="tr-TR" dirty="0" err="1"/>
              <a:t>cluster</a:t>
            </a:r>
            <a:r>
              <a:rPr lang="tr-TR" dirty="0"/>
              <a:t> ı çalıştırmamız gerekir. Yoksa oluşturmanız gerekir. Giriş dersinde nasıl kurulacağı anlatılmıştı. Eski </a:t>
            </a:r>
            <a:r>
              <a:rPr lang="tr-TR" dirty="0" err="1"/>
              <a:t>cluster</a:t>
            </a:r>
            <a:r>
              <a:rPr lang="tr-TR" dirty="0"/>
              <a:t> </a:t>
            </a:r>
            <a:r>
              <a:rPr lang="tr-TR" dirty="0" err="1"/>
              <a:t>çalımaz</a:t>
            </a:r>
            <a:r>
              <a:rPr lang="tr-TR" dirty="0"/>
              <a:t> ise </a:t>
            </a:r>
            <a:r>
              <a:rPr lang="tr-TR" dirty="0" err="1"/>
              <a:t>clone</a:t>
            </a:r>
            <a:r>
              <a:rPr lang="tr-TR" dirty="0"/>
              <a:t> </a:t>
            </a:r>
            <a:r>
              <a:rPr lang="tr-TR" dirty="0" err="1"/>
              <a:t>layarak</a:t>
            </a:r>
            <a:r>
              <a:rPr lang="tr-TR" dirty="0"/>
              <a:t> da yenisini oluşturabilirsiniz.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1951317-8A31-44B2-9F5B-05702FB506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31" b="51796"/>
          <a:stretch/>
        </p:blipFill>
        <p:spPr>
          <a:xfrm>
            <a:off x="0" y="3084617"/>
            <a:ext cx="12192000" cy="2349305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9DC62B3E-873C-4A60-9254-F4862FAE10D8}"/>
              </a:ext>
            </a:extLst>
          </p:cNvPr>
          <p:cNvSpPr/>
          <p:nvPr/>
        </p:nvSpPr>
        <p:spPr>
          <a:xfrm>
            <a:off x="10550769" y="3429000"/>
            <a:ext cx="422031" cy="45368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637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D9BD1DA5-6969-445F-87CE-11B87486A7B8}"/>
              </a:ext>
            </a:extLst>
          </p:cNvPr>
          <p:cNvSpPr txBox="1"/>
          <p:nvPr/>
        </p:nvSpPr>
        <p:spPr>
          <a:xfrm>
            <a:off x="801859" y="295421"/>
            <a:ext cx="8406917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Soldaki DATA menüsünden CREATE TABLE seçeneğinden </a:t>
            </a:r>
            <a:r>
              <a:rPr lang="tr-TR" dirty="0" err="1"/>
              <a:t>csv</a:t>
            </a:r>
            <a:r>
              <a:rPr lang="tr-TR" dirty="0"/>
              <a:t> dosyalarını sisteme yükleriz.</a:t>
            </a:r>
          </a:p>
          <a:p>
            <a:endParaRPr lang="tr-TR" dirty="0"/>
          </a:p>
          <a:p>
            <a:r>
              <a:rPr lang="tr-TR" b="0" i="1" dirty="0">
                <a:solidFill>
                  <a:srgbClr val="000000"/>
                </a:solidFill>
                <a:effectLst/>
                <a:latin typeface="Helvetica Neue"/>
              </a:rPr>
              <a:t>/</a:t>
            </a:r>
            <a:r>
              <a:rPr lang="tr-TR" b="0" i="1" dirty="0" err="1">
                <a:solidFill>
                  <a:srgbClr val="000000"/>
                </a:solidFill>
                <a:effectLst/>
                <a:latin typeface="Helvetica Neue"/>
              </a:rPr>
              <a:t>FileStore</a:t>
            </a:r>
            <a:r>
              <a:rPr lang="tr-TR" b="0" i="1" dirty="0">
                <a:solidFill>
                  <a:srgbClr val="000000"/>
                </a:solidFill>
                <a:effectLst/>
                <a:latin typeface="Helvetica Neue"/>
              </a:rPr>
              <a:t>/</a:t>
            </a:r>
            <a:r>
              <a:rPr lang="tr-TR" b="0" i="1" dirty="0" err="1">
                <a:solidFill>
                  <a:srgbClr val="000000"/>
                </a:solidFill>
                <a:effectLst/>
                <a:latin typeface="Helvetica Neue"/>
              </a:rPr>
              <a:t>tables</a:t>
            </a:r>
            <a:r>
              <a:rPr lang="tr-TR" b="0" i="1" dirty="0">
                <a:solidFill>
                  <a:srgbClr val="000000"/>
                </a:solidFill>
                <a:effectLst/>
                <a:latin typeface="Helvetica Neue"/>
              </a:rPr>
              <a:t>/books.csv</a:t>
            </a:r>
          </a:p>
          <a:p>
            <a:endParaRPr lang="tr-TR" i="1" dirty="0">
              <a:solidFill>
                <a:srgbClr val="000000"/>
              </a:solidFill>
              <a:latin typeface="Helvetica Neue"/>
            </a:endParaRPr>
          </a:p>
          <a:p>
            <a:r>
              <a:rPr lang="tr-TR" i="1" dirty="0">
                <a:solidFill>
                  <a:srgbClr val="000000"/>
                </a:solidFill>
                <a:latin typeface="Helvetica Neue"/>
              </a:rPr>
              <a:t>dosya yolunu almayı unutmayın</a:t>
            </a:r>
          </a:p>
          <a:p>
            <a:endParaRPr lang="tr-TR" i="1" dirty="0">
              <a:solidFill>
                <a:srgbClr val="000000"/>
              </a:solidFill>
              <a:latin typeface="Helvetica Neue"/>
            </a:endParaRPr>
          </a:p>
          <a:p>
            <a:r>
              <a:rPr lang="tr-TR" i="1" dirty="0" err="1">
                <a:solidFill>
                  <a:srgbClr val="000000"/>
                </a:solidFill>
                <a:latin typeface="Helvetica Neue"/>
              </a:rPr>
              <a:t>Crate</a:t>
            </a:r>
            <a:r>
              <a:rPr lang="tr-TR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tr-TR" i="1" dirty="0" err="1">
                <a:solidFill>
                  <a:srgbClr val="000000"/>
                </a:solidFill>
                <a:latin typeface="Helvetica Neue"/>
              </a:rPr>
              <a:t>Table</a:t>
            </a:r>
            <a:r>
              <a:rPr lang="tr-TR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tr-TR" i="1" dirty="0" err="1">
                <a:solidFill>
                  <a:srgbClr val="000000"/>
                </a:solidFill>
                <a:latin typeface="Helvetica Neue"/>
              </a:rPr>
              <a:t>with</a:t>
            </a:r>
            <a:r>
              <a:rPr lang="tr-TR" i="1" dirty="0">
                <a:solidFill>
                  <a:srgbClr val="000000"/>
                </a:solidFill>
                <a:latin typeface="Helvetica Neue"/>
              </a:rPr>
              <a:t> UI</a:t>
            </a:r>
          </a:p>
          <a:p>
            <a:endParaRPr lang="tr-TR" i="1" dirty="0">
              <a:solidFill>
                <a:srgbClr val="000000"/>
              </a:solidFill>
              <a:latin typeface="Helvetica Neue"/>
            </a:endParaRPr>
          </a:p>
          <a:p>
            <a:r>
              <a:rPr lang="tr-TR" i="1" dirty="0">
                <a:solidFill>
                  <a:srgbClr val="000000"/>
                </a:solidFill>
                <a:latin typeface="Helvetica Neue"/>
              </a:rPr>
              <a:t>Cluster seç</a:t>
            </a:r>
          </a:p>
          <a:p>
            <a:endParaRPr lang="tr-TR" i="1" dirty="0">
              <a:solidFill>
                <a:srgbClr val="000000"/>
              </a:solidFill>
              <a:latin typeface="Helvetica Neue"/>
            </a:endParaRPr>
          </a:p>
          <a:p>
            <a:r>
              <a:rPr lang="tr-TR" i="1" dirty="0">
                <a:solidFill>
                  <a:srgbClr val="000000"/>
                </a:solidFill>
                <a:latin typeface="Helvetica Neue"/>
              </a:rPr>
              <a:t>Preview</a:t>
            </a:r>
          </a:p>
          <a:p>
            <a:endParaRPr lang="tr-TR" i="1" dirty="0">
              <a:solidFill>
                <a:srgbClr val="000000"/>
              </a:solidFill>
              <a:latin typeface="Helvetica Neue"/>
            </a:endParaRPr>
          </a:p>
          <a:p>
            <a:r>
              <a:rPr lang="tr-TR" i="1" dirty="0" err="1">
                <a:solidFill>
                  <a:srgbClr val="000000"/>
                </a:solidFill>
                <a:latin typeface="Helvetica Neue"/>
              </a:rPr>
              <a:t>Table</a:t>
            </a:r>
            <a:r>
              <a:rPr lang="tr-TR" i="1" dirty="0">
                <a:solidFill>
                  <a:srgbClr val="000000"/>
                </a:solidFill>
                <a:latin typeface="Helvetica Neue"/>
              </a:rPr>
              <a:t> name ekle</a:t>
            </a:r>
          </a:p>
          <a:p>
            <a:endParaRPr lang="tr-TR" i="1" dirty="0">
              <a:solidFill>
                <a:srgbClr val="000000"/>
              </a:solidFill>
              <a:latin typeface="Helvetica Neue"/>
            </a:endParaRPr>
          </a:p>
          <a:p>
            <a:r>
              <a:rPr lang="tr-TR" i="1" dirty="0" err="1">
                <a:solidFill>
                  <a:srgbClr val="000000"/>
                </a:solidFill>
                <a:latin typeface="Helvetica Neue"/>
              </a:rPr>
              <a:t>Firs</a:t>
            </a:r>
            <a:r>
              <a:rPr lang="tr-TR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tr-TR" i="1" dirty="0" err="1">
                <a:solidFill>
                  <a:srgbClr val="000000"/>
                </a:solidFill>
                <a:latin typeface="Helvetica Neue"/>
              </a:rPr>
              <a:t>row</a:t>
            </a:r>
            <a:r>
              <a:rPr lang="tr-TR" i="1" dirty="0">
                <a:solidFill>
                  <a:srgbClr val="000000"/>
                </a:solidFill>
                <a:latin typeface="Helvetica Neue"/>
              </a:rPr>
              <a:t> is </a:t>
            </a:r>
            <a:r>
              <a:rPr lang="tr-TR" i="1" dirty="0" err="1">
                <a:solidFill>
                  <a:srgbClr val="000000"/>
                </a:solidFill>
                <a:latin typeface="Helvetica Neue"/>
              </a:rPr>
              <a:t>header</a:t>
            </a:r>
            <a:r>
              <a:rPr lang="tr-TR" i="1" dirty="0">
                <a:solidFill>
                  <a:srgbClr val="000000"/>
                </a:solidFill>
                <a:latin typeface="Helvetica Neue"/>
              </a:rPr>
              <a:t> seç</a:t>
            </a:r>
          </a:p>
          <a:p>
            <a:endParaRPr lang="tr-TR" i="1" dirty="0">
              <a:solidFill>
                <a:srgbClr val="000000"/>
              </a:solidFill>
              <a:latin typeface="Helvetica Neue"/>
            </a:endParaRPr>
          </a:p>
          <a:p>
            <a:r>
              <a:rPr lang="tr-TR" i="1" dirty="0" err="1">
                <a:solidFill>
                  <a:srgbClr val="000000"/>
                </a:solidFill>
                <a:latin typeface="Helvetica Neue"/>
              </a:rPr>
              <a:t>Infer</a:t>
            </a:r>
            <a:r>
              <a:rPr lang="tr-TR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tr-TR" i="1" dirty="0" err="1">
                <a:solidFill>
                  <a:srgbClr val="000000"/>
                </a:solidFill>
                <a:latin typeface="Helvetica Neue"/>
              </a:rPr>
              <a:t>schema</a:t>
            </a:r>
            <a:r>
              <a:rPr lang="tr-TR" i="1" dirty="0">
                <a:solidFill>
                  <a:srgbClr val="000000"/>
                </a:solidFill>
                <a:latin typeface="Helvetica Neue"/>
              </a:rPr>
              <a:t> seç</a:t>
            </a:r>
          </a:p>
          <a:p>
            <a:endParaRPr lang="tr-TR" i="1" dirty="0">
              <a:solidFill>
                <a:srgbClr val="000000"/>
              </a:solidFill>
              <a:latin typeface="Helvetica Neue"/>
            </a:endParaRPr>
          </a:p>
          <a:p>
            <a:r>
              <a:rPr lang="tr-TR" i="1" dirty="0">
                <a:solidFill>
                  <a:srgbClr val="000000"/>
                </a:solidFill>
                <a:latin typeface="Helvetica Neue"/>
              </a:rPr>
              <a:t>Son olarak CREATE TABLE ile işlemi sonlandırın.</a:t>
            </a:r>
          </a:p>
          <a:p>
            <a:endParaRPr lang="tr-TR" i="1" dirty="0">
              <a:solidFill>
                <a:srgbClr val="000000"/>
              </a:solidFill>
              <a:latin typeface="Helvetica Neue"/>
            </a:endParaRPr>
          </a:p>
          <a:p>
            <a:r>
              <a:rPr lang="tr-TR" i="1" dirty="0">
                <a:solidFill>
                  <a:srgbClr val="000000"/>
                </a:solidFill>
                <a:latin typeface="Helvetica Neue"/>
              </a:rPr>
              <a:t>ratings.csv dosyasını da aynı şekilde yükleyin.</a:t>
            </a:r>
          </a:p>
          <a:p>
            <a:endParaRPr lang="tr-TR" i="1" dirty="0">
              <a:solidFill>
                <a:srgbClr val="000000"/>
              </a:solidFill>
              <a:latin typeface="Helvetica Neue"/>
            </a:endParaRPr>
          </a:p>
          <a:p>
            <a:r>
              <a:rPr lang="tr-TR" b="0" i="1" dirty="0">
                <a:solidFill>
                  <a:srgbClr val="000000"/>
                </a:solidFill>
                <a:effectLst/>
                <a:latin typeface="Helvetica Neue"/>
              </a:rPr>
              <a:t>/</a:t>
            </a:r>
            <a:r>
              <a:rPr lang="tr-TR" b="0" i="1" dirty="0" err="1">
                <a:solidFill>
                  <a:srgbClr val="000000"/>
                </a:solidFill>
                <a:effectLst/>
                <a:latin typeface="Helvetica Neue"/>
              </a:rPr>
              <a:t>FileStore</a:t>
            </a:r>
            <a:r>
              <a:rPr lang="tr-TR" b="0" i="1" dirty="0">
                <a:solidFill>
                  <a:srgbClr val="000000"/>
                </a:solidFill>
                <a:effectLst/>
                <a:latin typeface="Helvetica Neue"/>
              </a:rPr>
              <a:t>/</a:t>
            </a:r>
            <a:r>
              <a:rPr lang="tr-TR" b="0" i="1" dirty="0" err="1">
                <a:solidFill>
                  <a:srgbClr val="000000"/>
                </a:solidFill>
                <a:effectLst/>
                <a:latin typeface="Helvetica Neue"/>
              </a:rPr>
              <a:t>tables</a:t>
            </a:r>
            <a:r>
              <a:rPr lang="tr-TR" b="0" i="1" dirty="0">
                <a:solidFill>
                  <a:srgbClr val="000000"/>
                </a:solidFill>
                <a:effectLst/>
                <a:latin typeface="Helvetica Neue"/>
              </a:rPr>
              <a:t>/ratings.csv</a:t>
            </a:r>
            <a:endParaRPr lang="tr-TR" dirty="0"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2B7C83C2-1F7C-4070-AB21-40FDFDDB0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129" y="1034085"/>
            <a:ext cx="4344006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99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75493717-3B5F-47D3-92AD-74ADBCA00BAA}"/>
              </a:ext>
            </a:extLst>
          </p:cNvPr>
          <p:cNvSpPr txBox="1"/>
          <p:nvPr/>
        </p:nvSpPr>
        <p:spPr>
          <a:xfrm>
            <a:off x="432581" y="286602"/>
            <a:ext cx="1141241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booksAnalysis</a:t>
            </a:r>
            <a:endParaRPr lang="tr-TR" dirty="0"/>
          </a:p>
          <a:p>
            <a:endParaRPr lang="tr-TR" dirty="0"/>
          </a:p>
          <a:p>
            <a:r>
              <a:rPr lang="en-US" dirty="0"/>
              <a:t>from </a:t>
            </a:r>
            <a:r>
              <a:rPr lang="en-US" dirty="0" err="1"/>
              <a:t>pyspark.sql</a:t>
            </a:r>
            <a:r>
              <a:rPr lang="en-US" dirty="0"/>
              <a:t> import </a:t>
            </a:r>
            <a:r>
              <a:rPr lang="en-US" dirty="0" err="1"/>
              <a:t>SparkSession</a:t>
            </a:r>
            <a:endParaRPr lang="tr-TR" dirty="0"/>
          </a:p>
          <a:p>
            <a:endParaRPr lang="tr-TR" dirty="0"/>
          </a:p>
          <a:p>
            <a:r>
              <a:rPr lang="en-US" dirty="0" err="1"/>
              <a:t>sparkSession</a:t>
            </a:r>
            <a:r>
              <a:rPr lang="en-US" dirty="0"/>
              <a:t> = </a:t>
            </a:r>
            <a:r>
              <a:rPr lang="en-US" dirty="0" err="1"/>
              <a:t>SparkSession.builder.appName</a:t>
            </a:r>
            <a:r>
              <a:rPr lang="en-US" dirty="0"/>
              <a:t>('Book Analysis').</a:t>
            </a:r>
            <a:r>
              <a:rPr lang="en-US" dirty="0" err="1"/>
              <a:t>getOrCreate</a:t>
            </a:r>
            <a:r>
              <a:rPr lang="en-US" dirty="0"/>
              <a:t>()</a:t>
            </a:r>
            <a:endParaRPr lang="tr-TR" dirty="0"/>
          </a:p>
          <a:p>
            <a:endParaRPr lang="tr-TR" dirty="0"/>
          </a:p>
          <a:p>
            <a:r>
              <a:rPr lang="tr-TR" dirty="0"/>
              <a:t># </a:t>
            </a:r>
            <a:r>
              <a:rPr lang="en-US" dirty="0"/>
              <a:t>sparkSession.read.csv('/</a:t>
            </a:r>
            <a:r>
              <a:rPr lang="en-US" dirty="0" err="1"/>
              <a:t>FileStore</a:t>
            </a:r>
            <a:r>
              <a:rPr lang="en-US" dirty="0"/>
              <a:t>/tables/books.csv', header="true"</a:t>
            </a:r>
            <a:r>
              <a:rPr lang="tr-TR" dirty="0"/>
              <a:t>, </a:t>
            </a:r>
            <a:r>
              <a:rPr lang="tr-TR" dirty="0" err="1"/>
              <a:t>inferSchema</a:t>
            </a:r>
            <a:r>
              <a:rPr lang="tr-TR" dirty="0"/>
              <a:t>="</a:t>
            </a:r>
            <a:r>
              <a:rPr lang="tr-TR" dirty="0" err="1"/>
              <a:t>true</a:t>
            </a:r>
            <a:r>
              <a:rPr lang="tr-TR" dirty="0"/>
              <a:t>"</a:t>
            </a:r>
            <a:r>
              <a:rPr lang="en-US" dirty="0"/>
              <a:t>).show()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bookDF</a:t>
            </a:r>
            <a:r>
              <a:rPr lang="tr-TR" dirty="0"/>
              <a:t> = </a:t>
            </a:r>
            <a:r>
              <a:rPr lang="en-US" dirty="0"/>
              <a:t>sparkSession.read.csv('/</a:t>
            </a:r>
            <a:r>
              <a:rPr lang="en-US" dirty="0" err="1"/>
              <a:t>FileStore</a:t>
            </a:r>
            <a:r>
              <a:rPr lang="en-US" dirty="0"/>
              <a:t>/tables/books.csv', header="true"</a:t>
            </a:r>
            <a:r>
              <a:rPr lang="tr-TR" dirty="0"/>
              <a:t>, </a:t>
            </a:r>
            <a:r>
              <a:rPr lang="tr-TR" dirty="0" err="1"/>
              <a:t>inferSchema</a:t>
            </a:r>
            <a:r>
              <a:rPr lang="tr-TR" dirty="0"/>
              <a:t>="</a:t>
            </a:r>
            <a:r>
              <a:rPr lang="tr-TR" dirty="0" err="1"/>
              <a:t>true</a:t>
            </a:r>
            <a:r>
              <a:rPr lang="tr-TR" dirty="0"/>
              <a:t>"</a:t>
            </a:r>
            <a:r>
              <a:rPr lang="en-US" dirty="0"/>
              <a:t>)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ratingDF</a:t>
            </a:r>
            <a:r>
              <a:rPr lang="tr-TR" dirty="0"/>
              <a:t> = sparkSession.read.csv('/</a:t>
            </a:r>
            <a:r>
              <a:rPr lang="tr-TR" dirty="0" err="1"/>
              <a:t>FileStore</a:t>
            </a:r>
            <a:r>
              <a:rPr lang="tr-TR" dirty="0"/>
              <a:t>/</a:t>
            </a:r>
            <a:r>
              <a:rPr lang="tr-TR" dirty="0" err="1"/>
              <a:t>tables</a:t>
            </a:r>
            <a:r>
              <a:rPr lang="tr-TR" dirty="0"/>
              <a:t>/ratings.csv', </a:t>
            </a:r>
            <a:r>
              <a:rPr lang="tr-TR" dirty="0" err="1"/>
              <a:t>header</a:t>
            </a:r>
            <a:r>
              <a:rPr lang="tr-TR" dirty="0"/>
              <a:t>="</a:t>
            </a:r>
            <a:r>
              <a:rPr lang="tr-TR" dirty="0" err="1"/>
              <a:t>true</a:t>
            </a:r>
            <a:r>
              <a:rPr lang="tr-TR" dirty="0"/>
              <a:t>", </a:t>
            </a:r>
            <a:r>
              <a:rPr lang="tr-TR" dirty="0" err="1"/>
              <a:t>inferSchema</a:t>
            </a:r>
            <a:r>
              <a:rPr lang="tr-TR" dirty="0"/>
              <a:t>="</a:t>
            </a:r>
            <a:r>
              <a:rPr lang="tr-TR" dirty="0" err="1"/>
              <a:t>true</a:t>
            </a:r>
            <a:r>
              <a:rPr lang="tr-TR" dirty="0"/>
              <a:t>")</a:t>
            </a:r>
          </a:p>
          <a:p>
            <a:endParaRPr lang="tr-TR" dirty="0"/>
          </a:p>
          <a:p>
            <a:r>
              <a:rPr lang="tr-TR" dirty="0" err="1"/>
              <a:t>ratingDF.show</a:t>
            </a:r>
            <a:r>
              <a:rPr lang="tr-TR" dirty="0"/>
              <a:t>(5)</a:t>
            </a:r>
          </a:p>
          <a:p>
            <a:endParaRPr lang="tr-TR" dirty="0"/>
          </a:p>
          <a:p>
            <a:r>
              <a:rPr lang="tr-TR" dirty="0" err="1"/>
              <a:t>bookDF.Show</a:t>
            </a:r>
            <a:r>
              <a:rPr lang="tr-TR" dirty="0"/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309213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1635</Words>
  <Application>Microsoft Office PowerPoint</Application>
  <PresentationFormat>Geniş ekran</PresentationFormat>
  <Paragraphs>214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fell</vt:lpstr>
      <vt:lpstr>Helvetica Neue</vt:lpstr>
      <vt:lpstr>Source Code Pro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Celal Aksu</dc:creator>
  <cp:lastModifiedBy>Celal Aksu</cp:lastModifiedBy>
  <cp:revision>43</cp:revision>
  <dcterms:created xsi:type="dcterms:W3CDTF">2020-08-31T17:42:26Z</dcterms:created>
  <dcterms:modified xsi:type="dcterms:W3CDTF">2020-12-15T19:38:15Z</dcterms:modified>
</cp:coreProperties>
</file>