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06"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26DCFCF-1AA4-40C7-8B4E-CC2F0D2ACDED}">
          <p14:sldIdLst>
            <p14:sldId id="256"/>
            <p14:sldId id="257"/>
          </p14:sldIdLst>
        </p14:section>
        <p14:section name="K-MEANS" id="{66F502FD-273C-4F09-B3B5-BA96F25819AB}">
          <p14:sldIdLst>
            <p14:sldId id="258"/>
            <p14:sldId id="259"/>
            <p14:sldId id="260"/>
            <p14:sldId id="261"/>
          </p14:sldIdLst>
        </p14:section>
        <p14:section name="HİYERARŞİK KÜMELEME" id="{C5EB3F67-E240-49D0-A528-220C8F3357D5}">
          <p14:sldIdLst>
            <p14:sldId id="262"/>
            <p14:sldId id="263"/>
            <p14:sldId id="264"/>
            <p14:sldId id="265"/>
            <p14:sldId id="266"/>
            <p14:sldId id="267"/>
            <p14:sldId id="268"/>
          </p14:sldIdLst>
        </p14:section>
        <p14:section name="PCA - TEMEL BİLEŞEN ANALİZİ" id="{8E348C89-4BA4-4B27-924B-B4D878B3B5E8}">
          <p14:sldIdLst>
            <p14:sldId id="269"/>
            <p14:sldId id="270"/>
            <p14:sldId id="271"/>
            <p14:sldId id="272"/>
            <p14:sldId id="273"/>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B935A7-B4CE-475D-A879-DBD2E13DE67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5DA8B8C-6AD8-4F01-A21E-AFB0DF22C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D1BB8E8-391B-4DBD-BAA8-93253385493A}"/>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5" name="Alt Bilgi Yer Tutucusu 4">
            <a:extLst>
              <a:ext uri="{FF2B5EF4-FFF2-40B4-BE49-F238E27FC236}">
                <a16:creationId xmlns:a16="http://schemas.microsoft.com/office/drawing/2014/main" id="{4C11D5C6-5FD7-4A8D-8E82-BF8EC6F35BE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4075712-71AA-4F99-9898-C7B5D2C2D3F1}"/>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335741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8003A9-1F6A-42C3-8E54-DC34AC513AA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C5BEA6A-1B1A-416A-A8C3-0696DCB3ABA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C935DCD-9019-4D19-BC19-0064FE82F207}"/>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5" name="Alt Bilgi Yer Tutucusu 4">
            <a:extLst>
              <a:ext uri="{FF2B5EF4-FFF2-40B4-BE49-F238E27FC236}">
                <a16:creationId xmlns:a16="http://schemas.microsoft.com/office/drawing/2014/main" id="{D4FF8A0B-AE71-497B-B3E3-9AF65BD42CD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CA13ED-3F41-4889-8AAC-3D4E0C6E967F}"/>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133829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DC61004-2B8A-485C-BBF3-08979E631AB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F0AEFC8-E93B-4F81-BDD8-18DFDBFD483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007F149-1C62-44C6-9F6F-A6582932912E}"/>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5" name="Alt Bilgi Yer Tutucusu 4">
            <a:extLst>
              <a:ext uri="{FF2B5EF4-FFF2-40B4-BE49-F238E27FC236}">
                <a16:creationId xmlns:a16="http://schemas.microsoft.com/office/drawing/2014/main" id="{0B80CAB2-4820-475E-86C9-C8C8C516273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6A4F5D-6950-4679-9FD0-D832343303C4}"/>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407535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4D0C6-5AFE-455B-A9FB-82AB7D0B243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088C295-45CE-48AA-8B0A-274977419A0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98423E0-BE05-4156-9F18-9500C9EC9D36}"/>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5" name="Alt Bilgi Yer Tutucusu 4">
            <a:extLst>
              <a:ext uri="{FF2B5EF4-FFF2-40B4-BE49-F238E27FC236}">
                <a16:creationId xmlns:a16="http://schemas.microsoft.com/office/drawing/2014/main" id="{15149D03-E150-492F-928C-28D3018E9BD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DFB014-8711-40B0-8423-D4F893A96911}"/>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241397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122AE-F417-4981-8050-DC4DF8F42E3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E28432A-1055-4D8F-B0C5-93D0AAB30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9DF79A8-0884-4643-8D90-1D69E5640E0F}"/>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5" name="Alt Bilgi Yer Tutucusu 4">
            <a:extLst>
              <a:ext uri="{FF2B5EF4-FFF2-40B4-BE49-F238E27FC236}">
                <a16:creationId xmlns:a16="http://schemas.microsoft.com/office/drawing/2014/main" id="{ABDE19C6-6725-45D3-9810-8A68CE33467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A5295E2-0484-4670-BD21-625E3471200C}"/>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53604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3725E5-9540-4938-8DAB-454390B9ACC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FCBE1BB-0CB0-4240-B1DC-E5733D476CC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7488668-1EB8-45D6-A7F8-79206EB251F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C4E076E-F4CE-43AC-A034-D5D688EA52F7}"/>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6" name="Alt Bilgi Yer Tutucusu 5">
            <a:extLst>
              <a:ext uri="{FF2B5EF4-FFF2-40B4-BE49-F238E27FC236}">
                <a16:creationId xmlns:a16="http://schemas.microsoft.com/office/drawing/2014/main" id="{3904C847-81CE-4298-87F5-A0A7EC07613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360D87D-CE19-4B2E-A19A-DE608A7B840D}"/>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65511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4723C3-FDBA-4D3E-96A3-91345C65AFE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278218C-07CB-416F-AFDC-DFE63FD4F1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CF86047-BE30-4734-A56C-663D0BC4FA1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BE115EA-D737-4723-99FB-F7787981F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195AEA4-2639-4567-9B37-1F970969A14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8F71E91-A6D8-4D7E-A8D3-82977E3ADF89}"/>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8" name="Alt Bilgi Yer Tutucusu 7">
            <a:extLst>
              <a:ext uri="{FF2B5EF4-FFF2-40B4-BE49-F238E27FC236}">
                <a16:creationId xmlns:a16="http://schemas.microsoft.com/office/drawing/2014/main" id="{FA8FEC59-EEA3-4DA3-AB4C-F895167348A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B1EE0AF-45B9-4C0D-A027-43DF274FED72}"/>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59954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23793-193E-487E-AA2F-2C5EF94E862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14CE5C7-F6F9-4C95-B635-22E3E084E41F}"/>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4" name="Alt Bilgi Yer Tutucusu 3">
            <a:extLst>
              <a:ext uri="{FF2B5EF4-FFF2-40B4-BE49-F238E27FC236}">
                <a16:creationId xmlns:a16="http://schemas.microsoft.com/office/drawing/2014/main" id="{16D7CF91-C79D-4F83-8750-14C6D075305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B672DE8-B232-4E15-94C6-4525FBF1793C}"/>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338678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56A2FB2-E9B9-406A-96CD-D95AD0BAACEE}"/>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3" name="Alt Bilgi Yer Tutucusu 2">
            <a:extLst>
              <a:ext uri="{FF2B5EF4-FFF2-40B4-BE49-F238E27FC236}">
                <a16:creationId xmlns:a16="http://schemas.microsoft.com/office/drawing/2014/main" id="{D940F118-DAF5-4318-B33D-261D8EF7110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A9290F1-2E5C-430A-BFDF-C7CBD0783848}"/>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268026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309D77-3366-4A3D-8BA2-09EDE94E540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88E6C2B-BB31-4525-9BD3-CB8A81182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B55D627-B5FE-4E7D-BAEE-A62C52552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60C365E-BA45-415A-A123-FF5B9833FE6C}"/>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6" name="Alt Bilgi Yer Tutucusu 5">
            <a:extLst>
              <a:ext uri="{FF2B5EF4-FFF2-40B4-BE49-F238E27FC236}">
                <a16:creationId xmlns:a16="http://schemas.microsoft.com/office/drawing/2014/main" id="{4552C95E-7F90-4BC2-99FA-AEEFF3D8BCF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613431A-E5CF-48EE-B080-069094F43C97}"/>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247494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82B5F9-5C19-40E2-87E2-AA270ECAA14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88E76DD-03E7-4CAB-95CE-B1909D27A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8FF0230-7841-4C52-8733-9CBEFA5E9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96B352-69FC-4836-A777-9492DBC23082}"/>
              </a:ext>
            </a:extLst>
          </p:cNvPr>
          <p:cNvSpPr>
            <a:spLocks noGrp="1"/>
          </p:cNvSpPr>
          <p:nvPr>
            <p:ph type="dt" sz="half" idx="10"/>
          </p:nvPr>
        </p:nvSpPr>
        <p:spPr/>
        <p:txBody>
          <a:bodyPr/>
          <a:lstStyle/>
          <a:p>
            <a:fld id="{E9C5C2A0-331E-46C8-9886-FB9F34F06712}" type="datetimeFigureOut">
              <a:rPr lang="tr-TR" smtClean="0"/>
              <a:t>31.10.2020</a:t>
            </a:fld>
            <a:endParaRPr lang="tr-TR"/>
          </a:p>
        </p:txBody>
      </p:sp>
      <p:sp>
        <p:nvSpPr>
          <p:cNvPr id="6" name="Alt Bilgi Yer Tutucusu 5">
            <a:extLst>
              <a:ext uri="{FF2B5EF4-FFF2-40B4-BE49-F238E27FC236}">
                <a16:creationId xmlns:a16="http://schemas.microsoft.com/office/drawing/2014/main" id="{A5FFF1CC-5856-4010-9547-C97B7BCB632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CBC29C2-BBFE-4605-B585-97CF1DBA5512}"/>
              </a:ext>
            </a:extLst>
          </p:cNvPr>
          <p:cNvSpPr>
            <a:spLocks noGrp="1"/>
          </p:cNvSpPr>
          <p:nvPr>
            <p:ph type="sldNum" sz="quarter" idx="12"/>
          </p:nvPr>
        </p:nvSpPr>
        <p:spPr/>
        <p:txBody>
          <a:bodyPr/>
          <a:lstStyle/>
          <a:p>
            <a:fld id="{82CC9875-42DC-46F0-9B12-9D1BCCE0B474}" type="slidenum">
              <a:rPr lang="tr-TR" smtClean="0"/>
              <a:t>‹#›</a:t>
            </a:fld>
            <a:endParaRPr lang="tr-TR"/>
          </a:p>
        </p:txBody>
      </p:sp>
    </p:spTree>
    <p:extLst>
      <p:ext uri="{BB962C8B-B14F-4D97-AF65-F5344CB8AC3E}">
        <p14:creationId xmlns:p14="http://schemas.microsoft.com/office/powerpoint/2010/main" val="292421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393E858-B7DA-4A92-9012-1E72BBD63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3B38D32-1583-4298-B307-5E285BA08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B1DA00-5464-4BF1-86C3-03CFCF53A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5C2A0-331E-46C8-9886-FB9F34F06712}" type="datetimeFigureOut">
              <a:rPr lang="tr-TR" smtClean="0"/>
              <a:t>31.10.2020</a:t>
            </a:fld>
            <a:endParaRPr lang="tr-TR"/>
          </a:p>
        </p:txBody>
      </p:sp>
      <p:sp>
        <p:nvSpPr>
          <p:cNvPr id="5" name="Alt Bilgi Yer Tutucusu 4">
            <a:extLst>
              <a:ext uri="{FF2B5EF4-FFF2-40B4-BE49-F238E27FC236}">
                <a16:creationId xmlns:a16="http://schemas.microsoft.com/office/drawing/2014/main" id="{35642197-0D27-4FA3-A5FE-5EE8423F3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7F704D2-F894-4359-8283-952066B72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C9875-42DC-46F0-9B12-9D1BCCE0B474}" type="slidenum">
              <a:rPr lang="tr-TR" smtClean="0"/>
              <a:t>‹#›</a:t>
            </a:fld>
            <a:endParaRPr lang="tr-TR"/>
          </a:p>
        </p:txBody>
      </p:sp>
    </p:spTree>
    <p:extLst>
      <p:ext uri="{BB962C8B-B14F-4D97-AF65-F5344CB8AC3E}">
        <p14:creationId xmlns:p14="http://schemas.microsoft.com/office/powerpoint/2010/main" val="676374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8A84C41D-885F-4BF8-B008-0457F7A5CB38}"/>
              </a:ext>
            </a:extLst>
          </p:cNvPr>
          <p:cNvPicPr>
            <a:picLocks noChangeAspect="1"/>
          </p:cNvPicPr>
          <p:nvPr/>
        </p:nvPicPr>
        <p:blipFill>
          <a:blip r:embed="rId2"/>
          <a:stretch>
            <a:fillRect/>
          </a:stretch>
        </p:blipFill>
        <p:spPr>
          <a:xfrm>
            <a:off x="0" y="1673"/>
            <a:ext cx="12192000" cy="6854653"/>
          </a:xfrm>
          <a:prstGeom prst="rect">
            <a:avLst/>
          </a:prstGeom>
        </p:spPr>
      </p:pic>
      <p:sp>
        <p:nvSpPr>
          <p:cNvPr id="5" name="Metin kutusu 4">
            <a:extLst>
              <a:ext uri="{FF2B5EF4-FFF2-40B4-BE49-F238E27FC236}">
                <a16:creationId xmlns:a16="http://schemas.microsoft.com/office/drawing/2014/main" id="{9704AF1C-E51A-4950-8D77-1D1986E00DA6}"/>
              </a:ext>
            </a:extLst>
          </p:cNvPr>
          <p:cNvSpPr txBox="1"/>
          <p:nvPr/>
        </p:nvSpPr>
        <p:spPr>
          <a:xfrm>
            <a:off x="2475914" y="1420837"/>
            <a:ext cx="2657266" cy="646331"/>
          </a:xfrm>
          <a:prstGeom prst="rect">
            <a:avLst/>
          </a:prstGeom>
          <a:noFill/>
        </p:spPr>
        <p:txBody>
          <a:bodyPr wrap="none" rtlCol="0">
            <a:spAutoFit/>
          </a:bodyPr>
          <a:lstStyle/>
          <a:p>
            <a:r>
              <a:rPr lang="tr-TR" dirty="0"/>
              <a:t>UNSUPERVISED LEARNING</a:t>
            </a:r>
          </a:p>
          <a:p>
            <a:pPr algn="ctr"/>
            <a:r>
              <a:rPr lang="tr-TR" dirty="0"/>
              <a:t>( gözetimsiz )</a:t>
            </a:r>
          </a:p>
        </p:txBody>
      </p:sp>
      <p:sp>
        <p:nvSpPr>
          <p:cNvPr id="7" name="Metin kutusu 6">
            <a:extLst>
              <a:ext uri="{FF2B5EF4-FFF2-40B4-BE49-F238E27FC236}">
                <a16:creationId xmlns:a16="http://schemas.microsoft.com/office/drawing/2014/main" id="{5D74DC89-FCD0-4E44-A118-D0D33C9910C6}"/>
              </a:ext>
            </a:extLst>
          </p:cNvPr>
          <p:cNvSpPr txBox="1"/>
          <p:nvPr/>
        </p:nvSpPr>
        <p:spPr>
          <a:xfrm>
            <a:off x="7609094" y="1436691"/>
            <a:ext cx="2360711" cy="646331"/>
          </a:xfrm>
          <a:prstGeom prst="rect">
            <a:avLst/>
          </a:prstGeom>
          <a:noFill/>
        </p:spPr>
        <p:txBody>
          <a:bodyPr wrap="none" rtlCol="0">
            <a:spAutoFit/>
          </a:bodyPr>
          <a:lstStyle/>
          <a:p>
            <a:r>
              <a:rPr lang="tr-TR" dirty="0"/>
              <a:t>SUPERVISED LEARNING</a:t>
            </a:r>
          </a:p>
          <a:p>
            <a:pPr algn="ctr"/>
            <a:r>
              <a:rPr lang="tr-TR" dirty="0"/>
              <a:t>( gözetimli )</a:t>
            </a:r>
          </a:p>
        </p:txBody>
      </p:sp>
    </p:spTree>
    <p:extLst>
      <p:ext uri="{BB962C8B-B14F-4D97-AF65-F5344CB8AC3E}">
        <p14:creationId xmlns:p14="http://schemas.microsoft.com/office/powerpoint/2010/main" val="76019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EA31942F-4A90-4E59-870E-12015BC7BF2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429182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7967FB52-903F-4BDD-B5C9-3028B935C71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72797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BE937988-F868-471F-8F1D-4EC12BD5AC34}"/>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03053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5DAB1DE-D032-47B1-AFAB-D964267FBBFC}"/>
              </a:ext>
            </a:extLst>
          </p:cNvPr>
          <p:cNvSpPr txBox="1"/>
          <p:nvPr/>
        </p:nvSpPr>
        <p:spPr>
          <a:xfrm>
            <a:off x="3249637" y="1786597"/>
            <a:ext cx="3586238" cy="1477328"/>
          </a:xfrm>
          <a:prstGeom prst="rect">
            <a:avLst/>
          </a:prstGeom>
          <a:noFill/>
        </p:spPr>
        <p:txBody>
          <a:bodyPr wrap="none" rtlCol="0">
            <a:spAutoFit/>
          </a:bodyPr>
          <a:lstStyle/>
          <a:p>
            <a:r>
              <a:rPr lang="tr-TR" dirty="0"/>
              <a:t>UYGULAMA</a:t>
            </a:r>
          </a:p>
          <a:p>
            <a:endParaRPr lang="tr-TR" dirty="0"/>
          </a:p>
          <a:p>
            <a:r>
              <a:rPr lang="tr-TR" dirty="0"/>
              <a:t>COMPLETE – BÖLÜMLEYİCİ YÖNTEM</a:t>
            </a:r>
          </a:p>
          <a:p>
            <a:endParaRPr lang="tr-TR" dirty="0"/>
          </a:p>
          <a:p>
            <a:r>
              <a:rPr lang="tr-TR" dirty="0"/>
              <a:t>AVERAGE – BİRLEŞTİRİCİ YÖNTEM</a:t>
            </a:r>
          </a:p>
        </p:txBody>
      </p:sp>
    </p:spTree>
    <p:extLst>
      <p:ext uri="{BB962C8B-B14F-4D97-AF65-F5344CB8AC3E}">
        <p14:creationId xmlns:p14="http://schemas.microsoft.com/office/powerpoint/2010/main" val="326339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514881FE-581F-491E-A427-5BD743F3BECB}"/>
              </a:ext>
            </a:extLst>
          </p:cNvPr>
          <p:cNvPicPr>
            <a:picLocks noChangeAspect="1"/>
          </p:cNvPicPr>
          <p:nvPr/>
        </p:nvPicPr>
        <p:blipFill>
          <a:blip r:embed="rId2"/>
          <a:stretch>
            <a:fillRect/>
          </a:stretch>
        </p:blipFill>
        <p:spPr>
          <a:xfrm>
            <a:off x="0" y="1673"/>
            <a:ext cx="12192000" cy="6854653"/>
          </a:xfrm>
          <a:prstGeom prst="rect">
            <a:avLst/>
          </a:prstGeom>
        </p:spPr>
      </p:pic>
      <p:sp>
        <p:nvSpPr>
          <p:cNvPr id="3" name="Metin kutusu 2">
            <a:extLst>
              <a:ext uri="{FF2B5EF4-FFF2-40B4-BE49-F238E27FC236}">
                <a16:creationId xmlns:a16="http://schemas.microsoft.com/office/drawing/2014/main" id="{0CD144F0-D5F0-4B1E-8D58-F0FF8165BFF9}"/>
              </a:ext>
            </a:extLst>
          </p:cNvPr>
          <p:cNvSpPr txBox="1"/>
          <p:nvPr/>
        </p:nvSpPr>
        <p:spPr>
          <a:xfrm>
            <a:off x="1223889" y="3587262"/>
            <a:ext cx="9551963" cy="923330"/>
          </a:xfrm>
          <a:prstGeom prst="rect">
            <a:avLst/>
          </a:prstGeom>
          <a:noFill/>
        </p:spPr>
        <p:txBody>
          <a:bodyPr wrap="square" rtlCol="0">
            <a:spAutoFit/>
          </a:bodyPr>
          <a:lstStyle/>
          <a:p>
            <a:r>
              <a:rPr lang="tr-TR" dirty="0"/>
              <a:t>Örneğin elimizde 100 tane değişken olduğunu düşünelim. Bu yüz tane değişkenin taşıdığı bir bilgi var. Bu yüz tane değişkenin taşıdığı bilgiyi ondan daha az sayıda değişken ile yani bileşen ile örneğin iki-üç veya beş tane bileşen ile  temsil etmeye çalışıyoruz.  </a:t>
            </a:r>
          </a:p>
        </p:txBody>
      </p:sp>
      <p:pic>
        <p:nvPicPr>
          <p:cNvPr id="4" name="Resim 3">
            <a:extLst>
              <a:ext uri="{FF2B5EF4-FFF2-40B4-BE49-F238E27FC236}">
                <a16:creationId xmlns:a16="http://schemas.microsoft.com/office/drawing/2014/main" id="{C04A1DAA-73AB-4405-B224-F95F58E77A08}"/>
              </a:ext>
            </a:extLst>
          </p:cNvPr>
          <p:cNvPicPr>
            <a:picLocks noChangeAspect="1"/>
          </p:cNvPicPr>
          <p:nvPr/>
        </p:nvPicPr>
        <p:blipFill rotWithShape="1">
          <a:blip r:embed="rId3"/>
          <a:srcRect t="50085" b="32881"/>
          <a:stretch/>
        </p:blipFill>
        <p:spPr>
          <a:xfrm>
            <a:off x="0" y="5099650"/>
            <a:ext cx="12192000" cy="1167618"/>
          </a:xfrm>
          <a:prstGeom prst="rect">
            <a:avLst/>
          </a:prstGeom>
        </p:spPr>
      </p:pic>
    </p:spTree>
    <p:extLst>
      <p:ext uri="{BB962C8B-B14F-4D97-AF65-F5344CB8AC3E}">
        <p14:creationId xmlns:p14="http://schemas.microsoft.com/office/powerpoint/2010/main" val="357558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CD3021C-07AC-4A04-9939-D44EE308749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95973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750B858-C166-4729-925F-1D83AADA4FDE}"/>
              </a:ext>
            </a:extLst>
          </p:cNvPr>
          <p:cNvPicPr>
            <a:picLocks noChangeAspect="1"/>
          </p:cNvPicPr>
          <p:nvPr/>
        </p:nvPicPr>
        <p:blipFill>
          <a:blip r:embed="rId2"/>
          <a:stretch>
            <a:fillRect/>
          </a:stretch>
        </p:blipFill>
        <p:spPr>
          <a:xfrm>
            <a:off x="0" y="1673"/>
            <a:ext cx="12192000" cy="6854653"/>
          </a:xfrm>
          <a:prstGeom prst="rect">
            <a:avLst/>
          </a:prstGeom>
        </p:spPr>
      </p:pic>
      <p:sp>
        <p:nvSpPr>
          <p:cNvPr id="5" name="Metin kutusu 4">
            <a:extLst>
              <a:ext uri="{FF2B5EF4-FFF2-40B4-BE49-F238E27FC236}">
                <a16:creationId xmlns:a16="http://schemas.microsoft.com/office/drawing/2014/main" id="{B08A50B2-97EE-421B-87E4-650CACA14259}"/>
              </a:ext>
            </a:extLst>
          </p:cNvPr>
          <p:cNvSpPr txBox="1"/>
          <p:nvPr/>
        </p:nvSpPr>
        <p:spPr>
          <a:xfrm>
            <a:off x="1026942" y="5247250"/>
            <a:ext cx="9903655" cy="1200329"/>
          </a:xfrm>
          <a:prstGeom prst="rect">
            <a:avLst/>
          </a:prstGeom>
          <a:noFill/>
        </p:spPr>
        <p:txBody>
          <a:bodyPr wrap="square" rtlCol="0">
            <a:spAutoFit/>
          </a:bodyPr>
          <a:lstStyle/>
          <a:p>
            <a:r>
              <a:rPr lang="tr-TR" dirty="0"/>
              <a:t>Makine öğrenmesi çalışmalarında elimizdeki veriyi yani tüm değişkenleri ana özellikleri koruyarak daha az sayıda bir değişkene-bileşene indirgemek istediğimizde TEMEL BİLEŞEN ANALİZİ kullanılır. Bu indirgeme işleminden sonra ortaya çıkan bileşenler arasında bir KORELASYON YOKTUR. Korelasyon kırılmış olmaktadır.</a:t>
            </a:r>
          </a:p>
        </p:txBody>
      </p:sp>
    </p:spTree>
    <p:extLst>
      <p:ext uri="{BB962C8B-B14F-4D97-AF65-F5344CB8AC3E}">
        <p14:creationId xmlns:p14="http://schemas.microsoft.com/office/powerpoint/2010/main" val="212773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ACCEC0E-B5EA-4B05-93A8-B31B8F9D0887}"/>
              </a:ext>
            </a:extLst>
          </p:cNvPr>
          <p:cNvSpPr txBox="1"/>
          <p:nvPr/>
        </p:nvSpPr>
        <p:spPr>
          <a:xfrm>
            <a:off x="1645920" y="1139483"/>
            <a:ext cx="9592351" cy="2308324"/>
          </a:xfrm>
          <a:prstGeom prst="rect">
            <a:avLst/>
          </a:prstGeom>
          <a:noFill/>
        </p:spPr>
        <p:txBody>
          <a:bodyPr wrap="square" rtlCol="0">
            <a:spAutoFit/>
          </a:bodyPr>
          <a:lstStyle/>
          <a:p>
            <a:r>
              <a:rPr lang="tr-TR" dirty="0"/>
              <a:t>2-3-5 GİBİ BİLEŞENLERE İNDİRGEME İŞLEMİ NASIL YAPILIYOR?</a:t>
            </a:r>
          </a:p>
          <a:p>
            <a:endParaRPr lang="tr-TR" dirty="0"/>
          </a:p>
          <a:p>
            <a:r>
              <a:rPr lang="tr-TR" dirty="0"/>
              <a:t>Kovaryans ya da korelasyon matrislerinin öz değer ve öz vektörlerinin bulunması aracılığı ile gerçekleştiriliyor.</a:t>
            </a:r>
          </a:p>
          <a:p>
            <a:endParaRPr lang="tr-TR" dirty="0"/>
          </a:p>
          <a:p>
            <a:r>
              <a:rPr lang="tr-TR" dirty="0"/>
              <a:t>Değişken gruplarının varyanslarını ifade eden öz değerler ile veri setindeki değişkenler gruplandırılıyor. Gruplar arasında en fazla varyansa sahip gruplar en önemli gruplar oluyor ki işte bu gruplara biz </a:t>
            </a:r>
            <a:r>
              <a:rPr lang="tr-TR" b="1" dirty="0"/>
              <a:t>asal bileşen</a:t>
            </a:r>
            <a:r>
              <a:rPr lang="tr-TR" dirty="0"/>
              <a:t> yada </a:t>
            </a:r>
            <a:r>
              <a:rPr lang="tr-TR" b="1" dirty="0"/>
              <a:t>temel bileşen </a:t>
            </a:r>
            <a:r>
              <a:rPr lang="tr-TR" dirty="0"/>
              <a:t>diyoruz.</a:t>
            </a:r>
          </a:p>
        </p:txBody>
      </p:sp>
    </p:spTree>
    <p:extLst>
      <p:ext uri="{BB962C8B-B14F-4D97-AF65-F5344CB8AC3E}">
        <p14:creationId xmlns:p14="http://schemas.microsoft.com/office/powerpoint/2010/main" val="112569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D926E3E-FF29-4C88-9DF3-0C24D016D3FD}"/>
              </a:ext>
            </a:extLst>
          </p:cNvPr>
          <p:cNvSpPr txBox="1"/>
          <p:nvPr/>
        </p:nvSpPr>
        <p:spPr>
          <a:xfrm>
            <a:off x="2344994" y="2212258"/>
            <a:ext cx="3543534" cy="2031325"/>
          </a:xfrm>
          <a:prstGeom prst="rect">
            <a:avLst/>
          </a:prstGeom>
          <a:noFill/>
        </p:spPr>
        <p:txBody>
          <a:bodyPr wrap="none" rtlCol="0">
            <a:spAutoFit/>
          </a:bodyPr>
          <a:lstStyle/>
          <a:p>
            <a:r>
              <a:rPr lang="tr-TR" dirty="0"/>
              <a:t>UYGULAMA</a:t>
            </a:r>
          </a:p>
          <a:p>
            <a:endParaRPr lang="tr-TR" dirty="0"/>
          </a:p>
          <a:p>
            <a:r>
              <a:rPr lang="tr-TR" dirty="0"/>
              <a:t>STANDARTLAŞTIRMA İŞLEMİ</a:t>
            </a:r>
          </a:p>
          <a:p>
            <a:endParaRPr lang="tr-TR" dirty="0"/>
          </a:p>
          <a:p>
            <a:r>
              <a:rPr lang="tr-TR" dirty="0"/>
              <a:t>BİLEŞEN İNDİRME</a:t>
            </a:r>
          </a:p>
          <a:p>
            <a:endParaRPr lang="tr-TR" dirty="0"/>
          </a:p>
          <a:p>
            <a:r>
              <a:rPr lang="tr-TR" dirty="0"/>
              <a:t>OPTİMUM BİLEŞEN SAYISINI BULMA</a:t>
            </a:r>
          </a:p>
        </p:txBody>
      </p:sp>
    </p:spTree>
    <p:extLst>
      <p:ext uri="{BB962C8B-B14F-4D97-AF65-F5344CB8AC3E}">
        <p14:creationId xmlns:p14="http://schemas.microsoft.com/office/powerpoint/2010/main" val="3522523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807719CA-44E1-4F04-A01D-514D038F5675}"/>
              </a:ext>
            </a:extLst>
          </p:cNvPr>
          <p:cNvSpPr txBox="1"/>
          <p:nvPr/>
        </p:nvSpPr>
        <p:spPr>
          <a:xfrm>
            <a:off x="3516923" y="2841674"/>
            <a:ext cx="623889" cy="369332"/>
          </a:xfrm>
          <a:prstGeom prst="rect">
            <a:avLst/>
          </a:prstGeom>
          <a:noFill/>
        </p:spPr>
        <p:txBody>
          <a:bodyPr wrap="none" rtlCol="0">
            <a:spAutoFit/>
          </a:bodyPr>
          <a:lstStyle/>
          <a:p>
            <a:r>
              <a:rPr lang="tr-TR" dirty="0"/>
              <a:t>s o n</a:t>
            </a:r>
          </a:p>
        </p:txBody>
      </p:sp>
    </p:spTree>
    <p:extLst>
      <p:ext uri="{BB962C8B-B14F-4D97-AF65-F5344CB8AC3E}">
        <p14:creationId xmlns:p14="http://schemas.microsoft.com/office/powerpoint/2010/main" val="90693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EAC5A73D-EB99-4421-A2F2-18E59CDA9C10}"/>
              </a:ext>
            </a:extLst>
          </p:cNvPr>
          <p:cNvPicPr>
            <a:picLocks noChangeAspect="1"/>
          </p:cNvPicPr>
          <p:nvPr/>
        </p:nvPicPr>
        <p:blipFill>
          <a:blip r:embed="rId2"/>
          <a:stretch>
            <a:fillRect/>
          </a:stretch>
        </p:blipFill>
        <p:spPr>
          <a:xfrm>
            <a:off x="0" y="1673"/>
            <a:ext cx="12192000" cy="6854653"/>
          </a:xfrm>
          <a:prstGeom prst="rect">
            <a:avLst/>
          </a:prstGeom>
        </p:spPr>
      </p:pic>
      <p:sp>
        <p:nvSpPr>
          <p:cNvPr id="3" name="Metin kutusu 2">
            <a:extLst>
              <a:ext uri="{FF2B5EF4-FFF2-40B4-BE49-F238E27FC236}">
                <a16:creationId xmlns:a16="http://schemas.microsoft.com/office/drawing/2014/main" id="{F1730A5F-EC93-4764-9C52-4A818C7EFCB4}"/>
              </a:ext>
            </a:extLst>
          </p:cNvPr>
          <p:cNvSpPr txBox="1"/>
          <p:nvPr/>
        </p:nvSpPr>
        <p:spPr>
          <a:xfrm>
            <a:off x="1983546" y="4881489"/>
            <a:ext cx="8848578" cy="923330"/>
          </a:xfrm>
          <a:prstGeom prst="rect">
            <a:avLst/>
          </a:prstGeom>
          <a:noFill/>
        </p:spPr>
        <p:txBody>
          <a:bodyPr wrap="square" rtlCol="0">
            <a:spAutoFit/>
          </a:bodyPr>
          <a:lstStyle/>
          <a:p>
            <a:r>
              <a:rPr lang="tr-TR" dirty="0"/>
              <a:t>Amacımız, elimizdeki veri setindeki gözlem birimlerini birbirlerine göre benzetmek ve benzerliklerine göre bazı işlemler yapmak yada elimizdeki veri setinin değişkenlerine göre bazı işlemler yapmaktır.</a:t>
            </a:r>
          </a:p>
        </p:txBody>
      </p:sp>
    </p:spTree>
    <p:extLst>
      <p:ext uri="{BB962C8B-B14F-4D97-AF65-F5344CB8AC3E}">
        <p14:creationId xmlns:p14="http://schemas.microsoft.com/office/powerpoint/2010/main" val="193965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EF239D3E-FF26-40E0-86D3-EF9EE246C66F}"/>
              </a:ext>
            </a:extLst>
          </p:cNvPr>
          <p:cNvPicPr>
            <a:picLocks noChangeAspect="1"/>
          </p:cNvPicPr>
          <p:nvPr/>
        </p:nvPicPr>
        <p:blipFill>
          <a:blip r:embed="rId2"/>
          <a:stretch>
            <a:fillRect/>
          </a:stretch>
        </p:blipFill>
        <p:spPr>
          <a:xfrm>
            <a:off x="0" y="1673"/>
            <a:ext cx="12192000" cy="6854653"/>
          </a:xfrm>
          <a:prstGeom prst="rect">
            <a:avLst/>
          </a:prstGeom>
        </p:spPr>
      </p:pic>
      <p:pic>
        <p:nvPicPr>
          <p:cNvPr id="3" name="Resim 2">
            <a:extLst>
              <a:ext uri="{FF2B5EF4-FFF2-40B4-BE49-F238E27FC236}">
                <a16:creationId xmlns:a16="http://schemas.microsoft.com/office/drawing/2014/main" id="{3D1226B1-7B26-4341-906B-74CC96CDB0AA}"/>
              </a:ext>
            </a:extLst>
          </p:cNvPr>
          <p:cNvPicPr>
            <a:picLocks noChangeAspect="1"/>
          </p:cNvPicPr>
          <p:nvPr/>
        </p:nvPicPr>
        <p:blipFill rotWithShape="1">
          <a:blip r:embed="rId3"/>
          <a:srcRect t="61989" b="24056"/>
          <a:stretch/>
        </p:blipFill>
        <p:spPr>
          <a:xfrm>
            <a:off x="0" y="5162844"/>
            <a:ext cx="12192000" cy="956603"/>
          </a:xfrm>
          <a:prstGeom prst="rect">
            <a:avLst/>
          </a:prstGeom>
        </p:spPr>
      </p:pic>
    </p:spTree>
    <p:extLst>
      <p:ext uri="{BB962C8B-B14F-4D97-AF65-F5344CB8AC3E}">
        <p14:creationId xmlns:p14="http://schemas.microsoft.com/office/powerpoint/2010/main" val="261388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E10B7B7-0F7D-4672-849B-27BE4F9BCFA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16686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31802602-B94E-4774-BB4D-3DBF35650D04}"/>
              </a:ext>
            </a:extLst>
          </p:cNvPr>
          <p:cNvPicPr>
            <a:picLocks noChangeAspect="1"/>
          </p:cNvPicPr>
          <p:nvPr/>
        </p:nvPicPr>
        <p:blipFill>
          <a:blip r:embed="rId2"/>
          <a:stretch>
            <a:fillRect/>
          </a:stretch>
        </p:blipFill>
        <p:spPr>
          <a:xfrm>
            <a:off x="0" y="1673"/>
            <a:ext cx="12192000" cy="6854653"/>
          </a:xfrm>
          <a:prstGeom prst="rect">
            <a:avLst/>
          </a:prstGeom>
        </p:spPr>
      </p:pic>
      <p:sp>
        <p:nvSpPr>
          <p:cNvPr id="3" name="Metin kutusu 2">
            <a:extLst>
              <a:ext uri="{FF2B5EF4-FFF2-40B4-BE49-F238E27FC236}">
                <a16:creationId xmlns:a16="http://schemas.microsoft.com/office/drawing/2014/main" id="{93E2A9A2-ECAF-4A7F-AFA8-7F7386560B85}"/>
              </a:ext>
            </a:extLst>
          </p:cNvPr>
          <p:cNvSpPr txBox="1"/>
          <p:nvPr/>
        </p:nvSpPr>
        <p:spPr>
          <a:xfrm>
            <a:off x="516194" y="840658"/>
            <a:ext cx="4719484" cy="923330"/>
          </a:xfrm>
          <a:prstGeom prst="rect">
            <a:avLst/>
          </a:prstGeom>
          <a:noFill/>
        </p:spPr>
        <p:txBody>
          <a:bodyPr wrap="square" rtlCol="0">
            <a:spAutoFit/>
          </a:bodyPr>
          <a:lstStyle/>
          <a:p>
            <a:r>
              <a:rPr lang="tr-TR" dirty="0"/>
              <a:t>Örneğin bir müşteri </a:t>
            </a:r>
            <a:r>
              <a:rPr lang="tr-TR" dirty="0" err="1"/>
              <a:t>segmentasyonu</a:t>
            </a:r>
            <a:r>
              <a:rPr lang="tr-TR" dirty="0"/>
              <a:t> çalışması için sık kullanılan yöntemlerden birisidir K-</a:t>
            </a:r>
            <a:r>
              <a:rPr lang="tr-TR" dirty="0" err="1"/>
              <a:t>Means</a:t>
            </a:r>
            <a:r>
              <a:rPr lang="tr-TR" dirty="0"/>
              <a:t>.</a:t>
            </a:r>
          </a:p>
        </p:txBody>
      </p:sp>
      <p:sp>
        <p:nvSpPr>
          <p:cNvPr id="6" name="Metin kutusu 5">
            <a:extLst>
              <a:ext uri="{FF2B5EF4-FFF2-40B4-BE49-F238E27FC236}">
                <a16:creationId xmlns:a16="http://schemas.microsoft.com/office/drawing/2014/main" id="{57608E1C-4706-44BC-B5D5-E7EF4CE02145}"/>
              </a:ext>
            </a:extLst>
          </p:cNvPr>
          <p:cNvSpPr txBox="1"/>
          <p:nvPr/>
        </p:nvSpPr>
        <p:spPr>
          <a:xfrm>
            <a:off x="825910" y="5206181"/>
            <a:ext cx="9792929" cy="1200329"/>
          </a:xfrm>
          <a:prstGeom prst="rect">
            <a:avLst/>
          </a:prstGeom>
          <a:noFill/>
        </p:spPr>
        <p:txBody>
          <a:bodyPr wrap="square" rtlCol="0">
            <a:spAutoFit/>
          </a:bodyPr>
          <a:lstStyle/>
          <a:p>
            <a:r>
              <a:rPr lang="tr-TR" dirty="0"/>
              <a:t>Hata kareler toplamlarının toplamı : Örneğin üç tane küme oluşturduğumuzda kümelerin kendi içinde merkeze olan uzaklıkları burada HATA KARELERİ ifade ediyor. Her bir kümenin kendi içindeki merkeze uzaklıkları yani hatalarının toplamlarının toplamları olacak kendi içinde. Birde bu üç kümenin hepsinin toplamı olacak, buda toplamlarının toplamını ifade etmektedir.</a:t>
            </a:r>
          </a:p>
        </p:txBody>
      </p:sp>
      <p:sp>
        <p:nvSpPr>
          <p:cNvPr id="7" name="Metin kutusu 6">
            <a:extLst>
              <a:ext uri="{FF2B5EF4-FFF2-40B4-BE49-F238E27FC236}">
                <a16:creationId xmlns:a16="http://schemas.microsoft.com/office/drawing/2014/main" id="{99FAC9FC-88C5-4C98-B45D-2938DCF99DC5}"/>
              </a:ext>
            </a:extLst>
          </p:cNvPr>
          <p:cNvSpPr txBox="1"/>
          <p:nvPr/>
        </p:nvSpPr>
        <p:spPr>
          <a:xfrm>
            <a:off x="516194" y="1957596"/>
            <a:ext cx="1209367" cy="2308324"/>
          </a:xfrm>
          <a:prstGeom prst="rect">
            <a:avLst/>
          </a:prstGeom>
          <a:noFill/>
        </p:spPr>
        <p:txBody>
          <a:bodyPr wrap="square" rtlCol="0">
            <a:spAutoFit/>
          </a:bodyPr>
          <a:lstStyle/>
          <a:p>
            <a:r>
              <a:rPr lang="tr-TR" dirty="0"/>
              <a:t>k merkez ve küme sayısını belirlemek için bazı yöntemler kullanılmaktadır.</a:t>
            </a:r>
          </a:p>
        </p:txBody>
      </p:sp>
    </p:spTree>
    <p:extLst>
      <p:ext uri="{BB962C8B-B14F-4D97-AF65-F5344CB8AC3E}">
        <p14:creationId xmlns:p14="http://schemas.microsoft.com/office/powerpoint/2010/main" val="418356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89A7D65-7822-4430-BED4-DA7FD4F50326}"/>
              </a:ext>
            </a:extLst>
          </p:cNvPr>
          <p:cNvSpPr txBox="1"/>
          <p:nvPr/>
        </p:nvSpPr>
        <p:spPr>
          <a:xfrm>
            <a:off x="3495368" y="1902542"/>
            <a:ext cx="4302716" cy="2308324"/>
          </a:xfrm>
          <a:prstGeom prst="rect">
            <a:avLst/>
          </a:prstGeom>
          <a:noFill/>
        </p:spPr>
        <p:txBody>
          <a:bodyPr wrap="none" rtlCol="0">
            <a:spAutoFit/>
          </a:bodyPr>
          <a:lstStyle/>
          <a:p>
            <a:r>
              <a:rPr lang="tr-TR" dirty="0"/>
              <a:t>UYGULAMA</a:t>
            </a:r>
          </a:p>
          <a:p>
            <a:endParaRPr lang="tr-TR" dirty="0"/>
          </a:p>
          <a:p>
            <a:r>
              <a:rPr lang="tr-TR" dirty="0"/>
              <a:t>GRAFİKTE GÖSTERME </a:t>
            </a:r>
          </a:p>
          <a:p>
            <a:endParaRPr lang="tr-TR" dirty="0"/>
          </a:p>
          <a:p>
            <a:r>
              <a:rPr lang="tr-TR" dirty="0"/>
              <a:t>OPTİMUM KÜME SAYISINI BULMA</a:t>
            </a:r>
          </a:p>
          <a:p>
            <a:r>
              <a:rPr lang="tr-TR" dirty="0"/>
              <a:t>	</a:t>
            </a:r>
            <a:r>
              <a:rPr lang="tr-TR" dirty="0" err="1"/>
              <a:t>Elbow</a:t>
            </a:r>
            <a:r>
              <a:rPr lang="tr-TR" dirty="0"/>
              <a:t> yöntemi</a:t>
            </a:r>
          </a:p>
          <a:p>
            <a:r>
              <a:rPr lang="tr-TR" dirty="0"/>
              <a:t>	</a:t>
            </a:r>
          </a:p>
          <a:p>
            <a:r>
              <a:rPr lang="tr-TR" dirty="0"/>
              <a:t>KÜME NUMARALARINI VERİ SETİNE EKLEME</a:t>
            </a:r>
          </a:p>
        </p:txBody>
      </p:sp>
    </p:spTree>
    <p:extLst>
      <p:ext uri="{BB962C8B-B14F-4D97-AF65-F5344CB8AC3E}">
        <p14:creationId xmlns:p14="http://schemas.microsoft.com/office/powerpoint/2010/main" val="299992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083CDF4-37D9-4C76-9404-DC21EF95839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2063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6E533D2E-8081-45D7-A2EC-2269768E413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0259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5EE66E32-D249-43E6-861B-57E02A84E14A}"/>
              </a:ext>
            </a:extLst>
          </p:cNvPr>
          <p:cNvPicPr>
            <a:picLocks noChangeAspect="1"/>
          </p:cNvPicPr>
          <p:nvPr/>
        </p:nvPicPr>
        <p:blipFill>
          <a:blip r:embed="rId2"/>
          <a:stretch>
            <a:fillRect/>
          </a:stretch>
        </p:blipFill>
        <p:spPr>
          <a:xfrm>
            <a:off x="0" y="1673"/>
            <a:ext cx="12192000" cy="6854653"/>
          </a:xfrm>
          <a:prstGeom prst="rect">
            <a:avLst/>
          </a:prstGeom>
        </p:spPr>
      </p:pic>
      <p:sp>
        <p:nvSpPr>
          <p:cNvPr id="3" name="Metin kutusu 2">
            <a:extLst>
              <a:ext uri="{FF2B5EF4-FFF2-40B4-BE49-F238E27FC236}">
                <a16:creationId xmlns:a16="http://schemas.microsoft.com/office/drawing/2014/main" id="{07D2B76A-B6E5-4F44-BE2B-2EB329414FF9}"/>
              </a:ext>
            </a:extLst>
          </p:cNvPr>
          <p:cNvSpPr txBox="1"/>
          <p:nvPr/>
        </p:nvSpPr>
        <p:spPr>
          <a:xfrm>
            <a:off x="7654412" y="737419"/>
            <a:ext cx="4321277" cy="2308324"/>
          </a:xfrm>
          <a:prstGeom prst="rect">
            <a:avLst/>
          </a:prstGeom>
          <a:noFill/>
        </p:spPr>
        <p:txBody>
          <a:bodyPr wrap="square" rtlCol="0">
            <a:spAutoFit/>
          </a:bodyPr>
          <a:lstStyle/>
          <a:p>
            <a:r>
              <a:rPr lang="tr-TR" b="1" dirty="0"/>
              <a:t>Bölümlenebilir Hiyerarşik Yöntem</a:t>
            </a:r>
          </a:p>
          <a:p>
            <a:r>
              <a:rPr lang="tr-TR" dirty="0"/>
              <a:t>Tüm gözlemler bir arada bulunur ve tüm gözlemlerin bir arada bulunduğu küme iki alt kümeye ayrılır. Daha sonra oluşan bu kümelerde birbirine benzemeyen alt kümelere bölünür. Bu işlem gözlem sayısında alt küme elde edilinceye kadar devam eder.</a:t>
            </a:r>
          </a:p>
        </p:txBody>
      </p:sp>
      <p:sp>
        <p:nvSpPr>
          <p:cNvPr id="4" name="Metin kutusu 3">
            <a:extLst>
              <a:ext uri="{FF2B5EF4-FFF2-40B4-BE49-F238E27FC236}">
                <a16:creationId xmlns:a16="http://schemas.microsoft.com/office/drawing/2014/main" id="{C159A82D-2357-4790-8DBD-7C548289D99E}"/>
              </a:ext>
            </a:extLst>
          </p:cNvPr>
          <p:cNvSpPr txBox="1"/>
          <p:nvPr/>
        </p:nvSpPr>
        <p:spPr>
          <a:xfrm>
            <a:off x="9173498" y="3215148"/>
            <a:ext cx="2669458" cy="1477328"/>
          </a:xfrm>
          <a:prstGeom prst="rect">
            <a:avLst/>
          </a:prstGeom>
          <a:noFill/>
        </p:spPr>
        <p:txBody>
          <a:bodyPr wrap="square" rtlCol="0">
            <a:spAutoFit/>
          </a:bodyPr>
          <a:lstStyle/>
          <a:p>
            <a:r>
              <a:rPr lang="tr-TR" dirty="0"/>
              <a:t>Veri setinde 1000 tane gözlem varsa her bir gözlemin kendisi bir küme oluncaya kadar devam eder.</a:t>
            </a:r>
          </a:p>
        </p:txBody>
      </p:sp>
      <p:sp>
        <p:nvSpPr>
          <p:cNvPr id="5" name="Metin kutusu 4">
            <a:extLst>
              <a:ext uri="{FF2B5EF4-FFF2-40B4-BE49-F238E27FC236}">
                <a16:creationId xmlns:a16="http://schemas.microsoft.com/office/drawing/2014/main" id="{32510F9F-7BBB-4337-BAAB-6CD2DCB26214}"/>
              </a:ext>
            </a:extLst>
          </p:cNvPr>
          <p:cNvSpPr txBox="1"/>
          <p:nvPr/>
        </p:nvSpPr>
        <p:spPr>
          <a:xfrm>
            <a:off x="383460" y="840658"/>
            <a:ext cx="2772695" cy="3416320"/>
          </a:xfrm>
          <a:prstGeom prst="rect">
            <a:avLst/>
          </a:prstGeom>
          <a:noFill/>
        </p:spPr>
        <p:txBody>
          <a:bodyPr wrap="square" rtlCol="0">
            <a:spAutoFit/>
          </a:bodyPr>
          <a:lstStyle/>
          <a:p>
            <a:r>
              <a:rPr lang="tr-TR" dirty="0"/>
              <a:t>Bölümleyici yöntemin tam tersidir. Çalışmanın başında tüm gözlemler ayrıdır. Örneğin 1000 tane gözlem birimi varsa 1000 adet küme vardır. Bu kümeler yukarıya doğru birleştirici anlamda birbirlerine olan benzerliklerine göre bir araya getirilerek yukarıya doğru yeni küme yapıları oluşturulmuş olur.</a:t>
            </a:r>
          </a:p>
        </p:txBody>
      </p:sp>
    </p:spTree>
    <p:extLst>
      <p:ext uri="{BB962C8B-B14F-4D97-AF65-F5344CB8AC3E}">
        <p14:creationId xmlns:p14="http://schemas.microsoft.com/office/powerpoint/2010/main" val="309213340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391</Words>
  <Application>Microsoft Office PowerPoint</Application>
  <PresentationFormat>Geniş ekran</PresentationFormat>
  <Paragraphs>40</Paragraphs>
  <Slides>19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Celal Aksu</dc:creator>
  <cp:lastModifiedBy>Celal Aksu</cp:lastModifiedBy>
  <cp:revision>20</cp:revision>
  <dcterms:created xsi:type="dcterms:W3CDTF">2020-08-31T17:42:26Z</dcterms:created>
  <dcterms:modified xsi:type="dcterms:W3CDTF">2020-10-31T17:04:34Z</dcterms:modified>
</cp:coreProperties>
</file>