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4">
  <p:sldMasterIdLst>
    <p:sldMasterId id="2147483648" r:id="rId1"/>
  </p:sldMasterIdLst>
  <p:sldIdLst>
    <p:sldId id="256" r:id="rId2"/>
  </p:sldIdLst>
  <p:sldSz cx="32918400" cy="21945600"/>
  <p:notesSz cx="21945600" cy="438912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orient="horz" pos="2976">
          <p15:clr>
            <a:srgbClr val="A4A3A4"/>
          </p15:clr>
        </p15:guide>
        <p15:guide id="3" pos="10320">
          <p15:clr>
            <a:srgbClr val="A4A3A4"/>
          </p15:clr>
        </p15:guide>
        <p15:guide id="4" pos="240">
          <p15:clr>
            <a:srgbClr val="A4A3A4"/>
          </p15:clr>
        </p15:guide>
        <p15:guide id="5" pos="-2928">
          <p15:clr>
            <a:srgbClr val="A4A3A4"/>
          </p15:clr>
        </p15:guide>
        <p15:guide id="6" pos="23664">
          <p15:clr>
            <a:srgbClr val="A4A3A4"/>
          </p15:clr>
        </p15:guide>
        <p15:guide id="7" pos="10608">
          <p15:clr>
            <a:srgbClr val="A4A3A4"/>
          </p15:clr>
        </p15:guide>
        <p15:guide id="8" pos="20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69"/>
    <a:srgbClr val="A4B6D7"/>
    <a:srgbClr val="233C7A"/>
    <a:srgbClr val="FFF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p:normalViewPr>
  <p:slideViewPr>
    <p:cSldViewPr>
      <p:cViewPr>
        <p:scale>
          <a:sx n="20" d="100"/>
          <a:sy n="20" d="100"/>
        </p:scale>
        <p:origin x="1440" y="396"/>
      </p:cViewPr>
      <p:guideLst>
        <p:guide orient="horz" pos="6912"/>
        <p:guide orient="horz" pos="2976"/>
        <p:guide pos="10320"/>
        <p:guide pos="240"/>
        <p:guide pos="-2928"/>
        <p:guide pos="23664"/>
        <p:guide pos="10608"/>
        <p:guide pos="2040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114800" y="3590925"/>
            <a:ext cx="24688800" cy="7640638"/>
          </a:xfrm>
          <a:prstGeom prst="rect">
            <a:avLst/>
          </a:prstGeo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4114800" y="11526838"/>
            <a:ext cx="24688800" cy="529748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405965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263775" y="1168400"/>
            <a:ext cx="28390850" cy="4241800"/>
          </a:xfrm>
          <a:prstGeom prst="rect">
            <a:avLst/>
          </a:prstGeo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2263775" y="5842000"/>
            <a:ext cx="28390850" cy="13923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037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3556913" y="1168400"/>
            <a:ext cx="7097712" cy="18597563"/>
          </a:xfrm>
          <a:prstGeom prst="rect">
            <a:avLst/>
          </a:prstGeo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2263775" y="1168400"/>
            <a:ext cx="21140738" cy="185975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506868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3775" y="1168400"/>
            <a:ext cx="28390850" cy="42418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2263775" y="5842000"/>
            <a:ext cx="28390850" cy="13923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28586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46313" y="5470525"/>
            <a:ext cx="28392437" cy="9129713"/>
          </a:xfrm>
          <a:prstGeom prst="rect">
            <a:avLst/>
          </a:prstGeo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46313" y="14685963"/>
            <a:ext cx="28392437" cy="4800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28565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263775" y="1168400"/>
            <a:ext cx="28390850" cy="42418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2263775" y="5842000"/>
            <a:ext cx="14119225" cy="13923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16535400" y="5842000"/>
            <a:ext cx="14119225" cy="13923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02585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266950" y="1168400"/>
            <a:ext cx="28392438" cy="4241800"/>
          </a:xfrm>
          <a:prstGeom prst="rect">
            <a:avLst/>
          </a:prstGeo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2266950" y="5380038"/>
            <a:ext cx="13927138" cy="26368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2266950" y="8016875"/>
            <a:ext cx="13927138" cy="117903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16665575" y="5380038"/>
            <a:ext cx="13993813" cy="26368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16665575" y="8016875"/>
            <a:ext cx="13993813" cy="117903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24903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263775" y="1168400"/>
            <a:ext cx="28390850" cy="4241800"/>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3430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20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66950" y="1463675"/>
            <a:ext cx="10617200" cy="5119688"/>
          </a:xfrm>
          <a:prstGeom prst="rect">
            <a:avLst/>
          </a:prstGeo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13995400" y="3159125"/>
            <a:ext cx="16663988" cy="15595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2266950" y="6583363"/>
            <a:ext cx="10617200" cy="1219676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47876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66950" y="1463675"/>
            <a:ext cx="10617200" cy="5119688"/>
          </a:xfrm>
          <a:prstGeom prst="rect">
            <a:avLst/>
          </a:prstGeo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13995400" y="3159125"/>
            <a:ext cx="16663988" cy="15595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2266950" y="6583363"/>
            <a:ext cx="10617200" cy="1219676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5788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userDrawn="1"/>
        </p:nvSpPr>
        <p:spPr bwMode="auto">
          <a:xfrm>
            <a:off x="17726025" y="-14319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1042" name="Rectangle 18"/>
          <p:cNvSpPr>
            <a:spLocks noChangeArrowheads="1"/>
          </p:cNvSpPr>
          <p:nvPr userDrawn="1"/>
        </p:nvSpPr>
        <p:spPr bwMode="auto">
          <a:xfrm>
            <a:off x="0" y="0"/>
            <a:ext cx="32918400" cy="3886200"/>
          </a:xfrm>
          <a:prstGeom prst="rect">
            <a:avLst/>
          </a:prstGeom>
          <a:solidFill>
            <a:srgbClr val="00346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19"/>
          <p:cNvSpPr>
            <a:spLocks noChangeShapeType="1"/>
          </p:cNvSpPr>
          <p:nvPr userDrawn="1"/>
        </p:nvSpPr>
        <p:spPr bwMode="auto">
          <a:xfrm>
            <a:off x="0" y="4113213"/>
            <a:ext cx="32918400" cy="1587"/>
          </a:xfrm>
          <a:prstGeom prst="line">
            <a:avLst/>
          </a:prstGeom>
          <a:noFill/>
          <a:ln w="9525">
            <a:solidFill>
              <a:srgbClr val="0034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4" name="Picture 20" descr="RU_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3588" y="457200"/>
            <a:ext cx="2747962" cy="2895600"/>
          </a:xfrm>
          <a:prstGeom prst="rect">
            <a:avLst/>
          </a:prstGeom>
          <a:noFill/>
          <a:extLst>
            <a:ext uri="{909E8E84-426E-40DD-AFC4-6F175D3DCCD1}">
              <a14:hiddenFill xmlns:a14="http://schemas.microsoft.com/office/drawing/2010/main">
                <a:solidFill>
                  <a:srgbClr val="FFFFFF"/>
                </a:solidFill>
              </a14:hiddenFill>
            </a:ext>
          </a:extLst>
        </p:spPr>
      </p:pic>
      <p:sp>
        <p:nvSpPr>
          <p:cNvPr id="1045" name="Line 21"/>
          <p:cNvSpPr>
            <a:spLocks noChangeShapeType="1"/>
          </p:cNvSpPr>
          <p:nvPr userDrawn="1"/>
        </p:nvSpPr>
        <p:spPr bwMode="auto">
          <a:xfrm>
            <a:off x="0" y="4037013"/>
            <a:ext cx="32918400" cy="1587"/>
          </a:xfrm>
          <a:prstGeom prst="line">
            <a:avLst/>
          </a:prstGeom>
          <a:noFill/>
          <a:ln w="19050">
            <a:solidFill>
              <a:srgbClr val="0034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375" rtl="0" fontAlgn="base">
        <a:spcBef>
          <a:spcPct val="0"/>
        </a:spcBef>
        <a:spcAft>
          <a:spcPct val="0"/>
        </a:spcAft>
        <a:defRPr sz="18100" kern="1200">
          <a:solidFill>
            <a:schemeClr val="tx2"/>
          </a:solidFill>
          <a:latin typeface="+mj-lt"/>
          <a:ea typeface="+mj-ea"/>
          <a:cs typeface="+mj-cs"/>
        </a:defRPr>
      </a:lvl1pPr>
      <a:lvl2pPr algn="ctr" defTabSz="3762375" rtl="0" fontAlgn="base">
        <a:spcBef>
          <a:spcPct val="0"/>
        </a:spcBef>
        <a:spcAft>
          <a:spcPct val="0"/>
        </a:spcAft>
        <a:defRPr sz="18100">
          <a:solidFill>
            <a:schemeClr val="tx2"/>
          </a:solidFill>
          <a:latin typeface="Times" panose="02020603050405020304" pitchFamily="18" charset="0"/>
        </a:defRPr>
      </a:lvl2pPr>
      <a:lvl3pPr algn="ctr" defTabSz="3762375" rtl="0" fontAlgn="base">
        <a:spcBef>
          <a:spcPct val="0"/>
        </a:spcBef>
        <a:spcAft>
          <a:spcPct val="0"/>
        </a:spcAft>
        <a:defRPr sz="18100">
          <a:solidFill>
            <a:schemeClr val="tx2"/>
          </a:solidFill>
          <a:latin typeface="Times" panose="02020603050405020304" pitchFamily="18" charset="0"/>
        </a:defRPr>
      </a:lvl3pPr>
      <a:lvl4pPr algn="ctr" defTabSz="3762375" rtl="0" fontAlgn="base">
        <a:spcBef>
          <a:spcPct val="0"/>
        </a:spcBef>
        <a:spcAft>
          <a:spcPct val="0"/>
        </a:spcAft>
        <a:defRPr sz="18100">
          <a:solidFill>
            <a:schemeClr val="tx2"/>
          </a:solidFill>
          <a:latin typeface="Times" panose="02020603050405020304" pitchFamily="18" charset="0"/>
        </a:defRPr>
      </a:lvl4pPr>
      <a:lvl5pPr algn="ctr" defTabSz="3762375" rtl="0" fontAlgn="base">
        <a:spcBef>
          <a:spcPct val="0"/>
        </a:spcBef>
        <a:spcAft>
          <a:spcPct val="0"/>
        </a:spcAft>
        <a:defRPr sz="18100">
          <a:solidFill>
            <a:schemeClr val="tx2"/>
          </a:solidFill>
          <a:latin typeface="Times" panose="02020603050405020304" pitchFamily="18" charset="0"/>
        </a:defRPr>
      </a:lvl5pPr>
      <a:lvl6pPr marL="457200" algn="ctr" defTabSz="3762375" rtl="0" fontAlgn="base">
        <a:spcBef>
          <a:spcPct val="0"/>
        </a:spcBef>
        <a:spcAft>
          <a:spcPct val="0"/>
        </a:spcAft>
        <a:defRPr sz="18100">
          <a:solidFill>
            <a:schemeClr val="tx2"/>
          </a:solidFill>
          <a:latin typeface="Times" panose="02020603050405020304" pitchFamily="18" charset="0"/>
        </a:defRPr>
      </a:lvl6pPr>
      <a:lvl7pPr marL="914400" algn="ctr" defTabSz="3762375" rtl="0" fontAlgn="base">
        <a:spcBef>
          <a:spcPct val="0"/>
        </a:spcBef>
        <a:spcAft>
          <a:spcPct val="0"/>
        </a:spcAft>
        <a:defRPr sz="18100">
          <a:solidFill>
            <a:schemeClr val="tx2"/>
          </a:solidFill>
          <a:latin typeface="Times" panose="02020603050405020304" pitchFamily="18" charset="0"/>
        </a:defRPr>
      </a:lvl7pPr>
      <a:lvl8pPr marL="1371600" algn="ctr" defTabSz="3762375" rtl="0" fontAlgn="base">
        <a:spcBef>
          <a:spcPct val="0"/>
        </a:spcBef>
        <a:spcAft>
          <a:spcPct val="0"/>
        </a:spcAft>
        <a:defRPr sz="18100">
          <a:solidFill>
            <a:schemeClr val="tx2"/>
          </a:solidFill>
          <a:latin typeface="Times" panose="02020603050405020304" pitchFamily="18" charset="0"/>
        </a:defRPr>
      </a:lvl8pPr>
      <a:lvl9pPr marL="1828800" algn="ctr" defTabSz="3762375" rtl="0" fontAlgn="base">
        <a:spcBef>
          <a:spcPct val="0"/>
        </a:spcBef>
        <a:spcAft>
          <a:spcPct val="0"/>
        </a:spcAft>
        <a:defRPr sz="18100">
          <a:solidFill>
            <a:schemeClr val="tx2"/>
          </a:solidFill>
          <a:latin typeface="Times" panose="02020603050405020304" pitchFamily="18" charset="0"/>
        </a:defRPr>
      </a:lvl9pPr>
    </p:titleStyle>
    <p:bodyStyle>
      <a:lvl1pPr marL="1411288" indent="-1411288" algn="l" defTabSz="3762375" rtl="0" fontAlgn="base">
        <a:spcBef>
          <a:spcPct val="20000"/>
        </a:spcBef>
        <a:spcAft>
          <a:spcPct val="0"/>
        </a:spcAft>
        <a:buChar char="•"/>
        <a:defRPr sz="13200" kern="1200">
          <a:solidFill>
            <a:schemeClr val="tx1"/>
          </a:solidFill>
          <a:latin typeface="+mn-lt"/>
          <a:ea typeface="+mn-ea"/>
          <a:cs typeface="+mn-cs"/>
        </a:defRPr>
      </a:lvl1pPr>
      <a:lvl2pPr marL="3055938"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363"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emf"/><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4000">
              <a:srgbClr val="0070C0"/>
            </a:gs>
            <a:gs pos="22000">
              <a:schemeClr val="accent1">
                <a:lumMod val="16000"/>
                <a:lumOff val="84000"/>
              </a:schemeClr>
            </a:gs>
            <a:gs pos="77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53" name="Line 5"/>
          <p:cNvSpPr>
            <a:spLocks noChangeShapeType="1"/>
          </p:cNvSpPr>
          <p:nvPr/>
        </p:nvSpPr>
        <p:spPr bwMode="auto">
          <a:xfrm>
            <a:off x="8305800" y="4038600"/>
            <a:ext cx="0" cy="17907000"/>
          </a:xfrm>
          <a:prstGeom prst="line">
            <a:avLst/>
          </a:prstGeom>
          <a:noFill/>
          <a:ln w="9525">
            <a:solidFill>
              <a:srgbClr val="0034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7" name="Text Box 59"/>
          <p:cNvSpPr txBox="1">
            <a:spLocks noChangeArrowheads="1"/>
          </p:cNvSpPr>
          <p:nvPr/>
        </p:nvSpPr>
        <p:spPr bwMode="auto">
          <a:xfrm>
            <a:off x="2857500" y="747805"/>
            <a:ext cx="27965400" cy="326858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90000"/>
              </a:lnSpc>
              <a:spcAft>
                <a:spcPct val="30000"/>
              </a:spcAft>
            </a:pPr>
            <a:r>
              <a:rPr lang="en-US" sz="4800" b="1" dirty="0" smtClean="0">
                <a:solidFill>
                  <a:srgbClr val="F5F585"/>
                </a:solidFill>
                <a:latin typeface="Arial" panose="020B0604020202020204" pitchFamily="34" charset="0"/>
                <a:cs typeface="Arial" panose="020B0604020202020204" pitchFamily="34" charset="0"/>
              </a:rPr>
              <a:t>Numerical Analysis of Pressurized Cold Bend Pipes under Bending to Investigate </a:t>
            </a:r>
          </a:p>
          <a:p>
            <a:pPr algn="ctr">
              <a:lnSpc>
                <a:spcPct val="90000"/>
              </a:lnSpc>
              <a:spcAft>
                <a:spcPct val="30000"/>
              </a:spcAft>
            </a:pPr>
            <a:r>
              <a:rPr lang="en-US" sz="4800" b="1" dirty="0" smtClean="0">
                <a:solidFill>
                  <a:srgbClr val="F5F585"/>
                </a:solidFill>
                <a:latin typeface="Arial" panose="020B0604020202020204" pitchFamily="34" charset="0"/>
                <a:cs typeface="Arial" panose="020B0604020202020204" pitchFamily="34" charset="0"/>
              </a:rPr>
              <a:t>the Transition from Compression to Tension Sides Failures </a:t>
            </a:r>
            <a:endParaRPr lang="en-US" sz="4800" b="1" dirty="0" smtClean="0">
              <a:solidFill>
                <a:srgbClr val="FFF8AB"/>
              </a:solidFill>
              <a:latin typeface="Arial" panose="020B0604020202020204" pitchFamily="34" charset="0"/>
              <a:cs typeface="Arial" panose="020B0604020202020204" pitchFamily="34" charset="0"/>
            </a:endParaRPr>
          </a:p>
          <a:p>
            <a:pPr algn="ctr"/>
            <a:r>
              <a:rPr lang="en-US" sz="3200" b="1" i="1" dirty="0" smtClean="0">
                <a:solidFill>
                  <a:schemeClr val="bg1"/>
                </a:solidFill>
                <a:latin typeface="Arial" panose="020B0604020202020204" pitchFamily="34" charset="0"/>
                <a:cs typeface="Arial" panose="020B0604020202020204" pitchFamily="34" charset="0"/>
              </a:rPr>
              <a:t>C</a:t>
            </a:r>
            <a:r>
              <a:rPr lang="en-US" sz="3200" b="1" i="1" dirty="0">
                <a:solidFill>
                  <a:schemeClr val="bg1"/>
                </a:solidFill>
                <a:latin typeface="Arial" panose="020B0604020202020204" pitchFamily="34" charset="0"/>
                <a:cs typeface="Arial" panose="020B0604020202020204" pitchFamily="34" charset="0"/>
              </a:rPr>
              <a:t>. </a:t>
            </a:r>
            <a:r>
              <a:rPr lang="en-US" sz="3200" b="1" i="1" dirty="0">
                <a:solidFill>
                  <a:schemeClr val="bg1"/>
                </a:solidFill>
                <a:latin typeface="Arial" panose="020B0604020202020204" pitchFamily="34" charset="0"/>
                <a:cs typeface="Arial" panose="020B0604020202020204" pitchFamily="34" charset="0"/>
              </a:rPr>
              <a:t>Cakiroglu</a:t>
            </a:r>
            <a:r>
              <a:rPr lang="en-US" sz="3200" i="1" baseline="30000" dirty="0">
                <a:solidFill>
                  <a:schemeClr val="bg1"/>
                </a:solidFill>
                <a:latin typeface="Arial" panose="020B0604020202020204" pitchFamily="34" charset="0"/>
                <a:cs typeface="Arial" panose="020B0604020202020204" pitchFamily="34" charset="0"/>
              </a:rPr>
              <a:t>1</a:t>
            </a:r>
            <a:r>
              <a:rPr lang="en-US" sz="3200" b="1" i="1" dirty="0">
                <a:solidFill>
                  <a:schemeClr val="bg1"/>
                </a:solidFill>
                <a:latin typeface="Arial" panose="020B0604020202020204" pitchFamily="34" charset="0"/>
                <a:cs typeface="Arial" panose="020B0604020202020204" pitchFamily="34" charset="0"/>
              </a:rPr>
              <a:t>, S. Adeeb</a:t>
            </a:r>
            <a:r>
              <a:rPr lang="en-US" sz="3200" i="1" baseline="30000" dirty="0">
                <a:solidFill>
                  <a:schemeClr val="bg1"/>
                </a:solidFill>
                <a:latin typeface="Arial" panose="020B0604020202020204" pitchFamily="34" charset="0"/>
                <a:cs typeface="Arial" panose="020B0604020202020204" pitchFamily="34" charset="0"/>
              </a:rPr>
              <a:t>1</a:t>
            </a:r>
            <a:r>
              <a:rPr lang="en-US" sz="3200" b="1" i="1" dirty="0">
                <a:solidFill>
                  <a:schemeClr val="bg1"/>
                </a:solidFill>
                <a:latin typeface="Arial" panose="020B0604020202020204" pitchFamily="34" charset="0"/>
                <a:cs typeface="Arial" panose="020B0604020202020204" pitchFamily="34" charset="0"/>
              </a:rPr>
              <a:t>, J.J.R. </a:t>
            </a:r>
            <a:r>
              <a:rPr lang="en-US" sz="3200" b="1" i="1" dirty="0">
                <a:solidFill>
                  <a:schemeClr val="bg1"/>
                </a:solidFill>
                <a:latin typeface="Arial" panose="020B0604020202020204" pitchFamily="34" charset="0"/>
                <a:cs typeface="Arial" panose="020B0604020202020204" pitchFamily="34" charset="0"/>
              </a:rPr>
              <a:t>Cheng</a:t>
            </a:r>
            <a:r>
              <a:rPr lang="en-US" sz="3200" i="1" baseline="30000" dirty="0">
                <a:solidFill>
                  <a:schemeClr val="bg1"/>
                </a:solidFill>
                <a:latin typeface="Arial" panose="020B0604020202020204" pitchFamily="34" charset="0"/>
                <a:cs typeface="Arial" panose="020B0604020202020204" pitchFamily="34" charset="0"/>
              </a:rPr>
              <a:t>1</a:t>
            </a:r>
            <a:r>
              <a:rPr lang="en-US" sz="3200" b="1" i="1" dirty="0">
                <a:solidFill>
                  <a:schemeClr val="bg1"/>
                </a:solidFill>
                <a:latin typeface="Arial" panose="020B0604020202020204" pitchFamily="34" charset="0"/>
                <a:cs typeface="Arial" panose="020B0604020202020204" pitchFamily="34" charset="0"/>
              </a:rPr>
              <a:t>, M. </a:t>
            </a:r>
            <a:r>
              <a:rPr lang="en-US" sz="3200" b="1" i="1" dirty="0" smtClean="0">
                <a:solidFill>
                  <a:schemeClr val="bg1"/>
                </a:solidFill>
                <a:latin typeface="Arial" panose="020B0604020202020204" pitchFamily="34" charset="0"/>
                <a:cs typeface="Arial" panose="020B0604020202020204" pitchFamily="34" charset="0"/>
              </a:rPr>
              <a:t>Sen</a:t>
            </a:r>
            <a:r>
              <a:rPr lang="en-US" sz="3200" i="1" baseline="30000" dirty="0" smtClean="0">
                <a:solidFill>
                  <a:schemeClr val="bg1"/>
                </a:solidFill>
                <a:latin typeface="Arial" panose="020B0604020202020204" pitchFamily="34" charset="0"/>
                <a:cs typeface="Arial" panose="020B0604020202020204" pitchFamily="34" charset="0"/>
              </a:rPr>
              <a:t>2</a:t>
            </a:r>
            <a:endParaRPr lang="en-US" sz="3200" b="1" i="1" dirty="0">
              <a:solidFill>
                <a:schemeClr val="bg1"/>
              </a:solidFill>
              <a:latin typeface="Arial" panose="020B0604020202020204" pitchFamily="34" charset="0"/>
              <a:cs typeface="Arial" panose="020B0604020202020204" pitchFamily="34" charset="0"/>
            </a:endParaRPr>
          </a:p>
          <a:p>
            <a:pPr algn="ctr"/>
            <a:r>
              <a:rPr lang="en-US" sz="3200" i="1" baseline="30000" dirty="0" smtClean="0">
                <a:solidFill>
                  <a:schemeClr val="bg1"/>
                </a:solidFill>
                <a:latin typeface="Arial" panose="020B0604020202020204" pitchFamily="34" charset="0"/>
                <a:cs typeface="Arial" panose="020B0604020202020204" pitchFamily="34" charset="0"/>
              </a:rPr>
              <a:t>1</a:t>
            </a:r>
            <a:r>
              <a:rPr lang="en-US" sz="3200" b="1" i="1" dirty="0" smtClean="0">
                <a:solidFill>
                  <a:schemeClr val="bg1"/>
                </a:solidFill>
                <a:latin typeface="Arial" panose="020B0604020202020204" pitchFamily="34" charset="0"/>
                <a:cs typeface="Arial" panose="020B0604020202020204" pitchFamily="34" charset="0"/>
              </a:rPr>
              <a:t>University of Alberta, Department of Civil and Environmental Engineering, </a:t>
            </a:r>
            <a:r>
              <a:rPr lang="en-US" sz="3200" i="1" baseline="30000" dirty="0" smtClean="0">
                <a:solidFill>
                  <a:schemeClr val="bg1"/>
                </a:solidFill>
                <a:latin typeface="Arial" panose="020B0604020202020204" pitchFamily="34" charset="0"/>
                <a:cs typeface="Arial" panose="020B0604020202020204" pitchFamily="34" charset="0"/>
              </a:rPr>
              <a:t>2</a:t>
            </a:r>
            <a:r>
              <a:rPr lang="en-US" sz="3200" b="1" i="1" dirty="0" smtClean="0">
                <a:solidFill>
                  <a:schemeClr val="bg1"/>
                </a:solidFill>
                <a:latin typeface="Arial" panose="020B0604020202020204" pitchFamily="34" charset="0"/>
                <a:cs typeface="Arial" panose="020B0604020202020204" pitchFamily="34" charset="0"/>
              </a:rPr>
              <a:t>Enbridge Pipelines </a:t>
            </a:r>
            <a:r>
              <a:rPr lang="en-US" sz="3200" b="1" i="1" dirty="0" err="1" smtClean="0">
                <a:solidFill>
                  <a:schemeClr val="bg1"/>
                </a:solidFill>
                <a:latin typeface="Arial" panose="020B0604020202020204" pitchFamily="34" charset="0"/>
                <a:cs typeface="Arial" panose="020B0604020202020204" pitchFamily="34" charset="0"/>
              </a:rPr>
              <a:t>Inc</a:t>
            </a:r>
            <a:endParaRPr lang="en-US" sz="3200" b="1" i="1" dirty="0" smtClean="0">
              <a:solidFill>
                <a:schemeClr val="bg1"/>
              </a:solidFill>
              <a:latin typeface="Arial" panose="020B0604020202020204" pitchFamily="34" charset="0"/>
              <a:cs typeface="Arial" panose="020B0604020202020204" pitchFamily="34" charset="0"/>
            </a:endParaRPr>
          </a:p>
          <a:p>
            <a:pPr algn="ctr">
              <a:lnSpc>
                <a:spcPct val="85000"/>
              </a:lnSpc>
              <a:spcAft>
                <a:spcPct val="40000"/>
              </a:spcAft>
            </a:pPr>
            <a:r>
              <a:rPr lang="en-US" sz="3200" b="1" i="1" dirty="0" smtClean="0">
                <a:solidFill>
                  <a:schemeClr val="bg1"/>
                </a:solidFill>
                <a:latin typeface="Arial" panose="020B0604020202020204" pitchFamily="34" charset="0"/>
                <a:cs typeface="Arial" panose="020B0604020202020204" pitchFamily="34" charset="0"/>
              </a:rPr>
              <a:t>Edmonton, AB, Canada </a:t>
            </a:r>
            <a:endParaRPr lang="en-US" sz="3200" b="1" i="1" dirty="0">
              <a:solidFill>
                <a:schemeClr val="bg1"/>
              </a:solidFill>
              <a:latin typeface="Arial" panose="020B0604020202020204" pitchFamily="34" charset="0"/>
              <a:cs typeface="Arial" panose="020B0604020202020204" pitchFamily="34" charset="0"/>
            </a:endParaRPr>
          </a:p>
        </p:txBody>
      </p:sp>
      <p:sp>
        <p:nvSpPr>
          <p:cNvPr id="2110" name="Text Box 62"/>
          <p:cNvSpPr txBox="1">
            <a:spLocks noChangeArrowheads="1"/>
          </p:cNvSpPr>
          <p:nvPr/>
        </p:nvSpPr>
        <p:spPr bwMode="auto">
          <a:xfrm>
            <a:off x="609600" y="4738688"/>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dirty="0" smtClean="0">
                <a:solidFill>
                  <a:srgbClr val="003469"/>
                </a:solidFill>
                <a:latin typeface="ITC Stone Sans Std Medium" pitchFamily="34" charset="0"/>
              </a:rPr>
              <a:t>INTRODUCTION </a:t>
            </a:r>
            <a:r>
              <a:rPr lang="en-US" sz="4000" b="1" dirty="0" smtClean="0">
                <a:solidFill>
                  <a:srgbClr val="003469"/>
                </a:solidFill>
                <a:latin typeface="ITC Stone Sans Std Medium" pitchFamily="34" charset="0"/>
              </a:rPr>
              <a:t>:</a:t>
            </a:r>
            <a:endParaRPr lang="en-US" sz="4000" b="1" dirty="0">
              <a:solidFill>
                <a:srgbClr val="003469"/>
              </a:solidFill>
              <a:latin typeface="ITC Stone Sans Std Medium" pitchFamily="34" charset="0"/>
            </a:endParaRPr>
          </a:p>
        </p:txBody>
      </p:sp>
      <p:sp>
        <p:nvSpPr>
          <p:cNvPr id="2119" name="Line 71"/>
          <p:cNvSpPr>
            <a:spLocks noChangeShapeType="1"/>
          </p:cNvSpPr>
          <p:nvPr/>
        </p:nvSpPr>
        <p:spPr bwMode="auto">
          <a:xfrm>
            <a:off x="16459200" y="4038600"/>
            <a:ext cx="0" cy="17907000"/>
          </a:xfrm>
          <a:prstGeom prst="line">
            <a:avLst/>
          </a:prstGeom>
          <a:noFill/>
          <a:ln w="9525">
            <a:solidFill>
              <a:srgbClr val="0034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4" name="Line 76"/>
          <p:cNvSpPr>
            <a:spLocks noChangeShapeType="1"/>
          </p:cNvSpPr>
          <p:nvPr/>
        </p:nvSpPr>
        <p:spPr bwMode="auto">
          <a:xfrm>
            <a:off x="24612600" y="4038600"/>
            <a:ext cx="0" cy="17907000"/>
          </a:xfrm>
          <a:prstGeom prst="line">
            <a:avLst/>
          </a:prstGeom>
          <a:noFill/>
          <a:ln w="9525">
            <a:solidFill>
              <a:srgbClr val="00346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8" name="Text Box 80"/>
          <p:cNvSpPr txBox="1">
            <a:spLocks noChangeArrowheads="1"/>
          </p:cNvSpPr>
          <p:nvPr/>
        </p:nvSpPr>
        <p:spPr bwMode="auto">
          <a:xfrm>
            <a:off x="546321" y="15914420"/>
            <a:ext cx="7315200"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576263">
              <a:defRPr sz="2400">
                <a:solidFill>
                  <a:schemeClr val="tx1"/>
                </a:solidFill>
                <a:latin typeface="Times" panose="02020603050405020304" pitchFamily="18" charset="0"/>
              </a:defRPr>
            </a:lvl1pPr>
            <a:lvl2pPr marL="690563" defTabSz="576263">
              <a:defRPr sz="2400">
                <a:solidFill>
                  <a:schemeClr val="tx1"/>
                </a:solidFill>
                <a:latin typeface="Times" panose="02020603050405020304" pitchFamily="18" charset="0"/>
              </a:defRPr>
            </a:lvl2pPr>
            <a:lvl3pPr defTabSz="576263">
              <a:defRPr sz="2400">
                <a:solidFill>
                  <a:schemeClr val="tx1"/>
                </a:solidFill>
                <a:latin typeface="Times" panose="02020603050405020304" pitchFamily="18" charset="0"/>
              </a:defRPr>
            </a:lvl3pPr>
            <a:lvl4pPr defTabSz="576263">
              <a:defRPr sz="2400">
                <a:solidFill>
                  <a:schemeClr val="tx1"/>
                </a:solidFill>
                <a:latin typeface="Times" panose="02020603050405020304" pitchFamily="18" charset="0"/>
              </a:defRPr>
            </a:lvl4pPr>
            <a:lvl5pPr defTabSz="576263">
              <a:defRPr sz="2400">
                <a:solidFill>
                  <a:schemeClr val="tx1"/>
                </a:solidFill>
                <a:latin typeface="Times" panose="02020603050405020304" pitchFamily="18" charset="0"/>
              </a:defRPr>
            </a:lvl5pPr>
            <a:lvl6pPr defTabSz="576263" eaLnBrk="0" fontAlgn="base" hangingPunct="0">
              <a:spcBef>
                <a:spcPct val="0"/>
              </a:spcBef>
              <a:spcAft>
                <a:spcPct val="0"/>
              </a:spcAft>
              <a:defRPr sz="2400">
                <a:solidFill>
                  <a:schemeClr val="tx1"/>
                </a:solidFill>
                <a:latin typeface="Times" panose="02020603050405020304" pitchFamily="18" charset="0"/>
              </a:defRPr>
            </a:lvl6pPr>
            <a:lvl7pPr defTabSz="576263" eaLnBrk="0" fontAlgn="base" hangingPunct="0">
              <a:spcBef>
                <a:spcPct val="0"/>
              </a:spcBef>
              <a:spcAft>
                <a:spcPct val="0"/>
              </a:spcAft>
              <a:defRPr sz="2400">
                <a:solidFill>
                  <a:schemeClr val="tx1"/>
                </a:solidFill>
                <a:latin typeface="Times" panose="02020603050405020304" pitchFamily="18" charset="0"/>
              </a:defRPr>
            </a:lvl7pPr>
            <a:lvl8pPr defTabSz="576263" eaLnBrk="0" fontAlgn="base" hangingPunct="0">
              <a:spcBef>
                <a:spcPct val="0"/>
              </a:spcBef>
              <a:spcAft>
                <a:spcPct val="0"/>
              </a:spcAft>
              <a:defRPr sz="2400">
                <a:solidFill>
                  <a:schemeClr val="tx1"/>
                </a:solidFill>
                <a:latin typeface="Times" panose="02020603050405020304" pitchFamily="18" charset="0"/>
              </a:defRPr>
            </a:lvl8pPr>
            <a:lvl9pPr defTabSz="576263" eaLnBrk="0" fontAlgn="base" hangingPunct="0">
              <a:spcBef>
                <a:spcPct val="0"/>
              </a:spcBef>
              <a:spcAft>
                <a:spcPct val="0"/>
              </a:spcAft>
              <a:defRPr sz="2400">
                <a:solidFill>
                  <a:schemeClr val="tx1"/>
                </a:solidFill>
                <a:latin typeface="Times" panose="02020603050405020304" pitchFamily="18" charset="0"/>
              </a:defRPr>
            </a:lvl9pPr>
          </a:lstStyle>
          <a:p>
            <a:pPr algn="just">
              <a:lnSpc>
                <a:spcPct val="110000"/>
              </a:lnSpc>
              <a:spcAft>
                <a:spcPct val="50000"/>
              </a:spcAft>
            </a:pPr>
            <a:r>
              <a:rPr lang="en-US" sz="1600" b="1" dirty="0" smtClean="0">
                <a:latin typeface="ITC Stone Sans Std Medium" pitchFamily="34" charset="0"/>
              </a:rPr>
              <a:t>F</a:t>
            </a:r>
            <a:r>
              <a:rPr lang="en-CA" sz="1600" b="1" dirty="0" err="1" smtClean="0">
                <a:latin typeface="Arial" panose="020B0604020202020204" pitchFamily="34" charset="0"/>
                <a:cs typeface="Arial" panose="020B0604020202020204" pitchFamily="34" charset="0"/>
              </a:rPr>
              <a:t>igure</a:t>
            </a:r>
            <a:r>
              <a:rPr lang="en-CA" sz="1600" b="1" dirty="0">
                <a:latin typeface="Arial" panose="020B0604020202020204" pitchFamily="34" charset="0"/>
                <a:cs typeface="Arial" panose="020B0604020202020204" pitchFamily="34" charset="0"/>
              </a:rPr>
              <a:t> </a:t>
            </a:r>
            <a:r>
              <a:rPr lang="en-CA" sz="1600" b="1" dirty="0" smtClean="0">
                <a:latin typeface="Arial" panose="020B0604020202020204" pitchFamily="34" charset="0"/>
                <a:cs typeface="Arial" panose="020B0604020202020204" pitchFamily="34" charset="0"/>
              </a:rPr>
              <a:t>1</a:t>
            </a:r>
            <a:r>
              <a:rPr lang="en-CA" sz="1600" b="1" dirty="0">
                <a:latin typeface="Arial" panose="020B0604020202020204" pitchFamily="34" charset="0"/>
                <a:cs typeface="Arial" panose="020B0604020202020204" pitchFamily="34" charset="0"/>
              </a:rPr>
              <a:t>: (a) Schematic of </a:t>
            </a:r>
            <a:r>
              <a:rPr lang="en-CA" sz="1600" b="1" dirty="0" err="1" smtClean="0">
                <a:latin typeface="Arial" panose="020B0604020202020204" pitchFamily="34" charset="0"/>
                <a:cs typeface="Arial" panose="020B0604020202020204" pitchFamily="34" charset="0"/>
              </a:rPr>
              <a:t>Sen’s</a:t>
            </a:r>
            <a:r>
              <a:rPr lang="en-CA" sz="1600" b="1" dirty="0" smtClean="0">
                <a:latin typeface="Arial" panose="020B0604020202020204" pitchFamily="34" charset="0"/>
                <a:cs typeface="Arial" panose="020B0604020202020204" pitchFamily="34" charset="0"/>
              </a:rPr>
              <a:t> experimental setup; (</a:t>
            </a:r>
            <a:r>
              <a:rPr lang="en-CA" sz="1600" b="1" dirty="0">
                <a:latin typeface="Arial" panose="020B0604020202020204" pitchFamily="34" charset="0"/>
                <a:cs typeface="Arial" panose="020B0604020202020204" pitchFamily="34" charset="0"/>
              </a:rPr>
              <a:t>b) Compression side wrinkle and </a:t>
            </a:r>
            <a:r>
              <a:rPr lang="en-CA" sz="1600" b="1" dirty="0" smtClean="0">
                <a:latin typeface="Arial" panose="020B0604020202020204" pitchFamily="34" charset="0"/>
                <a:cs typeface="Arial" panose="020B0604020202020204" pitchFamily="34" charset="0"/>
              </a:rPr>
              <a:t>tension </a:t>
            </a:r>
            <a:r>
              <a:rPr lang="en-CA" sz="1600" b="1" dirty="0">
                <a:latin typeface="Arial" panose="020B0604020202020204" pitchFamily="34" charset="0"/>
                <a:cs typeface="Arial" panose="020B0604020202020204" pitchFamily="34" charset="0"/>
              </a:rPr>
              <a:t>side fracture of </a:t>
            </a:r>
            <a:r>
              <a:rPr lang="en-CA" sz="1600" b="1" dirty="0" err="1" smtClean="0">
                <a:latin typeface="Arial" panose="020B0604020202020204" pitchFamily="34" charset="0"/>
                <a:cs typeface="Arial" panose="020B0604020202020204" pitchFamily="34" charset="0"/>
              </a:rPr>
              <a:t>Sen</a:t>
            </a:r>
            <a:r>
              <a:rPr lang="en-CA" sz="1600" b="1" dirty="0" err="1" smtClean="0">
                <a:latin typeface="Arial" panose="020B0604020202020204" pitchFamily="34" charset="0"/>
                <a:cs typeface="Arial" panose="020B0604020202020204" pitchFamily="34" charset="0"/>
              </a:rPr>
              <a:t>’s</a:t>
            </a:r>
            <a:r>
              <a:rPr lang="en-CA" sz="1600" b="1" dirty="0" smtClean="0">
                <a:latin typeface="Arial" panose="020B0604020202020204" pitchFamily="34" charset="0"/>
                <a:cs typeface="Arial" panose="020B0604020202020204" pitchFamily="34" charset="0"/>
              </a:rPr>
              <a:t> specimen </a:t>
            </a:r>
            <a:endParaRPr lang="en-US" sz="1600" b="1" dirty="0">
              <a:latin typeface="Arial" panose="020B0604020202020204" pitchFamily="34" charset="0"/>
              <a:cs typeface="Arial" panose="020B0604020202020204" pitchFamily="34" charset="0"/>
            </a:endParaRPr>
          </a:p>
        </p:txBody>
      </p:sp>
      <p:sp>
        <p:nvSpPr>
          <p:cNvPr id="2129" name="Text Box 81"/>
          <p:cNvSpPr txBox="1">
            <a:spLocks noChangeArrowheads="1"/>
          </p:cNvSpPr>
          <p:nvPr/>
        </p:nvSpPr>
        <p:spPr bwMode="auto">
          <a:xfrm>
            <a:off x="8801102" y="4728873"/>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a:solidFill>
                  <a:srgbClr val="003469"/>
                </a:solidFill>
                <a:latin typeface="ITC Stone Sans Std Medium" pitchFamily="34" charset="0"/>
              </a:rPr>
              <a:t>METHODS :</a:t>
            </a:r>
          </a:p>
        </p:txBody>
      </p:sp>
      <p:sp>
        <p:nvSpPr>
          <p:cNvPr id="2130" name="Text Box 82"/>
          <p:cNvSpPr txBox="1">
            <a:spLocks noChangeArrowheads="1"/>
          </p:cNvSpPr>
          <p:nvPr/>
        </p:nvSpPr>
        <p:spPr bwMode="auto">
          <a:xfrm>
            <a:off x="8738550" y="6034320"/>
            <a:ext cx="7239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panose="02020603050405020304" pitchFamily="18" charset="0"/>
              </a:defRPr>
            </a:lvl1pPr>
            <a:lvl2pPr>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algn="just"/>
            <a:r>
              <a:rPr lang="en-CA" sz="1800" dirty="0" smtClean="0">
                <a:latin typeface="Arial" panose="020B0604020202020204" pitchFamily="34" charset="0"/>
                <a:cs typeface="Arial" panose="020B0604020202020204" pitchFamily="34" charset="0"/>
              </a:rPr>
              <a:t>The </a:t>
            </a:r>
            <a:r>
              <a:rPr lang="en-CA" sz="1800" dirty="0">
                <a:latin typeface="Arial" panose="020B0604020202020204" pitchFamily="34" charset="0"/>
                <a:cs typeface="Arial" panose="020B0604020202020204" pitchFamily="34" charset="0"/>
              </a:rPr>
              <a:t>experimental setup of </a:t>
            </a:r>
            <a:r>
              <a:rPr lang="en-CA" sz="1800" dirty="0" err="1">
                <a:latin typeface="Arial" panose="020B0604020202020204" pitchFamily="34" charset="0"/>
                <a:cs typeface="Arial" panose="020B0604020202020204" pitchFamily="34" charset="0"/>
              </a:rPr>
              <a:t>Sen</a:t>
            </a:r>
            <a:r>
              <a:rPr lang="en-CA" sz="1800" dirty="0">
                <a:latin typeface="Arial" panose="020B0604020202020204" pitchFamily="34" charset="0"/>
                <a:cs typeface="Arial" panose="020B0604020202020204" pitchFamily="34" charset="0"/>
              </a:rPr>
              <a:t> were simulated using the finite element analysis software ABAQUS. The simulated material was of grade X65 with SMYS of 448MPa and an ultimate strength of 531MPa and all geometric properties are listed. For the sake of computational efficiency, only one quarter of the entire geometry was modelled by two symmetry planes y-z and x-y planes. 10 different levels of internal pressure were simulated with values ranging from 1.93 </a:t>
            </a:r>
            <a:r>
              <a:rPr lang="en-CA" sz="1800" dirty="0" err="1">
                <a:latin typeface="Arial" panose="020B0604020202020204" pitchFamily="34" charset="0"/>
                <a:cs typeface="Arial" panose="020B0604020202020204" pitchFamily="34" charset="0"/>
              </a:rPr>
              <a:t>MPa</a:t>
            </a:r>
            <a:r>
              <a:rPr lang="en-CA" sz="1800" dirty="0">
                <a:latin typeface="Arial" panose="020B0604020202020204" pitchFamily="34" charset="0"/>
                <a:cs typeface="Arial" panose="020B0604020202020204" pitchFamily="34" charset="0"/>
              </a:rPr>
              <a:t> (20% SMYS) to 7.7 </a:t>
            </a:r>
            <a:r>
              <a:rPr lang="en-CA" sz="1800" dirty="0" err="1">
                <a:latin typeface="Arial" panose="020B0604020202020204" pitchFamily="34" charset="0"/>
                <a:cs typeface="Arial" panose="020B0604020202020204" pitchFamily="34" charset="0"/>
              </a:rPr>
              <a:t>MPa</a:t>
            </a:r>
            <a:r>
              <a:rPr lang="en-CA" sz="1800" dirty="0">
                <a:latin typeface="Arial" panose="020B0604020202020204" pitchFamily="34" charset="0"/>
                <a:cs typeface="Arial" panose="020B0604020202020204" pitchFamily="34" charset="0"/>
              </a:rPr>
              <a:t> (80% SMYS). Also, a simulation without an internal pressure was included. After applying a value of internal pressure, </a:t>
            </a:r>
            <a:r>
              <a:rPr lang="en-US" sz="1800" dirty="0">
                <a:latin typeface="Arial" panose="020B0604020202020204" pitchFamily="34" charset="0"/>
                <a:cs typeface="Arial" panose="020B0604020202020204" pitchFamily="34" charset="0"/>
              </a:rPr>
              <a:t>a horizontal displacement (300 mm) was applied on the loading pin which </a:t>
            </a:r>
            <a:r>
              <a:rPr lang="en-US" sz="1800" dirty="0" smtClean="0">
                <a:latin typeface="Arial" panose="020B0604020202020204" pitchFamily="34" charset="0"/>
                <a:cs typeface="Arial" panose="020B0604020202020204" pitchFamily="34" charset="0"/>
              </a:rPr>
              <a:t>increased </a:t>
            </a:r>
            <a:r>
              <a:rPr lang="en-US" sz="1800" dirty="0">
                <a:latin typeface="Arial" panose="020B0604020202020204" pitchFamily="34" charset="0"/>
                <a:cs typeface="Arial" panose="020B0604020202020204" pitchFamily="34" charset="0"/>
              </a:rPr>
              <a:t>the curvature </a:t>
            </a:r>
            <a:r>
              <a:rPr lang="en-US" sz="1800" dirty="0" smtClean="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1.44×10</a:t>
            </a:r>
            <a:r>
              <a:rPr lang="en-CA" sz="1800" baseline="30000" dirty="0">
                <a:latin typeface="Arial" panose="020B0604020202020204" pitchFamily="34" charset="0"/>
                <a:cs typeface="Arial" panose="020B0604020202020204" pitchFamily="34" charset="0"/>
              </a:rPr>
              <a:t>-4</a:t>
            </a:r>
            <a:r>
              <a:rPr lang="en-US" sz="1800" dirty="0"/>
              <a:t> </a:t>
            </a:r>
            <a:r>
              <a:rPr lang="en-US" sz="1800" dirty="0">
                <a:latin typeface="Arial" panose="020B0604020202020204" pitchFamily="34" charset="0"/>
                <a:cs typeface="Arial" panose="020B0604020202020204" pitchFamily="34" charset="0"/>
              </a:rPr>
              <a:t>1/mm</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of the cold bend </a:t>
            </a:r>
            <a:r>
              <a:rPr lang="en-CA" sz="1800" dirty="0">
                <a:latin typeface="Arial" panose="020B0604020202020204" pitchFamily="34" charset="0"/>
                <a:cs typeface="Arial" panose="020B0604020202020204" pitchFamily="34" charset="0"/>
              </a:rPr>
              <a:t>pipe. A failure criterion based on the maximum equivalent plastic strain reaching a critical value of 40% was utilized to assess the models behavior up to failure. </a:t>
            </a:r>
            <a:endParaRPr lang="en-US" sz="1800" dirty="0">
              <a:latin typeface="Arial" panose="020B0604020202020204" pitchFamily="34" charset="0"/>
              <a:cs typeface="Arial" panose="020B0604020202020204" pitchFamily="34" charset="0"/>
            </a:endParaRPr>
          </a:p>
          <a:p>
            <a:pPr algn="just"/>
            <a:endParaRPr lang="en-US" sz="1800" b="1" dirty="0">
              <a:latin typeface="Arial" panose="020B0604020202020204" pitchFamily="34" charset="0"/>
              <a:cs typeface="Arial" panose="020B0604020202020204" pitchFamily="34" charset="0"/>
            </a:endParaRPr>
          </a:p>
        </p:txBody>
      </p:sp>
      <p:sp>
        <p:nvSpPr>
          <p:cNvPr id="2131" name="Text Box 83"/>
          <p:cNvSpPr txBox="1">
            <a:spLocks noChangeArrowheads="1"/>
          </p:cNvSpPr>
          <p:nvPr/>
        </p:nvSpPr>
        <p:spPr bwMode="auto">
          <a:xfrm>
            <a:off x="609600" y="5562600"/>
            <a:ext cx="7239000" cy="823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panose="02020603050405020304" pitchFamily="18" charset="0"/>
              </a:defRPr>
            </a:lvl1pPr>
            <a:lvl2pPr marL="611188">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algn="just">
              <a:spcAft>
                <a:spcPct val="40000"/>
              </a:spcAft>
            </a:pPr>
            <a:r>
              <a:rPr lang="en-US" sz="1800" dirty="0" smtClean="0">
                <a:latin typeface="Arial" panose="020B0604020202020204" pitchFamily="34" charset="0"/>
                <a:cs typeface="Arial" panose="020B0604020202020204" pitchFamily="34" charset="0"/>
              </a:rPr>
              <a:t>Pipelines </a:t>
            </a:r>
            <a:r>
              <a:rPr lang="en-US" sz="1800" dirty="0">
                <a:latin typeface="Arial" panose="020B0604020202020204" pitchFamily="34" charset="0"/>
                <a:cs typeface="Arial" panose="020B0604020202020204" pitchFamily="34" charset="0"/>
              </a:rPr>
              <a:t>are threatened by unstable geotechnical movements due to slope instability, discontinuous permafrost and seismic activities </a:t>
            </a:r>
            <a:r>
              <a:rPr lang="en-CA" sz="1800" dirty="0">
                <a:latin typeface="Arial" panose="020B0604020202020204" pitchFamily="34" charset="0"/>
                <a:cs typeface="Arial" panose="020B0604020202020204" pitchFamily="34" charset="0"/>
              </a:rPr>
              <a:t>, which may cause excessive external loading in the form of tensile and bending forces. In order to change the direction of a pipeline to conform to the terrain conditions, a cold bending procedure is often applied. The procedure not only changes pipe cross sectional geometry but also changes its material properties, such as an accumulation of residual stress at the cold bend locations. </a:t>
            </a:r>
            <a:r>
              <a:rPr lang="en-CA" sz="1800" dirty="0">
                <a:latin typeface="Arial" panose="020B0604020202020204" pitchFamily="34" charset="0"/>
                <a:cs typeface="Arial" panose="020B0604020202020204" pitchFamily="34" charset="0"/>
              </a:rPr>
              <a:t>Because of the combination of residual stresses due to the cold bending procedure and the strains due to the external forces, it is crucial to investigate the structural response of cold bend pipes under external loading, which eventually leads to a material failure of fracture or buckling</a:t>
            </a:r>
            <a:r>
              <a:rPr lang="en-CA"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algn="just">
              <a:spcAft>
                <a:spcPct val="40000"/>
              </a:spcAft>
            </a:pPr>
            <a:r>
              <a:rPr lang="en-CA" sz="1800" dirty="0" err="1">
                <a:latin typeface="Arial" panose="020B0604020202020204" pitchFamily="34" charset="0"/>
                <a:cs typeface="Arial" panose="020B0604020202020204" pitchFamily="34" charset="0"/>
              </a:rPr>
              <a:t>Sen</a:t>
            </a:r>
            <a:r>
              <a:rPr lang="en-CA" sz="1800" dirty="0">
                <a:latin typeface="Arial" panose="020B0604020202020204" pitchFamily="34" charset="0"/>
                <a:cs typeface="Arial" panose="020B0604020202020204" pitchFamily="34" charset="0"/>
              </a:rPr>
              <a:t> et al (2006) carried out an extensive experimental study with cold bend pipes under in-plane bending and internal pressure. The failure mode of each experiment were either failure due to fracture at the compression side of the wrinkles or buckling and a magnification of the imperfection patterns without fracture, except one high pressure X65 pipe. This specimen under applied bending and an internal pressure corresponding to 80% SMYS hoop stress suddenly fractured on the tension side of the wrinkle in the post-buckling phase after the development of a wrinkle on the compression side. Based on this result, </a:t>
            </a:r>
            <a:r>
              <a:rPr lang="en-CA" sz="1800" dirty="0" err="1">
                <a:latin typeface="Arial" panose="020B0604020202020204" pitchFamily="34" charset="0"/>
                <a:cs typeface="Arial" panose="020B0604020202020204" pitchFamily="34" charset="0"/>
              </a:rPr>
              <a:t>Cakiroglu</a:t>
            </a:r>
            <a:r>
              <a:rPr lang="en-CA" sz="1800" dirty="0">
                <a:latin typeface="Arial" panose="020B0604020202020204" pitchFamily="34" charset="0"/>
                <a:cs typeface="Arial" panose="020B0604020202020204" pitchFamily="34" charset="0"/>
              </a:rPr>
              <a:t> et al (2012) further investigated the behavior of tension side fracture of high pressure cold bend pipe by numerical analysis. The four different levels of internal pressure corresponding to 70.6%, 73.8%, 76.9% and 80% SMYS hoop stresses were applied. </a:t>
            </a:r>
            <a:r>
              <a:rPr lang="en-CA" sz="1800" dirty="0">
                <a:latin typeface="Arial" panose="020B0604020202020204" pitchFamily="34" charset="0"/>
                <a:cs typeface="Arial" panose="020B0604020202020204" pitchFamily="34" charset="0"/>
              </a:rPr>
              <a:t>Similar load – displacement response was observed for each level of internal pressure, and all of them failed on tension side fracture albeit at different time instants during the loading </a:t>
            </a:r>
            <a:r>
              <a:rPr lang="en-CA" sz="1800" dirty="0" smtClean="0">
                <a:latin typeface="Arial" panose="020B0604020202020204" pitchFamily="34" charset="0"/>
                <a:cs typeface="Arial" panose="020B0604020202020204" pitchFamily="34" charset="0"/>
              </a:rPr>
              <a:t>process.</a:t>
            </a:r>
            <a:endParaRPr lang="en-US" sz="1800" dirty="0">
              <a:latin typeface="Arial" panose="020B0604020202020204" pitchFamily="34" charset="0"/>
              <a:cs typeface="Arial" panose="020B0604020202020204" pitchFamily="34" charset="0"/>
            </a:endParaRPr>
          </a:p>
        </p:txBody>
      </p:sp>
      <p:sp>
        <p:nvSpPr>
          <p:cNvPr id="2132" name="Text Box 84"/>
          <p:cNvSpPr txBox="1">
            <a:spLocks noChangeArrowheads="1"/>
          </p:cNvSpPr>
          <p:nvPr/>
        </p:nvSpPr>
        <p:spPr bwMode="auto">
          <a:xfrm>
            <a:off x="8742430" y="5619546"/>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1" i="1" dirty="0" smtClean="0">
                <a:solidFill>
                  <a:srgbClr val="7D6A55"/>
                </a:solidFill>
                <a:latin typeface="ITC Stone Sans Std Medium" pitchFamily="34" charset="0"/>
              </a:rPr>
              <a:t>FEA SIMULATIONS</a:t>
            </a:r>
            <a:endParaRPr lang="en-US" i="1" dirty="0">
              <a:solidFill>
                <a:srgbClr val="7D6A55"/>
              </a:solidFill>
              <a:latin typeface="ITC Stone Sans Std Medium" pitchFamily="34" charset="0"/>
            </a:endParaRPr>
          </a:p>
        </p:txBody>
      </p:sp>
      <p:sp>
        <p:nvSpPr>
          <p:cNvPr id="2135" name="Text Box 87"/>
          <p:cNvSpPr txBox="1">
            <a:spLocks noChangeArrowheads="1"/>
          </p:cNvSpPr>
          <p:nvPr/>
        </p:nvSpPr>
        <p:spPr bwMode="auto">
          <a:xfrm>
            <a:off x="16834406" y="7709196"/>
            <a:ext cx="7315200"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576263">
              <a:defRPr sz="2400">
                <a:solidFill>
                  <a:schemeClr val="tx1"/>
                </a:solidFill>
                <a:latin typeface="Times" panose="02020603050405020304" pitchFamily="18" charset="0"/>
              </a:defRPr>
            </a:lvl1pPr>
            <a:lvl2pPr marL="690563" defTabSz="576263">
              <a:defRPr sz="2400">
                <a:solidFill>
                  <a:schemeClr val="tx1"/>
                </a:solidFill>
                <a:latin typeface="Times" panose="02020603050405020304" pitchFamily="18" charset="0"/>
              </a:defRPr>
            </a:lvl2pPr>
            <a:lvl3pPr defTabSz="576263">
              <a:defRPr sz="2400">
                <a:solidFill>
                  <a:schemeClr val="tx1"/>
                </a:solidFill>
                <a:latin typeface="Times" panose="02020603050405020304" pitchFamily="18" charset="0"/>
              </a:defRPr>
            </a:lvl3pPr>
            <a:lvl4pPr defTabSz="576263">
              <a:defRPr sz="2400">
                <a:solidFill>
                  <a:schemeClr val="tx1"/>
                </a:solidFill>
                <a:latin typeface="Times" panose="02020603050405020304" pitchFamily="18" charset="0"/>
              </a:defRPr>
            </a:lvl4pPr>
            <a:lvl5pPr defTabSz="576263">
              <a:defRPr sz="2400">
                <a:solidFill>
                  <a:schemeClr val="tx1"/>
                </a:solidFill>
                <a:latin typeface="Times" panose="02020603050405020304" pitchFamily="18" charset="0"/>
              </a:defRPr>
            </a:lvl5pPr>
            <a:lvl6pPr defTabSz="576263" eaLnBrk="0" fontAlgn="base" hangingPunct="0">
              <a:spcBef>
                <a:spcPct val="0"/>
              </a:spcBef>
              <a:spcAft>
                <a:spcPct val="0"/>
              </a:spcAft>
              <a:defRPr sz="2400">
                <a:solidFill>
                  <a:schemeClr val="tx1"/>
                </a:solidFill>
                <a:latin typeface="Times" panose="02020603050405020304" pitchFamily="18" charset="0"/>
              </a:defRPr>
            </a:lvl6pPr>
            <a:lvl7pPr defTabSz="576263" eaLnBrk="0" fontAlgn="base" hangingPunct="0">
              <a:spcBef>
                <a:spcPct val="0"/>
              </a:spcBef>
              <a:spcAft>
                <a:spcPct val="0"/>
              </a:spcAft>
              <a:defRPr sz="2400">
                <a:solidFill>
                  <a:schemeClr val="tx1"/>
                </a:solidFill>
                <a:latin typeface="Times" panose="02020603050405020304" pitchFamily="18" charset="0"/>
              </a:defRPr>
            </a:lvl7pPr>
            <a:lvl8pPr defTabSz="576263" eaLnBrk="0" fontAlgn="base" hangingPunct="0">
              <a:spcBef>
                <a:spcPct val="0"/>
              </a:spcBef>
              <a:spcAft>
                <a:spcPct val="0"/>
              </a:spcAft>
              <a:defRPr sz="2400">
                <a:solidFill>
                  <a:schemeClr val="tx1"/>
                </a:solidFill>
                <a:latin typeface="Times" panose="02020603050405020304" pitchFamily="18" charset="0"/>
              </a:defRPr>
            </a:lvl8pPr>
            <a:lvl9pPr defTabSz="576263" eaLnBrk="0" fontAlgn="base" hangingPunct="0">
              <a:spcBef>
                <a:spcPct val="0"/>
              </a:spcBef>
              <a:spcAft>
                <a:spcPct val="0"/>
              </a:spcAft>
              <a:defRPr sz="2400">
                <a:solidFill>
                  <a:schemeClr val="tx1"/>
                </a:solidFill>
                <a:latin typeface="Times" panose="02020603050405020304" pitchFamily="18" charset="0"/>
              </a:defRPr>
            </a:lvl9pPr>
          </a:lstStyle>
          <a:p>
            <a:pPr>
              <a:lnSpc>
                <a:spcPct val="110000"/>
              </a:lnSpc>
              <a:spcAft>
                <a:spcPct val="50000"/>
              </a:spcAft>
            </a:pPr>
            <a:r>
              <a:rPr lang="en-CA" sz="1600" b="1" dirty="0">
                <a:latin typeface="Arial" panose="020B0604020202020204" pitchFamily="34" charset="0"/>
                <a:cs typeface="Arial" panose="020B0604020202020204" pitchFamily="34" charset="0"/>
              </a:rPr>
              <a:t>Figure </a:t>
            </a:r>
            <a:r>
              <a:rPr lang="en-CA" sz="1600" b="1" dirty="0" smtClean="0">
                <a:latin typeface="Arial" panose="020B0604020202020204" pitchFamily="34" charset="0"/>
                <a:cs typeface="Arial" panose="020B0604020202020204" pitchFamily="34" charset="0"/>
              </a:rPr>
              <a:t>3: </a:t>
            </a:r>
            <a:r>
              <a:rPr lang="en-CA" sz="1600" b="1" dirty="0">
                <a:latin typeface="Arial" panose="020B0604020202020204" pitchFamily="34" charset="0"/>
                <a:cs typeface="Arial" panose="020B0604020202020204" pitchFamily="34" charset="0"/>
              </a:rPr>
              <a:t>(a) Equivalent plastic strain distribution and (b) von </a:t>
            </a:r>
            <a:r>
              <a:rPr lang="en-CA" sz="1600" b="1" dirty="0" err="1">
                <a:latin typeface="Arial" panose="020B0604020202020204" pitchFamily="34" charset="0"/>
                <a:cs typeface="Arial" panose="020B0604020202020204" pitchFamily="34" charset="0"/>
              </a:rPr>
              <a:t>Mises</a:t>
            </a:r>
            <a:r>
              <a:rPr lang="en-CA" sz="1600" b="1" dirty="0">
                <a:latin typeface="Arial" panose="020B0604020202020204" pitchFamily="34" charset="0"/>
                <a:cs typeface="Arial" panose="020B0604020202020204" pitchFamily="34" charset="0"/>
              </a:rPr>
              <a:t> Stress under bending load with internal </a:t>
            </a:r>
            <a:r>
              <a:rPr lang="en-CA" sz="1600" b="1" dirty="0" smtClean="0">
                <a:latin typeface="Arial" panose="020B0604020202020204" pitchFamily="34" charset="0"/>
                <a:cs typeface="Arial" panose="020B0604020202020204" pitchFamily="34" charset="0"/>
              </a:rPr>
              <a:t>pressure of 80% SMYS</a:t>
            </a:r>
            <a:endParaRPr lang="en-US" sz="1600" b="1" dirty="0">
              <a:latin typeface="Arial" panose="020B0604020202020204" pitchFamily="34" charset="0"/>
              <a:cs typeface="Arial" panose="020B0604020202020204" pitchFamily="34" charset="0"/>
            </a:endParaRPr>
          </a:p>
        </p:txBody>
      </p:sp>
      <p:sp>
        <p:nvSpPr>
          <p:cNvPr id="2142" name="Text Box 94"/>
          <p:cNvSpPr txBox="1">
            <a:spLocks noChangeArrowheads="1"/>
          </p:cNvSpPr>
          <p:nvPr/>
        </p:nvSpPr>
        <p:spPr bwMode="auto">
          <a:xfrm>
            <a:off x="25080310" y="10236601"/>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dirty="0" smtClean="0">
                <a:solidFill>
                  <a:srgbClr val="003469"/>
                </a:solidFill>
                <a:latin typeface="ITC Stone Sans Std Medium" pitchFamily="34" charset="0"/>
              </a:rPr>
              <a:t>LIMITATIONS:</a:t>
            </a:r>
            <a:endParaRPr lang="en-US" sz="4000" b="1" dirty="0">
              <a:solidFill>
                <a:srgbClr val="003469"/>
              </a:solidFill>
              <a:latin typeface="ITC Stone Sans Std Medium" pitchFamily="34" charset="0"/>
            </a:endParaRPr>
          </a:p>
        </p:txBody>
      </p:sp>
      <p:sp>
        <p:nvSpPr>
          <p:cNvPr id="2143" name="Text Box 95"/>
          <p:cNvSpPr txBox="1">
            <a:spLocks noChangeArrowheads="1"/>
          </p:cNvSpPr>
          <p:nvPr/>
        </p:nvSpPr>
        <p:spPr bwMode="auto">
          <a:xfrm>
            <a:off x="25099528" y="11028936"/>
            <a:ext cx="754921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457200" algn="l"/>
              </a:tabLst>
              <a:defRPr sz="2400">
                <a:solidFill>
                  <a:schemeClr val="tx1"/>
                </a:solidFill>
                <a:latin typeface="Times" panose="02020603050405020304" pitchFamily="18" charset="0"/>
              </a:defRPr>
            </a:lvl1pPr>
            <a:lvl2pPr marL="776288">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marL="342900" lvl="0" indent="-342900">
              <a:buAutoNum type="arabicPeriod"/>
            </a:pPr>
            <a:r>
              <a:rPr lang="en-CA" sz="1800" dirty="0" smtClean="0">
                <a:latin typeface="Arial" panose="020B0604020202020204" pitchFamily="34" charset="0"/>
                <a:cs typeface="Arial" panose="020B0604020202020204" pitchFamily="34" charset="0"/>
              </a:rPr>
              <a:t>The </a:t>
            </a:r>
            <a:r>
              <a:rPr lang="en-CA" sz="1800" dirty="0">
                <a:latin typeface="Arial" panose="020B0604020202020204" pitchFamily="34" charset="0"/>
                <a:cs typeface="Arial" panose="020B0604020202020204" pitchFamily="34" charset="0"/>
              </a:rPr>
              <a:t>assumption of a perfectly circular cold bend axis in the calculation of the curvature is valid at the initial stage of the analysis until the formation of a wrinkle at which point. It would be better to use a different deformation measure. </a:t>
            </a:r>
          </a:p>
          <a:p>
            <a:pPr marL="342900" lvl="0" indent="-342900">
              <a:buAutoNum type="arabicPeriod"/>
            </a:pPr>
            <a:r>
              <a:rPr lang="en-CA" sz="1800" dirty="0" smtClean="0">
                <a:latin typeface="Arial" panose="020B0604020202020204" pitchFamily="34" charset="0"/>
                <a:cs typeface="Arial" panose="020B0604020202020204" pitchFamily="34" charset="0"/>
              </a:rPr>
              <a:t>The </a:t>
            </a:r>
            <a:r>
              <a:rPr lang="en-CA" sz="1800" dirty="0">
                <a:latin typeface="Arial" panose="020B0604020202020204" pitchFamily="34" charset="0"/>
                <a:cs typeface="Arial" panose="020B0604020202020204" pitchFamily="34" charset="0"/>
              </a:rPr>
              <a:t>designated failure criterion when the maximum equivalent plastic strain reaches 40% in a single element in the discretized geometry is conservative. It would be better to use a more general approach to define the failure criterion based on the average equivalent plastic strain value in a predefined geometric </a:t>
            </a:r>
            <a:r>
              <a:rPr lang="en-CA" sz="1800" dirty="0" smtClean="0">
                <a:latin typeface="Arial" panose="020B0604020202020204" pitchFamily="34" charset="0"/>
                <a:cs typeface="Arial" panose="020B0604020202020204" pitchFamily="34" charset="0"/>
              </a:rPr>
              <a:t>domain.</a:t>
            </a:r>
            <a:endParaRPr lang="en-US" sz="1800" dirty="0" smtClean="0">
              <a:latin typeface="Arial" panose="020B0604020202020204" pitchFamily="34" charset="0"/>
              <a:cs typeface="Arial" panose="020B0604020202020204" pitchFamily="34" charset="0"/>
            </a:endParaRPr>
          </a:p>
          <a:p>
            <a:pPr marL="342900" lvl="0" indent="-342900">
              <a:buAutoNum type="arabicPeriod"/>
            </a:pPr>
            <a:r>
              <a:rPr lang="en-CA" sz="1800" dirty="0" smtClean="0">
                <a:latin typeface="Arial" panose="020B0604020202020204" pitchFamily="34" charset="0"/>
                <a:cs typeface="Arial" panose="020B0604020202020204" pitchFamily="34" charset="0"/>
              </a:rPr>
              <a:t>The </a:t>
            </a:r>
            <a:r>
              <a:rPr lang="en-CA" sz="1800" dirty="0">
                <a:latin typeface="Arial" panose="020B0604020202020204" pitchFamily="34" charset="0"/>
                <a:cs typeface="Arial" panose="020B0604020202020204" pitchFamily="34" charset="0"/>
              </a:rPr>
              <a:t>development of the equivalent plastic strain with respect to increasing internal pressure is studied for a designated geometric and material configuration. </a:t>
            </a:r>
            <a:r>
              <a:rPr lang="en-CA" sz="1800" dirty="0">
                <a:latin typeface="Arial" panose="020B0604020202020204" pitchFamily="34" charset="0"/>
                <a:cs typeface="Arial" panose="020B0604020202020204" pitchFamily="34" charset="0"/>
              </a:rPr>
              <a:t>The transition of the failure mode from compression side to tension side could occur at different levels of internal pressure for different pipe configurations.</a:t>
            </a:r>
            <a:endParaRPr lang="en-US" sz="1800" dirty="0">
              <a:latin typeface="Arial" panose="020B0604020202020204" pitchFamily="34" charset="0"/>
              <a:cs typeface="Arial" panose="020B0604020202020204" pitchFamily="34" charset="0"/>
            </a:endParaRPr>
          </a:p>
          <a:p>
            <a:pPr>
              <a:lnSpc>
                <a:spcPct val="110000"/>
              </a:lnSpc>
            </a:pPr>
            <a:endParaRPr lang="en-US" sz="2000" dirty="0">
              <a:latin typeface="ITC Stone Sans Std Medium" pitchFamily="34" charset="0"/>
            </a:endParaRPr>
          </a:p>
        </p:txBody>
      </p:sp>
      <p:sp>
        <p:nvSpPr>
          <p:cNvPr id="2144" name="Text Box 96"/>
          <p:cNvSpPr txBox="1">
            <a:spLocks noChangeArrowheads="1"/>
          </p:cNvSpPr>
          <p:nvPr/>
        </p:nvSpPr>
        <p:spPr bwMode="auto">
          <a:xfrm>
            <a:off x="25083451" y="15277796"/>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dirty="0">
                <a:solidFill>
                  <a:srgbClr val="003469"/>
                </a:solidFill>
                <a:latin typeface="ITC Stone Sans Std Medium" pitchFamily="34" charset="0"/>
              </a:rPr>
              <a:t>CONCLUSIONS:</a:t>
            </a:r>
          </a:p>
        </p:txBody>
      </p:sp>
      <p:sp>
        <p:nvSpPr>
          <p:cNvPr id="2145" name="Text Box 97"/>
          <p:cNvSpPr txBox="1">
            <a:spLocks noChangeArrowheads="1"/>
          </p:cNvSpPr>
          <p:nvPr/>
        </p:nvSpPr>
        <p:spPr bwMode="auto">
          <a:xfrm>
            <a:off x="25083451" y="16121555"/>
            <a:ext cx="7315200" cy="197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tabLst>
                <a:tab pos="406400" algn="l"/>
              </a:tabLst>
              <a:defRPr sz="2400">
                <a:solidFill>
                  <a:schemeClr val="tx1"/>
                </a:solidFill>
                <a:latin typeface="Times" panose="02020603050405020304" pitchFamily="18" charset="0"/>
              </a:defRPr>
            </a:lvl1pPr>
            <a:lvl2pPr marL="977900" indent="-457200">
              <a:tabLst>
                <a:tab pos="406400" algn="l"/>
              </a:tabLst>
              <a:defRPr sz="2400">
                <a:solidFill>
                  <a:schemeClr val="tx1"/>
                </a:solidFill>
                <a:latin typeface="Times" panose="02020603050405020304" pitchFamily="18" charset="0"/>
              </a:defRPr>
            </a:lvl2pPr>
            <a:lvl3pPr marL="1371600" indent="-457200">
              <a:tabLst>
                <a:tab pos="406400" algn="l"/>
              </a:tabLst>
              <a:defRPr sz="2400">
                <a:solidFill>
                  <a:schemeClr val="tx1"/>
                </a:solidFill>
                <a:latin typeface="Times" panose="02020603050405020304" pitchFamily="18" charset="0"/>
              </a:defRPr>
            </a:lvl3pPr>
            <a:lvl4pPr marL="1828800" indent="-457200">
              <a:tabLst>
                <a:tab pos="406400" algn="l"/>
              </a:tabLst>
              <a:defRPr sz="2400">
                <a:solidFill>
                  <a:schemeClr val="tx1"/>
                </a:solidFill>
                <a:latin typeface="Times" panose="02020603050405020304" pitchFamily="18" charset="0"/>
              </a:defRPr>
            </a:lvl4pPr>
            <a:lvl5pPr marL="2286000" indent="-457200">
              <a:tabLst>
                <a:tab pos="406400" algn="l"/>
              </a:tabLst>
              <a:defRPr sz="2400">
                <a:solidFill>
                  <a:schemeClr val="tx1"/>
                </a:solidFill>
                <a:latin typeface="Times" panose="02020603050405020304" pitchFamily="18" charset="0"/>
              </a:defRPr>
            </a:lvl5pPr>
            <a:lvl6pPr marL="27432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6pPr>
            <a:lvl7pPr marL="32004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7pPr>
            <a:lvl8pPr marL="36576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8pPr>
            <a:lvl9pPr marL="41148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9pPr>
          </a:lstStyle>
          <a:p>
            <a:pPr marL="0" indent="0">
              <a:lnSpc>
                <a:spcPct val="90000"/>
              </a:lnSpc>
              <a:spcAft>
                <a:spcPct val="40000"/>
              </a:spcAft>
            </a:pPr>
            <a:r>
              <a:rPr lang="en-CA" sz="1800" dirty="0">
                <a:latin typeface="Arial" panose="020B0604020202020204" pitchFamily="34" charset="0"/>
                <a:cs typeface="Arial" panose="020B0604020202020204" pitchFamily="34" charset="0"/>
              </a:rPr>
              <a:t>The structural response of a cold bend configuration is investigated numerically in case of changing the curvature of the cold bend</a:t>
            </a:r>
            <a:r>
              <a:rPr lang="en-CA" sz="1800" dirty="0" smtClean="0">
                <a:latin typeface="Arial" panose="020B0604020202020204" pitchFamily="34" charset="0"/>
                <a:cs typeface="Arial" panose="020B0604020202020204" pitchFamily="34" charset="0"/>
              </a:rPr>
              <a:t>. </a:t>
            </a:r>
            <a:r>
              <a:rPr lang="en-CA" sz="1800" dirty="0">
                <a:latin typeface="Arial" panose="020B0604020202020204" pitchFamily="34" charset="0"/>
                <a:cs typeface="Arial" panose="020B0604020202020204" pitchFamily="34" charset="0"/>
              </a:rPr>
              <a:t>A parametric study is carried out to analyze the significant effect of internal pressure. </a:t>
            </a:r>
            <a:r>
              <a:rPr lang="en-CA" sz="1800" dirty="0" smtClean="0">
                <a:latin typeface="Arial" panose="020B0604020202020204" pitchFamily="34" charset="0"/>
                <a:cs typeface="Arial" panose="020B0604020202020204" pitchFamily="34" charset="0"/>
              </a:rPr>
              <a:t>For </a:t>
            </a:r>
            <a:r>
              <a:rPr lang="en-CA" sz="1800" dirty="0">
                <a:latin typeface="Arial" panose="020B0604020202020204" pitchFamily="34" charset="0"/>
                <a:cs typeface="Arial" panose="020B0604020202020204" pitchFamily="34" charset="0"/>
              </a:rPr>
              <a:t>such specified cold bend pipe simulation, an internal pressure value of 67% SMYS is determined as a transition point of the material failure mode from compression to tension side. </a:t>
            </a:r>
            <a:endParaRPr lang="en-US" sz="1800" dirty="0">
              <a:latin typeface="Arial" panose="020B0604020202020204" pitchFamily="34" charset="0"/>
              <a:cs typeface="Arial" panose="020B0604020202020204" pitchFamily="34" charset="0"/>
            </a:endParaRPr>
          </a:p>
          <a:p>
            <a:pPr marL="0" indent="0">
              <a:lnSpc>
                <a:spcPct val="90000"/>
              </a:lnSpc>
              <a:spcAft>
                <a:spcPct val="40000"/>
              </a:spcAft>
            </a:pPr>
            <a:endParaRPr lang="en-US" sz="2000" b="1" dirty="0">
              <a:latin typeface="ITC Stone Sans Std Medium" pitchFamily="34" charset="0"/>
            </a:endParaRPr>
          </a:p>
        </p:txBody>
      </p:sp>
      <p:sp>
        <p:nvSpPr>
          <p:cNvPr id="2146" name="Text Box 98"/>
          <p:cNvSpPr txBox="1">
            <a:spLocks noChangeArrowheads="1"/>
          </p:cNvSpPr>
          <p:nvPr/>
        </p:nvSpPr>
        <p:spPr bwMode="auto">
          <a:xfrm>
            <a:off x="25080310" y="17950656"/>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dirty="0">
                <a:solidFill>
                  <a:srgbClr val="003469"/>
                </a:solidFill>
                <a:latin typeface="ITC Stone Sans Std Medium" pitchFamily="34" charset="0"/>
              </a:rPr>
              <a:t>REFERENCES:</a:t>
            </a:r>
          </a:p>
        </p:txBody>
      </p:sp>
      <p:sp>
        <p:nvSpPr>
          <p:cNvPr id="2147" name="Text Box 99"/>
          <p:cNvSpPr txBox="1">
            <a:spLocks noChangeArrowheads="1"/>
          </p:cNvSpPr>
          <p:nvPr/>
        </p:nvSpPr>
        <p:spPr bwMode="auto">
          <a:xfrm>
            <a:off x="25080310" y="18754999"/>
            <a:ext cx="7318341" cy="269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tabLst>
                <a:tab pos="406400" algn="l"/>
              </a:tabLst>
              <a:defRPr sz="2400">
                <a:solidFill>
                  <a:schemeClr val="tx1"/>
                </a:solidFill>
                <a:latin typeface="Times" panose="02020603050405020304" pitchFamily="18" charset="0"/>
              </a:defRPr>
            </a:lvl1pPr>
            <a:lvl2pPr marL="977900" indent="-457200">
              <a:tabLst>
                <a:tab pos="406400" algn="l"/>
              </a:tabLst>
              <a:defRPr sz="2400">
                <a:solidFill>
                  <a:schemeClr val="tx1"/>
                </a:solidFill>
                <a:latin typeface="Times" panose="02020603050405020304" pitchFamily="18" charset="0"/>
              </a:defRPr>
            </a:lvl2pPr>
            <a:lvl3pPr marL="1371600" indent="-457200">
              <a:tabLst>
                <a:tab pos="406400" algn="l"/>
              </a:tabLst>
              <a:defRPr sz="2400">
                <a:solidFill>
                  <a:schemeClr val="tx1"/>
                </a:solidFill>
                <a:latin typeface="Times" panose="02020603050405020304" pitchFamily="18" charset="0"/>
              </a:defRPr>
            </a:lvl3pPr>
            <a:lvl4pPr marL="1828800" indent="-457200">
              <a:tabLst>
                <a:tab pos="406400" algn="l"/>
              </a:tabLst>
              <a:defRPr sz="2400">
                <a:solidFill>
                  <a:schemeClr val="tx1"/>
                </a:solidFill>
                <a:latin typeface="Times" panose="02020603050405020304" pitchFamily="18" charset="0"/>
              </a:defRPr>
            </a:lvl4pPr>
            <a:lvl5pPr marL="2286000" indent="-457200">
              <a:tabLst>
                <a:tab pos="406400" algn="l"/>
              </a:tabLst>
              <a:defRPr sz="2400">
                <a:solidFill>
                  <a:schemeClr val="tx1"/>
                </a:solidFill>
                <a:latin typeface="Times" panose="02020603050405020304" pitchFamily="18" charset="0"/>
              </a:defRPr>
            </a:lvl5pPr>
            <a:lvl6pPr marL="27432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6pPr>
            <a:lvl7pPr marL="32004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7pPr>
            <a:lvl8pPr marL="36576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8pPr>
            <a:lvl9pPr marL="4114800" indent="-457200" eaLnBrk="0" fontAlgn="base" hangingPunct="0">
              <a:spcBef>
                <a:spcPct val="0"/>
              </a:spcBef>
              <a:spcAft>
                <a:spcPct val="0"/>
              </a:spcAft>
              <a:tabLst>
                <a:tab pos="406400" algn="l"/>
              </a:tabLst>
              <a:defRPr sz="2400">
                <a:solidFill>
                  <a:schemeClr val="tx1"/>
                </a:solidFill>
                <a:latin typeface="Times" panose="02020603050405020304" pitchFamily="18" charset="0"/>
              </a:defRPr>
            </a:lvl9pPr>
          </a:lstStyle>
          <a:p>
            <a:pPr marL="0" indent="0">
              <a:lnSpc>
                <a:spcPct val="85000"/>
              </a:lnSpc>
              <a:spcAft>
                <a:spcPct val="40000"/>
              </a:spcAft>
            </a:pPr>
            <a:r>
              <a:rPr lang="en-CA" sz="1200" dirty="0" smtClean="0">
                <a:latin typeface="+mn-lt"/>
              </a:rPr>
              <a:t>[</a:t>
            </a:r>
            <a:r>
              <a:rPr lang="en-CA" sz="1200" dirty="0">
                <a:latin typeface="+mn-lt"/>
              </a:rPr>
              <a:t>1] </a:t>
            </a:r>
            <a:r>
              <a:rPr lang="en-CA" sz="1200" dirty="0" err="1">
                <a:latin typeface="+mn-lt"/>
              </a:rPr>
              <a:t>Sen</a:t>
            </a:r>
            <a:r>
              <a:rPr lang="en-CA" sz="1200" dirty="0">
                <a:latin typeface="+mn-lt"/>
              </a:rPr>
              <a:t> M. (2006); “Behaviour of Cold Bend Pipes Under Combined Loads” Ph.D. dissertation, University of Alberta, 2006 </a:t>
            </a:r>
            <a:endParaRPr lang="en-US" sz="1200" dirty="0">
              <a:latin typeface="+mn-lt"/>
            </a:endParaRPr>
          </a:p>
          <a:p>
            <a:r>
              <a:rPr lang="en-CA" sz="1200" dirty="0">
                <a:latin typeface="+mn-lt"/>
              </a:rPr>
              <a:t>[2] </a:t>
            </a:r>
            <a:r>
              <a:rPr lang="en-CA" sz="1200" dirty="0" err="1">
                <a:latin typeface="+mn-lt"/>
              </a:rPr>
              <a:t>Caminada</a:t>
            </a:r>
            <a:r>
              <a:rPr lang="en-CA" sz="1200" dirty="0">
                <a:latin typeface="+mn-lt"/>
              </a:rPr>
              <a:t> S, </a:t>
            </a:r>
            <a:r>
              <a:rPr lang="en-CA" sz="1200" dirty="0" err="1">
                <a:latin typeface="+mn-lt"/>
              </a:rPr>
              <a:t>Cumino</a:t>
            </a:r>
            <a:r>
              <a:rPr lang="en-CA" sz="1200" dirty="0">
                <a:latin typeface="+mn-lt"/>
              </a:rPr>
              <a:t> G, </a:t>
            </a:r>
            <a:r>
              <a:rPr lang="en-CA" sz="1200" dirty="0" err="1">
                <a:latin typeface="+mn-lt"/>
              </a:rPr>
              <a:t>Cipolla</a:t>
            </a:r>
            <a:r>
              <a:rPr lang="en-CA" sz="1200" dirty="0">
                <a:latin typeface="+mn-lt"/>
              </a:rPr>
              <a:t> L, Di </a:t>
            </a:r>
            <a:r>
              <a:rPr lang="en-CA" sz="1200" dirty="0" err="1">
                <a:latin typeface="+mn-lt"/>
              </a:rPr>
              <a:t>Gianfrancesco</a:t>
            </a:r>
            <a:r>
              <a:rPr lang="en-CA" sz="1200" dirty="0">
                <a:latin typeface="+mn-lt"/>
              </a:rPr>
              <a:t>, A (2009). “Cold bending of advanced </a:t>
            </a:r>
            <a:r>
              <a:rPr lang="en-CA" sz="1200" dirty="0" err="1">
                <a:latin typeface="+mn-lt"/>
              </a:rPr>
              <a:t>ferritic</a:t>
            </a:r>
            <a:r>
              <a:rPr lang="en-CA" sz="1200" dirty="0">
                <a:latin typeface="+mn-lt"/>
              </a:rPr>
              <a:t> steels: ASTM grades T23, T91, T92”. International Journal of Pressure Vessels and Piping 86 (2009) 853–861</a:t>
            </a:r>
            <a:endParaRPr lang="en-US" sz="1200" dirty="0">
              <a:latin typeface="+mn-lt"/>
            </a:endParaRPr>
          </a:p>
          <a:p>
            <a:r>
              <a:rPr lang="en-CA" sz="1200" dirty="0">
                <a:latin typeface="+mn-lt"/>
              </a:rPr>
              <a:t>[3] </a:t>
            </a:r>
            <a:r>
              <a:rPr lang="en-CA" sz="1200" dirty="0" err="1">
                <a:latin typeface="+mn-lt"/>
              </a:rPr>
              <a:t>Sen</a:t>
            </a:r>
            <a:r>
              <a:rPr lang="en-CA" sz="1200" dirty="0">
                <a:latin typeface="+mn-lt"/>
              </a:rPr>
              <a:t> M., Cheng, J.J.R. , Zhou, J. (2011). “ Behaviour of Cold Bend Pipes under Bending Loads” </a:t>
            </a:r>
            <a:endParaRPr lang="en-US" sz="1200" dirty="0">
              <a:latin typeface="+mn-lt"/>
            </a:endParaRPr>
          </a:p>
          <a:p>
            <a:r>
              <a:rPr lang="en-CA" sz="1200" dirty="0">
                <a:latin typeface="+mn-lt"/>
              </a:rPr>
              <a:t>DOI: 10.1061/(ASCE)ST.1943-541X.0000219. 2011 American Society of Civil Engineers </a:t>
            </a:r>
            <a:endParaRPr lang="en-US" sz="1200" dirty="0">
              <a:latin typeface="+mn-lt"/>
            </a:endParaRPr>
          </a:p>
          <a:p>
            <a:r>
              <a:rPr lang="en-CA" sz="1200" dirty="0">
                <a:latin typeface="+mn-lt"/>
              </a:rPr>
              <a:t>[4] </a:t>
            </a:r>
            <a:r>
              <a:rPr lang="en-CA" sz="1200" dirty="0" err="1">
                <a:latin typeface="+mn-lt"/>
              </a:rPr>
              <a:t>Cakiroglu</a:t>
            </a:r>
            <a:r>
              <a:rPr lang="en-CA" sz="1200" dirty="0">
                <a:latin typeface="+mn-lt"/>
              </a:rPr>
              <a:t> C, </a:t>
            </a:r>
            <a:r>
              <a:rPr lang="en-CA" sz="1200" dirty="0" err="1">
                <a:latin typeface="+mn-lt"/>
              </a:rPr>
              <a:t>Komeili</a:t>
            </a:r>
            <a:r>
              <a:rPr lang="en-CA" sz="1200" dirty="0">
                <a:latin typeface="+mn-lt"/>
              </a:rPr>
              <a:t> A, </a:t>
            </a:r>
            <a:r>
              <a:rPr lang="en-CA" sz="1200" dirty="0" err="1">
                <a:latin typeface="+mn-lt"/>
              </a:rPr>
              <a:t>Adeeb</a:t>
            </a:r>
            <a:r>
              <a:rPr lang="en-CA" sz="1200" dirty="0">
                <a:latin typeface="+mn-lt"/>
              </a:rPr>
              <a:t> S, Cheng JJR, </a:t>
            </a:r>
            <a:r>
              <a:rPr lang="en-CA" sz="1200" dirty="0" err="1">
                <a:latin typeface="+mn-lt"/>
              </a:rPr>
              <a:t>Sen</a:t>
            </a:r>
            <a:r>
              <a:rPr lang="en-CA" sz="1200" dirty="0">
                <a:latin typeface="+mn-lt"/>
              </a:rPr>
              <a:t> M (2012). “Numerical Analysis of High Pressure Cold Bend Pipe to Investigate the Behaviour of Tension Side Fracture”, IPC2012-90381</a:t>
            </a:r>
            <a:endParaRPr lang="en-US" sz="1200" dirty="0">
              <a:latin typeface="+mn-lt"/>
            </a:endParaRPr>
          </a:p>
          <a:p>
            <a:r>
              <a:rPr lang="en-CA" sz="1200" dirty="0">
                <a:latin typeface="+mn-lt"/>
              </a:rPr>
              <a:t>[5] </a:t>
            </a:r>
            <a:r>
              <a:rPr lang="en-CA" sz="1200" dirty="0" err="1">
                <a:latin typeface="+mn-lt"/>
              </a:rPr>
              <a:t>Sen</a:t>
            </a:r>
            <a:r>
              <a:rPr lang="en-CA" sz="1200" dirty="0">
                <a:latin typeface="+mn-lt"/>
              </a:rPr>
              <a:t> M, Cheng JJR, Murray DW (2004). “Full-Scale Tests of Cold Bend Pipes” Proceedings of IPC2004, International Pipeline Conference, IPC2004 – 743 </a:t>
            </a:r>
            <a:endParaRPr lang="en-US" sz="1200" dirty="0">
              <a:latin typeface="+mn-lt"/>
            </a:endParaRPr>
          </a:p>
          <a:p>
            <a:pPr fontAlgn="auto" hangingPunct="1"/>
            <a:r>
              <a:rPr lang="fr-CA" sz="1200" dirty="0">
                <a:latin typeface="+mn-lt"/>
              </a:rPr>
              <a:t>[6] Miki C, Kobayashi T, Oguchi N, Uchida T, Suganuma A, Katoh A. (2000). </a:t>
            </a:r>
            <a:r>
              <a:rPr lang="en-US" sz="1200" dirty="0">
                <a:latin typeface="+mn-lt"/>
              </a:rPr>
              <a:t>“</a:t>
            </a:r>
            <a:r>
              <a:rPr lang="en-CA" sz="1200" dirty="0">
                <a:latin typeface="+mn-lt"/>
              </a:rPr>
              <a:t>Deformation and fracture properties of steel pipe bend with </a:t>
            </a:r>
            <a:r>
              <a:rPr lang="en-US" sz="1200" dirty="0">
                <a:latin typeface="+mn-lt"/>
              </a:rPr>
              <a:t>internal pressure subjected to in-plane bending ”. Proceedings of the 12th World Conference on Earthquake Engineering.</a:t>
            </a:r>
          </a:p>
          <a:p>
            <a:r>
              <a:rPr lang="en-CA" sz="1200" dirty="0">
                <a:latin typeface="+mn-lt"/>
              </a:rPr>
              <a:t>[7] Pressley A  (2010). “Elementary Differential Geometry”. </a:t>
            </a:r>
            <a:r>
              <a:rPr lang="en-US" sz="1200" dirty="0">
                <a:latin typeface="+mn-lt"/>
              </a:rPr>
              <a:t>ISBN: </a:t>
            </a:r>
            <a:r>
              <a:rPr lang="en-US" sz="1200" dirty="0" smtClean="0">
                <a:latin typeface="+mn-lt"/>
              </a:rPr>
              <a:t>978-1-84882-891-9</a:t>
            </a:r>
            <a:endParaRPr lang="en-US" sz="1200" dirty="0">
              <a:latin typeface="+mn-lt"/>
            </a:endParaRPr>
          </a:p>
        </p:txBody>
      </p:sp>
      <p:pic>
        <p:nvPicPr>
          <p:cNvPr id="3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5" y="2216132"/>
            <a:ext cx="2255165" cy="219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68318" y="2556025"/>
            <a:ext cx="4250992" cy="11796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1843" y="2116136"/>
            <a:ext cx="2466977" cy="2466977"/>
          </a:xfrm>
          <a:prstGeom prst="rect">
            <a:avLst/>
          </a:prstGeom>
        </p:spPr>
      </p:pic>
      <p:pic>
        <p:nvPicPr>
          <p:cNvPr id="41" name="Picture 10"/>
          <p:cNvPicPr/>
          <p:nvPr/>
        </p:nvPicPr>
        <p:blipFill>
          <a:blip r:embed="rId5">
            <a:extLst>
              <a:ext uri="{28A0092B-C50C-407E-A947-70E740481C1C}">
                <a14:useLocalDpi xmlns:a14="http://schemas.microsoft.com/office/drawing/2010/main" val="0"/>
              </a:ext>
            </a:extLst>
          </a:blip>
          <a:stretch>
            <a:fillRect/>
          </a:stretch>
        </p:blipFill>
        <p:spPr>
          <a:xfrm>
            <a:off x="707916" y="14171146"/>
            <a:ext cx="4680585" cy="1448753"/>
          </a:xfrm>
          <a:prstGeom prst="rect">
            <a:avLst/>
          </a:prstGeom>
        </p:spPr>
      </p:pic>
      <p:pic>
        <p:nvPicPr>
          <p:cNvPr id="42" name="Picture 6"/>
          <p:cNvPicPr/>
          <p:nvPr/>
        </p:nvPicPr>
        <p:blipFill>
          <a:blip r:embed="rId6">
            <a:extLst>
              <a:ext uri="{28A0092B-C50C-407E-A947-70E740481C1C}">
                <a14:useLocalDpi xmlns:a14="http://schemas.microsoft.com/office/drawing/2010/main" val="0"/>
              </a:ext>
            </a:extLst>
          </a:blip>
          <a:stretch>
            <a:fillRect/>
          </a:stretch>
        </p:blipFill>
        <p:spPr>
          <a:xfrm>
            <a:off x="5924954" y="13909685"/>
            <a:ext cx="1611630" cy="1710214"/>
          </a:xfrm>
          <a:prstGeom prst="rect">
            <a:avLst/>
          </a:prstGeom>
        </p:spPr>
      </p:pic>
      <p:grpSp>
        <p:nvGrpSpPr>
          <p:cNvPr id="43" name="Group 47"/>
          <p:cNvGrpSpPr/>
          <p:nvPr/>
        </p:nvGrpSpPr>
        <p:grpSpPr>
          <a:xfrm>
            <a:off x="1507471" y="14157373"/>
            <a:ext cx="3391535" cy="1424940"/>
            <a:chOff x="0" y="0"/>
            <a:chExt cx="3391964" cy="1425238"/>
          </a:xfrm>
        </p:grpSpPr>
        <p:sp>
          <p:nvSpPr>
            <p:cNvPr id="44" name="Text Box 8"/>
            <p:cNvSpPr txBox="1"/>
            <p:nvPr/>
          </p:nvSpPr>
          <p:spPr>
            <a:xfrm>
              <a:off x="0" y="0"/>
              <a:ext cx="3391964" cy="142523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hangingPunct="0">
                <a:spcAft>
                  <a:spcPts val="0"/>
                </a:spcAft>
              </a:pPr>
              <a:endParaRPr lang="en-US" sz="1000" kern="700">
                <a:effectLst/>
                <a:latin typeface="Garamond" panose="02020404030301010803" pitchFamily="18" charset="0"/>
                <a:ea typeface="Times New Roman" panose="02020603050405020304" pitchFamily="18" charset="0"/>
              </a:endParaRPr>
            </a:p>
          </p:txBody>
        </p:sp>
        <p:cxnSp>
          <p:nvCxnSpPr>
            <p:cNvPr id="45" name="Straight Arrow Connector 13"/>
            <p:cNvCxnSpPr/>
            <p:nvPr/>
          </p:nvCxnSpPr>
          <p:spPr>
            <a:xfrm>
              <a:off x="1067651" y="1251553"/>
              <a:ext cx="577215"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33"/>
            <p:cNvCxnSpPr/>
            <p:nvPr/>
          </p:nvCxnSpPr>
          <p:spPr>
            <a:xfrm flipV="1">
              <a:off x="1246445" y="899075"/>
              <a:ext cx="0" cy="45464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713521" y="14818332"/>
            <a:ext cx="287258" cy="338554"/>
          </a:xfrm>
          <a:prstGeom prst="rect">
            <a:avLst/>
          </a:prstGeom>
        </p:spPr>
        <p:txBody>
          <a:bodyPr wrap="none">
            <a:spAutoFit/>
          </a:bodyPr>
          <a:lstStyle/>
          <a:p>
            <a:pPr>
              <a:spcAft>
                <a:spcPct val="40000"/>
              </a:spcAft>
            </a:pPr>
            <a:r>
              <a:rPr lang="en-US" sz="1600" dirty="0" smtClean="0">
                <a:latin typeface="Arial" panose="020B0604020202020204" pitchFamily="34" charset="0"/>
                <a:cs typeface="Arial" panose="020B0604020202020204" pitchFamily="34" charset="0"/>
              </a:rPr>
              <a:t>y</a:t>
            </a:r>
            <a:endParaRPr lang="en-US" sz="1600" dirty="0">
              <a:latin typeface="Arial" panose="020B0604020202020204" pitchFamily="34" charset="0"/>
              <a:cs typeface="Arial" panose="020B0604020202020204" pitchFamily="34" charset="0"/>
            </a:endParaRPr>
          </a:p>
        </p:txBody>
      </p:sp>
      <p:sp>
        <p:nvSpPr>
          <p:cNvPr id="52" name="矩形 51"/>
          <p:cNvSpPr/>
          <p:nvPr/>
        </p:nvSpPr>
        <p:spPr>
          <a:xfrm>
            <a:off x="3142999" y="15175970"/>
            <a:ext cx="287258" cy="338554"/>
          </a:xfrm>
          <a:prstGeom prst="rect">
            <a:avLst/>
          </a:prstGeom>
        </p:spPr>
        <p:txBody>
          <a:bodyPr wrap="none">
            <a:spAutoFit/>
          </a:bodyPr>
          <a:lstStyle/>
          <a:p>
            <a:pPr>
              <a:spcAft>
                <a:spcPct val="40000"/>
              </a:spcAft>
            </a:pPr>
            <a:r>
              <a:rPr lang="en-US" sz="1600" dirty="0" smtClean="0">
                <a:latin typeface="Arial" panose="020B0604020202020204" pitchFamily="34" charset="0"/>
                <a:cs typeface="Arial" panose="020B0604020202020204" pitchFamily="34" charset="0"/>
              </a:rPr>
              <a:t>x</a:t>
            </a:r>
            <a:endParaRPr lang="en-US" sz="1600" dirty="0">
              <a:latin typeface="Arial" panose="020B0604020202020204" pitchFamily="34" charset="0"/>
              <a:cs typeface="Arial" panose="020B0604020202020204" pitchFamily="34" charset="0"/>
            </a:endParaRPr>
          </a:p>
        </p:txBody>
      </p:sp>
      <p:sp>
        <p:nvSpPr>
          <p:cNvPr id="54" name="矩形 53"/>
          <p:cNvSpPr/>
          <p:nvPr/>
        </p:nvSpPr>
        <p:spPr>
          <a:xfrm>
            <a:off x="2641536" y="15606643"/>
            <a:ext cx="436338" cy="338554"/>
          </a:xfrm>
          <a:prstGeom prst="rect">
            <a:avLst/>
          </a:prstGeom>
        </p:spPr>
        <p:txBody>
          <a:bodyPr wrap="none">
            <a:spAutoFit/>
          </a:bodyPr>
          <a:lstStyle/>
          <a:p>
            <a:pPr>
              <a:spcAft>
                <a:spcPct val="40000"/>
              </a:spcAft>
            </a:pPr>
            <a:r>
              <a:rPr lang="en-US" sz="16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55" name="矩形 54"/>
          <p:cNvSpPr/>
          <p:nvPr/>
        </p:nvSpPr>
        <p:spPr>
          <a:xfrm>
            <a:off x="6497219" y="15620126"/>
            <a:ext cx="447558" cy="338554"/>
          </a:xfrm>
          <a:prstGeom prst="rect">
            <a:avLst/>
          </a:prstGeom>
        </p:spPr>
        <p:txBody>
          <a:bodyPr wrap="none">
            <a:spAutoFit/>
          </a:bodyPr>
          <a:lstStyle/>
          <a:p>
            <a:pPr>
              <a:spcAft>
                <a:spcPct val="40000"/>
              </a:spcAft>
            </a:pPr>
            <a:r>
              <a:rPr lang="en-US" sz="1600" b="1" dirty="0" smtClean="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57" name="Text Box 80"/>
          <p:cNvSpPr txBox="1">
            <a:spLocks noChangeArrowheads="1"/>
          </p:cNvSpPr>
          <p:nvPr/>
        </p:nvSpPr>
        <p:spPr bwMode="auto">
          <a:xfrm>
            <a:off x="609601" y="16742924"/>
            <a:ext cx="7315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576263">
              <a:defRPr sz="2400">
                <a:solidFill>
                  <a:schemeClr val="tx1"/>
                </a:solidFill>
                <a:latin typeface="Times" panose="02020603050405020304" pitchFamily="18" charset="0"/>
              </a:defRPr>
            </a:lvl1pPr>
            <a:lvl2pPr marL="690563" defTabSz="576263">
              <a:defRPr sz="2400">
                <a:solidFill>
                  <a:schemeClr val="tx1"/>
                </a:solidFill>
                <a:latin typeface="Times" panose="02020603050405020304" pitchFamily="18" charset="0"/>
              </a:defRPr>
            </a:lvl2pPr>
            <a:lvl3pPr defTabSz="576263">
              <a:defRPr sz="2400">
                <a:solidFill>
                  <a:schemeClr val="tx1"/>
                </a:solidFill>
                <a:latin typeface="Times" panose="02020603050405020304" pitchFamily="18" charset="0"/>
              </a:defRPr>
            </a:lvl3pPr>
            <a:lvl4pPr defTabSz="576263">
              <a:defRPr sz="2400">
                <a:solidFill>
                  <a:schemeClr val="tx1"/>
                </a:solidFill>
                <a:latin typeface="Times" panose="02020603050405020304" pitchFamily="18" charset="0"/>
              </a:defRPr>
            </a:lvl4pPr>
            <a:lvl5pPr defTabSz="576263">
              <a:defRPr sz="2400">
                <a:solidFill>
                  <a:schemeClr val="tx1"/>
                </a:solidFill>
                <a:latin typeface="Times" panose="02020603050405020304" pitchFamily="18" charset="0"/>
              </a:defRPr>
            </a:lvl5pPr>
            <a:lvl6pPr defTabSz="576263" eaLnBrk="0" fontAlgn="base" hangingPunct="0">
              <a:spcBef>
                <a:spcPct val="0"/>
              </a:spcBef>
              <a:spcAft>
                <a:spcPct val="0"/>
              </a:spcAft>
              <a:defRPr sz="2400">
                <a:solidFill>
                  <a:schemeClr val="tx1"/>
                </a:solidFill>
                <a:latin typeface="Times" panose="02020603050405020304" pitchFamily="18" charset="0"/>
              </a:defRPr>
            </a:lvl6pPr>
            <a:lvl7pPr defTabSz="576263" eaLnBrk="0" fontAlgn="base" hangingPunct="0">
              <a:spcBef>
                <a:spcPct val="0"/>
              </a:spcBef>
              <a:spcAft>
                <a:spcPct val="0"/>
              </a:spcAft>
              <a:defRPr sz="2400">
                <a:solidFill>
                  <a:schemeClr val="tx1"/>
                </a:solidFill>
                <a:latin typeface="Times" panose="02020603050405020304" pitchFamily="18" charset="0"/>
              </a:defRPr>
            </a:lvl7pPr>
            <a:lvl8pPr defTabSz="576263" eaLnBrk="0" fontAlgn="base" hangingPunct="0">
              <a:spcBef>
                <a:spcPct val="0"/>
              </a:spcBef>
              <a:spcAft>
                <a:spcPct val="0"/>
              </a:spcAft>
              <a:defRPr sz="2400">
                <a:solidFill>
                  <a:schemeClr val="tx1"/>
                </a:solidFill>
                <a:latin typeface="Times" panose="02020603050405020304" pitchFamily="18" charset="0"/>
              </a:defRPr>
            </a:lvl8pPr>
            <a:lvl9pPr defTabSz="576263" eaLnBrk="0" fontAlgn="base" hangingPunct="0">
              <a:spcBef>
                <a:spcPct val="0"/>
              </a:spcBef>
              <a:spcAft>
                <a:spcPct val="0"/>
              </a:spcAft>
              <a:defRPr sz="2400">
                <a:solidFill>
                  <a:schemeClr val="tx1"/>
                </a:solidFill>
                <a:latin typeface="Times" panose="02020603050405020304" pitchFamily="18" charset="0"/>
              </a:defRPr>
            </a:lvl9pPr>
          </a:lstStyle>
          <a:p>
            <a:pPr algn="just"/>
            <a:r>
              <a:rPr lang="en-CA" sz="1800" dirty="0">
                <a:latin typeface="Arial" panose="020B0604020202020204" pitchFamily="34" charset="0"/>
                <a:cs typeface="Arial" panose="020B0604020202020204" pitchFamily="34" charset="0"/>
              </a:rPr>
              <a:t>In this current work, the full scale test configuration of a cold </a:t>
            </a:r>
            <a:r>
              <a:rPr lang="en-CA" sz="1800" dirty="0" smtClean="0">
                <a:latin typeface="Arial" panose="020B0604020202020204" pitchFamily="34" charset="0"/>
                <a:cs typeface="Arial" panose="020B0604020202020204" pitchFamily="34" charset="0"/>
              </a:rPr>
              <a:t>bend pipe resulting in the tension </a:t>
            </a:r>
            <a:r>
              <a:rPr lang="en-CA" sz="1800" dirty="0">
                <a:latin typeface="Arial" panose="020B0604020202020204" pitchFamily="34" charset="0"/>
                <a:cs typeface="Arial" panose="020B0604020202020204" pitchFamily="34" charset="0"/>
              </a:rPr>
              <a:t>side fracture is investigated numerically. </a:t>
            </a:r>
            <a:r>
              <a:rPr lang="en-CA" sz="1800" dirty="0">
                <a:latin typeface="Arial" panose="020B0604020202020204" pitchFamily="34" charset="0"/>
                <a:cs typeface="Arial" panose="020B0604020202020204" pitchFamily="34" charset="0"/>
              </a:rPr>
              <a:t>In all simulations a combination of internal pressure and displacement which increases the curvature of the cold bend is applied. </a:t>
            </a:r>
            <a:r>
              <a:rPr lang="en-CA" sz="1800" dirty="0">
                <a:latin typeface="Arial" panose="020B0604020202020204" pitchFamily="34" charset="0"/>
                <a:cs typeface="Arial" panose="020B0604020202020204" pitchFamily="34" charset="0"/>
              </a:rPr>
              <a:t>Particularly, a parametric study is carried out to analyze the effect of internal </a:t>
            </a:r>
            <a:r>
              <a:rPr lang="en-CA" sz="1800" dirty="0" smtClean="0">
                <a:latin typeface="Arial" panose="020B0604020202020204" pitchFamily="34" charset="0"/>
                <a:cs typeface="Arial" panose="020B0604020202020204" pitchFamily="34" charset="0"/>
              </a:rPr>
              <a:t>pressure, with values ranging from 20</a:t>
            </a:r>
            <a:r>
              <a:rPr lang="en-CA" sz="1800" dirty="0">
                <a:latin typeface="Arial" panose="020B0604020202020204" pitchFamily="34" charset="0"/>
                <a:cs typeface="Arial" panose="020B0604020202020204" pitchFamily="34" charset="0"/>
              </a:rPr>
              <a:t>% SMYS </a:t>
            </a:r>
            <a:r>
              <a:rPr lang="en-CA" sz="1800" dirty="0" smtClean="0">
                <a:latin typeface="Arial" panose="020B0604020202020204" pitchFamily="34" charset="0"/>
                <a:cs typeface="Arial" panose="020B0604020202020204" pitchFamily="34" charset="0"/>
              </a:rPr>
              <a:t>to </a:t>
            </a:r>
            <a:r>
              <a:rPr lang="en-CA" sz="1800" dirty="0">
                <a:latin typeface="Arial" panose="020B0604020202020204" pitchFamily="34" charset="0"/>
                <a:cs typeface="Arial" panose="020B0604020202020204" pitchFamily="34" charset="0"/>
              </a:rPr>
              <a:t>80% SMYS.</a:t>
            </a:r>
            <a:endParaRPr lang="en-US" sz="1800" dirty="0">
              <a:latin typeface="Arial" panose="020B0604020202020204" pitchFamily="34" charset="0"/>
              <a:cs typeface="Arial" panose="020B0604020202020204" pitchFamily="34" charset="0"/>
            </a:endParaRPr>
          </a:p>
        </p:txBody>
      </p:sp>
      <p:sp>
        <p:nvSpPr>
          <p:cNvPr id="58" name="Text Box 80"/>
          <p:cNvSpPr txBox="1">
            <a:spLocks noChangeArrowheads="1"/>
          </p:cNvSpPr>
          <p:nvPr/>
        </p:nvSpPr>
        <p:spPr bwMode="auto">
          <a:xfrm>
            <a:off x="553971" y="19794796"/>
            <a:ext cx="7315200" cy="142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576263">
              <a:defRPr sz="2400">
                <a:solidFill>
                  <a:schemeClr val="tx1"/>
                </a:solidFill>
                <a:latin typeface="Times" panose="02020603050405020304" pitchFamily="18" charset="0"/>
              </a:defRPr>
            </a:lvl1pPr>
            <a:lvl2pPr marL="690563" defTabSz="576263">
              <a:defRPr sz="2400">
                <a:solidFill>
                  <a:schemeClr val="tx1"/>
                </a:solidFill>
                <a:latin typeface="Times" panose="02020603050405020304" pitchFamily="18" charset="0"/>
              </a:defRPr>
            </a:lvl2pPr>
            <a:lvl3pPr defTabSz="576263">
              <a:defRPr sz="2400">
                <a:solidFill>
                  <a:schemeClr val="tx1"/>
                </a:solidFill>
                <a:latin typeface="Times" panose="02020603050405020304" pitchFamily="18" charset="0"/>
              </a:defRPr>
            </a:lvl3pPr>
            <a:lvl4pPr defTabSz="576263">
              <a:defRPr sz="2400">
                <a:solidFill>
                  <a:schemeClr val="tx1"/>
                </a:solidFill>
                <a:latin typeface="Times" panose="02020603050405020304" pitchFamily="18" charset="0"/>
              </a:defRPr>
            </a:lvl4pPr>
            <a:lvl5pPr defTabSz="576263">
              <a:defRPr sz="2400">
                <a:solidFill>
                  <a:schemeClr val="tx1"/>
                </a:solidFill>
                <a:latin typeface="Times" panose="02020603050405020304" pitchFamily="18" charset="0"/>
              </a:defRPr>
            </a:lvl5pPr>
            <a:lvl6pPr defTabSz="576263" eaLnBrk="0" fontAlgn="base" hangingPunct="0">
              <a:spcBef>
                <a:spcPct val="0"/>
              </a:spcBef>
              <a:spcAft>
                <a:spcPct val="0"/>
              </a:spcAft>
              <a:defRPr sz="2400">
                <a:solidFill>
                  <a:schemeClr val="tx1"/>
                </a:solidFill>
                <a:latin typeface="Times" panose="02020603050405020304" pitchFamily="18" charset="0"/>
              </a:defRPr>
            </a:lvl6pPr>
            <a:lvl7pPr defTabSz="576263" eaLnBrk="0" fontAlgn="base" hangingPunct="0">
              <a:spcBef>
                <a:spcPct val="0"/>
              </a:spcBef>
              <a:spcAft>
                <a:spcPct val="0"/>
              </a:spcAft>
              <a:defRPr sz="2400">
                <a:solidFill>
                  <a:schemeClr val="tx1"/>
                </a:solidFill>
                <a:latin typeface="Times" panose="02020603050405020304" pitchFamily="18" charset="0"/>
              </a:defRPr>
            </a:lvl7pPr>
            <a:lvl8pPr defTabSz="576263" eaLnBrk="0" fontAlgn="base" hangingPunct="0">
              <a:spcBef>
                <a:spcPct val="0"/>
              </a:spcBef>
              <a:spcAft>
                <a:spcPct val="0"/>
              </a:spcAft>
              <a:defRPr sz="2400">
                <a:solidFill>
                  <a:schemeClr val="tx1"/>
                </a:solidFill>
                <a:latin typeface="Times" panose="02020603050405020304" pitchFamily="18" charset="0"/>
              </a:defRPr>
            </a:lvl8pPr>
            <a:lvl9pPr defTabSz="576263" eaLnBrk="0" fontAlgn="base" hangingPunct="0">
              <a:spcBef>
                <a:spcPct val="0"/>
              </a:spcBef>
              <a:spcAft>
                <a:spcPct val="0"/>
              </a:spcAft>
              <a:defRPr sz="2400">
                <a:solidFill>
                  <a:schemeClr val="tx1"/>
                </a:solidFill>
                <a:latin typeface="Times" panose="02020603050405020304" pitchFamily="18" charset="0"/>
              </a:defRPr>
            </a:lvl9pPr>
          </a:lstStyle>
          <a:p>
            <a:pPr algn="just">
              <a:lnSpc>
                <a:spcPct val="110000"/>
              </a:lnSpc>
              <a:spcAft>
                <a:spcPct val="50000"/>
              </a:spcAft>
            </a:pPr>
            <a:r>
              <a:rPr lang="en-CA" sz="1800" dirty="0" smtClean="0">
                <a:latin typeface="Arial" panose="020B0604020202020204" pitchFamily="34" charset="0"/>
                <a:cs typeface="Arial" panose="020B0604020202020204" pitchFamily="34" charset="0"/>
              </a:rPr>
              <a:t>To </a:t>
            </a:r>
            <a:r>
              <a:rPr lang="en-CA" sz="1800" dirty="0">
                <a:latin typeface="Arial" panose="020B0604020202020204" pitchFamily="34" charset="0"/>
                <a:cs typeface="Arial" panose="020B0604020202020204" pitchFamily="34" charset="0"/>
              </a:rPr>
              <a:t>further investigate the level of internal pressure which contributes to the tensile fracture of cold bend pipes and determine a transition point of the mode of failure from compression side to tension side.  </a:t>
            </a:r>
            <a:endParaRPr lang="en-US" sz="1800" dirty="0">
              <a:latin typeface="Arial" panose="020B0604020202020204" pitchFamily="34" charset="0"/>
              <a:cs typeface="Arial" panose="020B0604020202020204" pitchFamily="34" charset="0"/>
            </a:endParaRPr>
          </a:p>
          <a:p>
            <a:pPr>
              <a:lnSpc>
                <a:spcPct val="110000"/>
              </a:lnSpc>
              <a:spcAft>
                <a:spcPct val="50000"/>
              </a:spcAft>
            </a:pPr>
            <a:endParaRPr lang="en-US" sz="18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10" name="表格 9"/>
              <p:cNvGraphicFramePr>
                <a:graphicFrameLocks noGrp="1"/>
              </p:cNvGraphicFramePr>
              <p:nvPr>
                <p:extLst>
                  <p:ext uri="{D42A27DB-BD31-4B8C-83A1-F6EECF244321}">
                    <p14:modId xmlns:p14="http://schemas.microsoft.com/office/powerpoint/2010/main" val="3499589077"/>
                  </p:ext>
                </p:extLst>
              </p:nvPr>
            </p:nvGraphicFramePr>
            <p:xfrm>
              <a:off x="9554438" y="10331023"/>
              <a:ext cx="5777228" cy="2438400"/>
            </p:xfrm>
            <a:graphic>
              <a:graphicData uri="http://schemas.openxmlformats.org/drawingml/2006/table">
                <a:tbl>
                  <a:tblPr firstRow="1" firstCol="1" bandRow="1">
                    <a:tableStyleId>{5940675A-B579-460E-94D1-54222C63F5DA}</a:tableStyleId>
                  </a:tblPr>
                  <a:tblGrid>
                    <a:gridCol w="4145092"/>
                    <a:gridCol w="1632136"/>
                  </a:tblGrid>
                  <a:tr h="208261">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Outer section diameter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762</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0">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Diameter to wall thickness ratio</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93</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Nominal wall thickness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8.2</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Thickness of collar reinforced sections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16</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Length of the collar reinforced sections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237</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0">
                    <a:tc>
                      <a:txBody>
                        <a:bodyPr/>
                        <a:lstStyle/>
                        <a:p>
                          <a:pPr algn="ctr" hangingPunct="0">
                            <a:spcAft>
                              <a:spcPts val="0"/>
                            </a:spcAft>
                          </a:pPr>
                          <a:r>
                            <a:rPr lang="en-CA" sz="1600" b="0" kern="700" smtClean="0">
                              <a:effectLst/>
                              <a:latin typeface="Arial" panose="020B0604020202020204" pitchFamily="34" charset="0"/>
                              <a:cs typeface="Arial" panose="020B0604020202020204" pitchFamily="34" charset="0"/>
                            </a:rPr>
                            <a:t>Total length (</a:t>
                          </a:r>
                          <a14:m>
                            <m:oMath xmlns:m="http://schemas.openxmlformats.org/officeDocument/2006/math">
                              <m:r>
                                <m:rPr>
                                  <m:sty m:val="p"/>
                                </m:rPr>
                                <a:rPr lang="en-US" sz="1600" b="0" i="1" kern="700">
                                  <a:effectLst/>
                                </a:rPr>
                                <m:t>L</m:t>
                              </m:r>
                            </m:oMath>
                          </a14:m>
                          <a:r>
                            <a:rPr lang="en-US" sz="1600" b="0" kern="700">
                              <a:effectLst/>
                              <a:latin typeface="Arial" panose="020B0604020202020204" pitchFamily="34" charset="0"/>
                              <a:cs typeface="Arial" panose="020B0604020202020204" pitchFamily="34" charset="0"/>
                            </a:rPr>
                            <a:t>) </a:t>
                          </a:r>
                          <a:r>
                            <a:rPr lang="en-CA" sz="1600" b="0" kern="700">
                              <a:effectLst/>
                              <a:latin typeface="Arial" panose="020B0604020202020204" pitchFamily="34" charset="0"/>
                              <a:cs typeface="Arial" panose="020B0604020202020204" pitchFamily="34" charset="0"/>
                            </a:rPr>
                            <a:t>[mm]</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7454</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0">
                    <a:tc>
                      <a:txBody>
                        <a:bodyPr/>
                        <a:lstStyle/>
                        <a:p>
                          <a:pPr algn="ctr" hangingPunct="0">
                            <a:spcAft>
                              <a:spcPts val="0"/>
                            </a:spcAft>
                          </a:pPr>
                          <a:r>
                            <a:rPr lang="en-CA" sz="1600" b="0" kern="700" dirty="0" smtClean="0">
                              <a:effectLst/>
                              <a:latin typeface="Arial" panose="020B0604020202020204" pitchFamily="34" charset="0"/>
                              <a:cs typeface="Arial" panose="020B0604020202020204" pitchFamily="34" charset="0"/>
                            </a:rPr>
                            <a:t>Horizontal length (</a:t>
                          </a:r>
                          <a14:m>
                            <m:oMath xmlns:m="http://schemas.openxmlformats.org/officeDocument/2006/math">
                              <m:sSub>
                                <m:sSubPr>
                                  <m:ctrlPr>
                                    <a:rPr lang="en-US" sz="1600" b="0" kern="700">
                                      <a:effectLst/>
                                    </a:rPr>
                                  </m:ctrlPr>
                                </m:sSubPr>
                                <m:e>
                                  <m:r>
                                    <m:rPr>
                                      <m:sty m:val="p"/>
                                    </m:rPr>
                                    <a:rPr lang="en-US" sz="1600" b="0" i="1" kern="700">
                                      <a:effectLst/>
                                    </a:rPr>
                                    <m:t>H</m:t>
                                  </m:r>
                                </m:e>
                                <m:sub>
                                  <m:r>
                                    <a:rPr lang="en-US" sz="1600" b="0" i="1" kern="700">
                                      <a:effectLst/>
                                    </a:rPr>
                                    <m:t>0</m:t>
                                  </m:r>
                                </m:sub>
                              </m:sSub>
                            </m:oMath>
                          </a14:m>
                          <a:r>
                            <a:rPr lang="en-US" sz="1600" b="0" kern="700" dirty="0">
                              <a:effectLst/>
                              <a:latin typeface="Arial" panose="020B0604020202020204" pitchFamily="34" charset="0"/>
                              <a:cs typeface="Arial" panose="020B0604020202020204" pitchFamily="34" charset="0"/>
                            </a:rPr>
                            <a:t>) </a:t>
                          </a:r>
                          <a:r>
                            <a:rPr lang="en-CA" sz="1600" b="0" kern="700" dirty="0">
                              <a:effectLst/>
                              <a:latin typeface="Arial" panose="020B0604020202020204" pitchFamily="34" charset="0"/>
                              <a:cs typeface="Arial" panose="020B0604020202020204" pitchFamily="34" charset="0"/>
                            </a:rPr>
                            <a:t>[mm]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7400</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0">
                    <a:tc>
                      <a:txBody>
                        <a:bodyPr/>
                        <a:lstStyle/>
                        <a:p>
                          <a:pPr algn="ctr" hangingPunct="0">
                            <a:spcAft>
                              <a:spcPts val="0"/>
                            </a:spcAft>
                          </a:pPr>
                          <a:r>
                            <a:rPr lang="en-CA" sz="1600" b="0" kern="700" smtClean="0">
                              <a:effectLst/>
                              <a:latin typeface="Arial" panose="020B0604020202020204" pitchFamily="34" charset="0"/>
                              <a:cs typeface="Arial" panose="020B0604020202020204" pitchFamily="34" charset="0"/>
                            </a:rPr>
                            <a:t>Initial bend angle (</a:t>
                          </a:r>
                          <a14:m>
                            <m:oMath xmlns:m="http://schemas.openxmlformats.org/officeDocument/2006/math">
                              <m:r>
                                <m:rPr>
                                  <m:sty m:val="p"/>
                                </m:rPr>
                                <a:rPr lang="en-US" sz="1600" b="0" i="1" kern="700">
                                  <a:effectLst/>
                                </a:rPr>
                                <m:t>θ</m:t>
                              </m:r>
                            </m:oMath>
                          </a14:m>
                          <a:r>
                            <a:rPr lang="en-US" sz="1600" b="0" kern="700">
                              <a:effectLst/>
                              <a:latin typeface="Arial" panose="020B0604020202020204" pitchFamily="34" charset="0"/>
                              <a:cs typeface="Arial" panose="020B0604020202020204" pitchFamily="34" charset="0"/>
                            </a:rPr>
                            <a:t>)</a:t>
                          </a:r>
                          <a:r>
                            <a:rPr lang="en-CA" sz="1600" b="0" kern="700">
                              <a:effectLst/>
                              <a:latin typeface="Arial" panose="020B0604020202020204" pitchFamily="34" charset="0"/>
                              <a:cs typeface="Arial" panose="020B0604020202020204" pitchFamily="34" charset="0"/>
                            </a:rPr>
                            <a:t> [degrees]</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12</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172739">
                    <a:tc>
                      <a:txBody>
                        <a:bodyPr/>
                        <a:lstStyle/>
                        <a:p>
                          <a:pPr algn="ctr" hangingPunct="0">
                            <a:spcAft>
                              <a:spcPts val="0"/>
                            </a:spcAft>
                          </a:pPr>
                          <a:r>
                            <a:rPr lang="en-CA" sz="1600" b="0" kern="700" smtClean="0">
                              <a:effectLst/>
                              <a:latin typeface="Arial" panose="020B0604020202020204" pitchFamily="34" charset="0"/>
                              <a:cs typeface="Arial" panose="020B0604020202020204" pitchFamily="34" charset="0"/>
                            </a:rPr>
                            <a:t>Initial radius of curvature (</a:t>
                          </a:r>
                          <a14:m>
                            <m:oMath xmlns:m="http://schemas.openxmlformats.org/officeDocument/2006/math">
                              <m:sSub>
                                <m:sSubPr>
                                  <m:ctrlPr>
                                    <a:rPr lang="en-US" sz="1600" b="0" kern="700">
                                      <a:effectLst/>
                                    </a:rPr>
                                  </m:ctrlPr>
                                </m:sSubPr>
                                <m:e>
                                  <m:r>
                                    <m:rPr>
                                      <m:sty m:val="p"/>
                                    </m:rPr>
                                    <a:rPr lang="en-CA" sz="1600" b="0" i="1" kern="700">
                                      <a:effectLst/>
                                    </a:rPr>
                                    <m:t>R</m:t>
                                  </m:r>
                                </m:e>
                                <m:sub>
                                  <m:r>
                                    <a:rPr lang="en-CA" sz="1600" b="0" i="1" kern="700">
                                      <a:effectLst/>
                                    </a:rPr>
                                    <m:t>0</m:t>
                                  </m:r>
                                </m:sub>
                              </m:sSub>
                            </m:oMath>
                          </a14:m>
                          <a:r>
                            <a:rPr lang="en-CA" sz="1600" b="0" kern="700">
                              <a:effectLst/>
                              <a:latin typeface="Arial" panose="020B0604020202020204" pitchFamily="34" charset="0"/>
                              <a:cs typeface="Arial" panose="020B0604020202020204" pitchFamily="34" charset="0"/>
                            </a:rPr>
                            <a:t>) [mm]</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17796</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0">
                    <a:tc>
                      <a:txBody>
                        <a:bodyPr/>
                        <a:lstStyle/>
                        <a:p>
                          <a:pPr algn="ctr" hangingPunct="0">
                            <a:spcAft>
                              <a:spcPts val="0"/>
                            </a:spcAft>
                          </a:pPr>
                          <a:r>
                            <a:rPr lang="en-CA" sz="1600" b="0" kern="700" smtClean="0">
                              <a:effectLst/>
                              <a:latin typeface="Arial" panose="020B0604020202020204" pitchFamily="34" charset="0"/>
                              <a:cs typeface="Arial" panose="020B0604020202020204" pitchFamily="34" charset="0"/>
                            </a:rPr>
                            <a:t>Initial curvature (</a:t>
                          </a:r>
                          <a14:m>
                            <m:oMath xmlns:m="http://schemas.openxmlformats.org/officeDocument/2006/math">
                              <m:r>
                                <m:rPr>
                                  <m:sty m:val="p"/>
                                </m:rPr>
                                <a:rPr lang="en-CA" sz="1600" b="0" i="1" kern="700">
                                  <a:effectLst/>
                                </a:rPr>
                                <m:t>κ</m:t>
                              </m:r>
                            </m:oMath>
                          </a14:m>
                          <a:r>
                            <a:rPr lang="en-CA" sz="1600" b="0" kern="700">
                              <a:effectLst/>
                              <a:latin typeface="Arial" panose="020B0604020202020204" pitchFamily="34" charset="0"/>
                              <a:cs typeface="Arial" panose="020B0604020202020204" pitchFamily="34" charset="0"/>
                            </a:rPr>
                            <a:t>) [mm</a:t>
                          </a:r>
                          <a:r>
                            <a:rPr lang="en-CA" sz="1600" b="0" kern="700" baseline="30000">
                              <a:effectLst/>
                              <a:latin typeface="Arial" panose="020B0604020202020204" pitchFamily="34" charset="0"/>
                              <a:cs typeface="Arial" panose="020B0604020202020204" pitchFamily="34" charset="0"/>
                            </a:rPr>
                            <a:t>-1</a:t>
                          </a:r>
                          <a:r>
                            <a:rPr lang="en-CA" sz="1600" b="0" kern="700">
                              <a:effectLst/>
                              <a:latin typeface="Arial" panose="020B0604020202020204" pitchFamily="34" charset="0"/>
                              <a:cs typeface="Arial" panose="020B0604020202020204" pitchFamily="34" charset="0"/>
                            </a:rPr>
                            <a:t>]</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5.62 ×10</a:t>
                          </a:r>
                          <a:r>
                            <a:rPr lang="en-CA" sz="1600" b="0" kern="700" baseline="30000" dirty="0">
                              <a:effectLst/>
                              <a:latin typeface="Arial" panose="020B0604020202020204" pitchFamily="34" charset="0"/>
                              <a:cs typeface="Arial" panose="020B0604020202020204" pitchFamily="34" charset="0"/>
                            </a:rPr>
                            <a:t>-5</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mc:Choice>
        <mc:Fallback>
          <p:graphicFrame>
            <p:nvGraphicFramePr>
              <p:cNvPr id="10" name="表格 9"/>
              <p:cNvGraphicFramePr>
                <a:graphicFrameLocks noGrp="1"/>
              </p:cNvGraphicFramePr>
              <p:nvPr>
                <p:extLst>
                  <p:ext uri="{D42A27DB-BD31-4B8C-83A1-F6EECF244321}">
                    <p14:modId xmlns:p14="http://schemas.microsoft.com/office/powerpoint/2010/main" val="3499589077"/>
                  </p:ext>
                </p:extLst>
              </p:nvPr>
            </p:nvGraphicFramePr>
            <p:xfrm>
              <a:off x="9554438" y="10331023"/>
              <a:ext cx="5777228" cy="2438400"/>
            </p:xfrm>
            <a:graphic>
              <a:graphicData uri="http://schemas.openxmlformats.org/drawingml/2006/table">
                <a:tbl>
                  <a:tblPr firstRow="1" firstCol="1" bandRow="1">
                    <a:tableStyleId>{5940675A-B579-460E-94D1-54222C63F5DA}</a:tableStyleId>
                  </a:tblPr>
                  <a:tblGrid>
                    <a:gridCol w="4145092"/>
                    <a:gridCol w="1632136"/>
                  </a:tblGrid>
                  <a:tr h="24384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Outer section diameter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762</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43840">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Diameter to wall thickness ratio</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93</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4384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Nominal wall thickness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8.2</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4384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Thickness of collar reinforced sections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16</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43840">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Length of the collar reinforced sections [mm]</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237</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43840">
                    <a:tc>
                      <a:txBody>
                        <a:bodyPr/>
                        <a:lstStyle/>
                        <a:p>
                          <a:endParaRPr lang="en-US"/>
                        </a:p>
                      </a:txBody>
                      <a:tcPr marL="68580" marR="68580" marT="0" marB="0">
                        <a:blipFill rotWithShape="0">
                          <a:blip r:embed="rId7"/>
                          <a:stretch>
                            <a:fillRect l="-147" t="-527500" r="-39648" b="-450000"/>
                          </a:stretch>
                        </a:blipFill>
                      </a:tcPr>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7454</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43840">
                    <a:tc>
                      <a:txBody>
                        <a:bodyPr/>
                        <a:lstStyle/>
                        <a:p>
                          <a:endParaRPr lang="en-US"/>
                        </a:p>
                      </a:txBody>
                      <a:tcPr marL="68580" marR="68580" marT="0" marB="0">
                        <a:blipFill rotWithShape="0">
                          <a:blip r:embed="rId7"/>
                          <a:stretch>
                            <a:fillRect l="-147" t="-627500" r="-39648" b="-350000"/>
                          </a:stretch>
                        </a:blipFill>
                      </a:tcPr>
                    </a:tc>
                    <a:tc>
                      <a:txBody>
                        <a:bodyPr/>
                        <a:lstStyle/>
                        <a:p>
                          <a:pPr algn="ctr" hangingPunct="0">
                            <a:spcAft>
                              <a:spcPts val="0"/>
                            </a:spcAft>
                          </a:pPr>
                          <a:r>
                            <a:rPr lang="en-CA" sz="1600" b="0" kern="700">
                              <a:effectLst/>
                              <a:latin typeface="Arial" panose="020B0604020202020204" pitchFamily="34" charset="0"/>
                              <a:cs typeface="Arial" panose="020B0604020202020204" pitchFamily="34" charset="0"/>
                            </a:rPr>
                            <a:t>7400</a:t>
                          </a:r>
                          <a:endParaRPr lang="en-US" sz="1600" b="0" kern="70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43840">
                    <a:tc>
                      <a:txBody>
                        <a:bodyPr/>
                        <a:lstStyle/>
                        <a:p>
                          <a:endParaRPr lang="en-US"/>
                        </a:p>
                      </a:txBody>
                      <a:tcPr marL="68580" marR="68580" marT="0" marB="0">
                        <a:blipFill rotWithShape="0">
                          <a:blip r:embed="rId7"/>
                          <a:stretch>
                            <a:fillRect l="-147" t="-727500" r="-39648" b="-250000"/>
                          </a:stretch>
                        </a:blipFill>
                      </a:tcPr>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12</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243840">
                    <a:tc>
                      <a:txBody>
                        <a:bodyPr/>
                        <a:lstStyle/>
                        <a:p>
                          <a:endParaRPr lang="en-US"/>
                        </a:p>
                      </a:txBody>
                      <a:tcPr marL="68580" marR="68580" marT="0" marB="0">
                        <a:blipFill rotWithShape="0">
                          <a:blip r:embed="rId7"/>
                          <a:stretch>
                            <a:fillRect l="-147" t="-827500" r="-39648" b="-150000"/>
                          </a:stretch>
                        </a:blipFill>
                      </a:tcPr>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17796</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43840">
                    <a:tc>
                      <a:txBody>
                        <a:bodyPr/>
                        <a:lstStyle/>
                        <a:p>
                          <a:endParaRPr lang="en-US"/>
                        </a:p>
                      </a:txBody>
                      <a:tcPr marL="68580" marR="68580" marT="0" marB="0">
                        <a:blipFill rotWithShape="0">
                          <a:blip r:embed="rId7"/>
                          <a:stretch>
                            <a:fillRect l="-147" t="-927500" r="-39648" b="-50000"/>
                          </a:stretch>
                        </a:blipFill>
                      </a:tcPr>
                    </a:tc>
                    <a:tc>
                      <a:txBody>
                        <a:bodyPr/>
                        <a:lstStyle/>
                        <a:p>
                          <a:pPr algn="ctr" hangingPunct="0">
                            <a:spcAft>
                              <a:spcPts val="0"/>
                            </a:spcAft>
                          </a:pPr>
                          <a:r>
                            <a:rPr lang="en-CA" sz="1600" b="0" kern="700" dirty="0">
                              <a:effectLst/>
                              <a:latin typeface="Arial" panose="020B0604020202020204" pitchFamily="34" charset="0"/>
                              <a:cs typeface="Arial" panose="020B0604020202020204" pitchFamily="34" charset="0"/>
                            </a:rPr>
                            <a:t>5.62 ×10</a:t>
                          </a:r>
                          <a:r>
                            <a:rPr lang="en-CA" sz="1600" b="0" kern="700" baseline="30000" dirty="0">
                              <a:effectLst/>
                              <a:latin typeface="Arial" panose="020B0604020202020204" pitchFamily="34" charset="0"/>
                              <a:cs typeface="Arial" panose="020B0604020202020204" pitchFamily="34" charset="0"/>
                            </a:rPr>
                            <a:t>-5</a:t>
                          </a:r>
                          <a:endParaRPr lang="en-US" sz="1600" b="0" kern="7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mc:Fallback>
      </mc:AlternateContent>
      <p:sp>
        <p:nvSpPr>
          <p:cNvPr id="11" name="Rectangle 100"/>
          <p:cNvSpPr>
            <a:spLocks noChangeArrowheads="1"/>
          </p:cNvSpPr>
          <p:nvPr/>
        </p:nvSpPr>
        <p:spPr bwMode="auto">
          <a:xfrm>
            <a:off x="9601176" y="9969604"/>
            <a:ext cx="563885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sz="1600" b="1" i="0" u="none" strike="noStrike" cap="none" normalizeH="0" baseline="0" dirty="0" smtClean="0" bmk="_Ref363030216">
                <a:ln>
                  <a:noFill/>
                </a:ln>
                <a:effectLst/>
                <a:latin typeface="Arial" panose="020B0604020202020204" pitchFamily="34" charset="0"/>
                <a:ea typeface="宋体" panose="02010600030101010101" pitchFamily="2" charset="-122"/>
                <a:cs typeface="Arial" panose="020B0604020202020204" pitchFamily="34" charset="0"/>
              </a:rPr>
              <a:t>Table 1: Geometric properties of the full scale specimen</a:t>
            </a:r>
            <a:endParaRPr kumimoji="0" lang="en-US" sz="1600" b="1" i="0" u="none" strike="noStrike" cap="none" normalizeH="0" baseline="0" dirty="0" smtClean="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2" name="Text Box 60"/>
          <p:cNvSpPr txBox="1">
            <a:spLocks noChangeArrowheads="1"/>
          </p:cNvSpPr>
          <p:nvPr/>
        </p:nvSpPr>
        <p:spPr bwMode="auto">
          <a:xfrm>
            <a:off x="625366" y="18899975"/>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dirty="0" smtClean="0">
                <a:solidFill>
                  <a:srgbClr val="003469"/>
                </a:solidFill>
                <a:latin typeface="ITC Stone Sans Std Medium" pitchFamily="34" charset="0"/>
              </a:rPr>
              <a:t>OBJECTIVE:</a:t>
            </a:r>
            <a:endParaRPr lang="en-US" sz="4000" b="1" dirty="0">
              <a:solidFill>
                <a:srgbClr val="003469"/>
              </a:solidFill>
              <a:latin typeface="ITC Stone Sans Std Medium" pitchFamily="34" charset="0"/>
            </a:endParaRPr>
          </a:p>
        </p:txBody>
      </p:sp>
      <mc:AlternateContent xmlns:mc="http://schemas.openxmlformats.org/markup-compatibility/2006">
        <mc:Choice xmlns:a14="http://schemas.microsoft.com/office/drawing/2010/main" Requires="a14">
          <p:sp>
            <p:nvSpPr>
              <p:cNvPr id="63" name="Text Box 82"/>
              <p:cNvSpPr txBox="1">
                <a:spLocks noChangeArrowheads="1"/>
              </p:cNvSpPr>
              <p:nvPr/>
            </p:nvSpPr>
            <p:spPr bwMode="auto">
              <a:xfrm>
                <a:off x="8738550" y="13254655"/>
                <a:ext cx="7239000" cy="256762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tabLst>
                    <a:tab pos="457200" algn="l"/>
                  </a:tabLst>
                  <a:defRPr sz="2400">
                    <a:solidFill>
                      <a:schemeClr val="tx1"/>
                    </a:solidFill>
                    <a:latin typeface="Times" panose="02020603050405020304" pitchFamily="18" charset="0"/>
                  </a:defRPr>
                </a:lvl1pPr>
                <a:lvl2pPr>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algn="just"/>
                <a:r>
                  <a:rPr lang="en-CA" sz="1800" dirty="0">
                    <a:latin typeface="Arial" panose="020B0604020202020204" pitchFamily="34" charset="0"/>
                    <a:cs typeface="Arial" panose="020B0604020202020204" pitchFamily="34" charset="0"/>
                  </a:rPr>
                  <a:t>The curvature of the cold bend (</a:t>
                </a:r>
                <a14:m>
                  <m:oMath xmlns:m="http://schemas.openxmlformats.org/officeDocument/2006/math">
                    <m:r>
                      <m:rPr>
                        <m:sty m:val="p"/>
                      </m:rPr>
                      <a:rPr lang="en-CA" sz="1800" b="0" i="1">
                        <a:latin typeface="Arial" panose="020B0604020202020204" pitchFamily="34" charset="0"/>
                        <a:cs typeface="Arial" panose="020B0604020202020204" pitchFamily="34" charset="0"/>
                      </a:rPr>
                      <m:t>κ</m:t>
                    </m:r>
                    <m:r>
                      <a:rPr lang="en-CA" sz="1800" b="0">
                        <a:latin typeface="Arial" panose="020B0604020202020204" pitchFamily="34" charset="0"/>
                        <a:cs typeface="Arial" panose="020B0604020202020204" pitchFamily="34" charset="0"/>
                      </a:rPr>
                      <m:t>=</m:t>
                    </m:r>
                    <m:f>
                      <m:fPr>
                        <m:ctrlPr>
                          <a:rPr lang="en-US" sz="1800">
                            <a:latin typeface="Arial" panose="020B0604020202020204" pitchFamily="34" charset="0"/>
                            <a:cs typeface="Arial" panose="020B0604020202020204" pitchFamily="34" charset="0"/>
                          </a:rPr>
                        </m:ctrlPr>
                      </m:fPr>
                      <m:num>
                        <m:r>
                          <a:rPr lang="en-CA" sz="1800" b="0">
                            <a:latin typeface="Arial" panose="020B0604020202020204" pitchFamily="34" charset="0"/>
                            <a:cs typeface="Arial" panose="020B0604020202020204" pitchFamily="34" charset="0"/>
                          </a:rPr>
                          <m:t>1</m:t>
                        </m:r>
                      </m:num>
                      <m:den>
                        <m:r>
                          <m:rPr>
                            <m:sty m:val="p"/>
                          </m:rPr>
                          <a:rPr lang="en-CA" sz="1800" b="0" i="1">
                            <a:latin typeface="Arial" panose="020B0604020202020204" pitchFamily="34" charset="0"/>
                            <a:cs typeface="Arial" panose="020B0604020202020204" pitchFamily="34" charset="0"/>
                          </a:rPr>
                          <m:t>R</m:t>
                        </m:r>
                      </m:den>
                    </m:f>
                  </m:oMath>
                </a14:m>
                <a:r>
                  <a:rPr lang="en-CA" sz="1800" dirty="0">
                    <a:latin typeface="Arial" panose="020B0604020202020204" pitchFamily="34" charset="0"/>
                    <a:cs typeface="Arial" panose="020B0604020202020204" pitchFamily="34" charset="0"/>
                  </a:rPr>
                  <a:t>) is </a:t>
                </a:r>
                <a:r>
                  <a:rPr lang="en-CA" sz="1800" dirty="0" smtClean="0">
                    <a:latin typeface="Arial" panose="020B0604020202020204" pitchFamily="34" charset="0"/>
                    <a:cs typeface="Arial" panose="020B0604020202020204" pitchFamily="34" charset="0"/>
                  </a:rPr>
                  <a:t>a good measure of deformation and is calculated </a:t>
                </a:r>
                <a:r>
                  <a:rPr lang="en-CA" sz="1800" dirty="0">
                    <a:latin typeface="Arial" panose="020B0604020202020204" pitchFamily="34" charset="0"/>
                    <a:cs typeface="Arial" panose="020B0604020202020204" pitchFamily="34" charset="0"/>
                  </a:rPr>
                  <a:t>based on the assumption that as the displacement of the loading pin (</a:t>
                </a:r>
                <a14:m>
                  <m:oMath xmlns:m="http://schemas.openxmlformats.org/officeDocument/2006/math">
                    <m:r>
                      <m:rPr>
                        <m:sty m:val="p"/>
                      </m:rPr>
                      <a:rPr lang="en-CA" sz="1800" b="0" i="1">
                        <a:latin typeface="Arial" panose="020B0604020202020204" pitchFamily="34" charset="0"/>
                        <a:cs typeface="Arial" panose="020B0604020202020204" pitchFamily="34" charset="0"/>
                      </a:rPr>
                      <m:t>u</m:t>
                    </m:r>
                  </m:oMath>
                </a14:m>
                <a:r>
                  <a:rPr lang="en-CA" sz="1800" dirty="0">
                    <a:latin typeface="Arial" panose="020B0604020202020204" pitchFamily="34" charset="0"/>
                    <a:cs typeface="Arial" panose="020B0604020202020204" pitchFamily="34" charset="0"/>
                  </a:rPr>
                  <a:t>) is applied, the cold bend deforms into a circular arc with a radius of curvature</a:t>
                </a:r>
                <a14:m>
                  <m:oMath xmlns:m="http://schemas.openxmlformats.org/officeDocument/2006/math">
                    <m:d>
                      <m:dPr>
                        <m:ctrlPr>
                          <a:rPr lang="en-US" sz="1800">
                            <a:latin typeface="Arial" panose="020B0604020202020204" pitchFamily="34" charset="0"/>
                            <a:cs typeface="Arial" panose="020B0604020202020204" pitchFamily="34" charset="0"/>
                          </a:rPr>
                        </m:ctrlPr>
                      </m:dPr>
                      <m:e>
                        <m:r>
                          <m:rPr>
                            <m:sty m:val="p"/>
                          </m:rPr>
                          <a:rPr lang="en-CA" sz="1800" b="0" i="1">
                            <a:latin typeface="Arial" panose="020B0604020202020204" pitchFamily="34" charset="0"/>
                            <a:cs typeface="Arial" panose="020B0604020202020204" pitchFamily="34" charset="0"/>
                          </a:rPr>
                          <m:t>R</m:t>
                        </m:r>
                      </m:e>
                    </m:d>
                  </m:oMath>
                </a14:m>
                <a:r>
                  <a:rPr lang="en-CA" sz="1800" dirty="0">
                    <a:latin typeface="Arial" panose="020B0604020202020204" pitchFamily="34" charset="0"/>
                    <a:cs typeface="Arial" panose="020B0604020202020204" pitchFamily="34" charset="0"/>
                  </a:rPr>
                  <a:t>. The nonlinear relationship between </a:t>
                </a:r>
                <a14:m>
                  <m:oMath xmlns:m="http://schemas.openxmlformats.org/officeDocument/2006/math">
                    <m:r>
                      <m:rPr>
                        <m:sty m:val="p"/>
                      </m:rPr>
                      <a:rPr lang="en-CA" sz="1800" b="0" i="1">
                        <a:latin typeface="Arial" panose="020B0604020202020204" pitchFamily="34" charset="0"/>
                        <a:cs typeface="Arial" panose="020B0604020202020204" pitchFamily="34" charset="0"/>
                      </a:rPr>
                      <m:t>u</m:t>
                    </m:r>
                  </m:oMath>
                </a14:m>
                <a:r>
                  <a:rPr lang="en-CA" sz="1800" dirty="0">
                    <a:latin typeface="Arial" panose="020B0604020202020204" pitchFamily="34" charset="0"/>
                    <a:cs typeface="Arial" panose="020B0604020202020204" pitchFamily="34" charset="0"/>
                  </a:rPr>
                  <a:t> and </a:t>
                </a:r>
                <a14:m>
                  <m:oMath xmlns:m="http://schemas.openxmlformats.org/officeDocument/2006/math">
                    <m:r>
                      <m:rPr>
                        <m:sty m:val="p"/>
                      </m:rPr>
                      <a:rPr lang="en-CA" sz="1800" b="0" i="1">
                        <a:latin typeface="Arial" panose="020B0604020202020204" pitchFamily="34" charset="0"/>
                        <a:cs typeface="Arial" panose="020B0604020202020204" pitchFamily="34" charset="0"/>
                      </a:rPr>
                      <m:t>R</m:t>
                    </m:r>
                  </m:oMath>
                </a14:m>
                <a:r>
                  <a:rPr lang="en-CA" sz="1800" dirty="0">
                    <a:latin typeface="Arial" panose="020B0604020202020204" pitchFamily="34" charset="0"/>
                    <a:cs typeface="Arial" panose="020B0604020202020204" pitchFamily="34" charset="0"/>
                  </a:rPr>
                  <a:t> can be expressed </a:t>
                </a:r>
                <a:r>
                  <a:rPr lang="en-CA" sz="1800" dirty="0" smtClean="0">
                    <a:latin typeface="Arial" panose="020B0604020202020204" pitchFamily="34" charset="0"/>
                    <a:cs typeface="Arial" panose="020B0604020202020204" pitchFamily="34" charset="0"/>
                  </a:rPr>
                  <a:t>as </a:t>
                </a:r>
                <a14:m>
                  <m:oMath xmlns:m="http://schemas.openxmlformats.org/officeDocument/2006/math">
                    <m:r>
                      <a:rPr lang="en-CA" sz="1800" b="0">
                        <a:latin typeface="Arial" panose="020B0604020202020204" pitchFamily="34" charset="0"/>
                        <a:cs typeface="Arial" panose="020B0604020202020204" pitchFamily="34" charset="0"/>
                      </a:rPr>
                      <m:t>2⋅</m:t>
                    </m:r>
                    <m:r>
                      <m:rPr>
                        <m:sty m:val="p"/>
                      </m:rPr>
                      <a:rPr lang="en-CA" sz="1800" b="0" i="1">
                        <a:latin typeface="Arial" panose="020B0604020202020204" pitchFamily="34" charset="0"/>
                        <a:cs typeface="Arial" panose="020B0604020202020204" pitchFamily="34" charset="0"/>
                      </a:rPr>
                      <m:t>R</m:t>
                    </m:r>
                    <m:r>
                      <a:rPr lang="en-CA" sz="1800" b="0">
                        <a:latin typeface="Arial" panose="020B0604020202020204" pitchFamily="34" charset="0"/>
                        <a:cs typeface="Arial" panose="020B0604020202020204" pitchFamily="34" charset="0"/>
                      </a:rPr>
                      <m:t>⋅</m:t>
                    </m:r>
                    <m:r>
                      <m:rPr>
                        <m:sty m:val="p"/>
                      </m:rPr>
                      <a:rPr lang="en-CA" sz="1800" b="0" i="1">
                        <a:latin typeface="Arial" panose="020B0604020202020204" pitchFamily="34" charset="0"/>
                        <a:cs typeface="Arial" panose="020B0604020202020204" pitchFamily="34" charset="0"/>
                      </a:rPr>
                      <m:t>sin</m:t>
                    </m:r>
                    <m:d>
                      <m:dPr>
                        <m:ctrlPr>
                          <a:rPr lang="en-US" sz="1800">
                            <a:latin typeface="Arial" panose="020B0604020202020204" pitchFamily="34" charset="0"/>
                            <a:cs typeface="Arial" panose="020B0604020202020204" pitchFamily="34" charset="0"/>
                          </a:rPr>
                        </m:ctrlPr>
                      </m:dPr>
                      <m:e>
                        <m:f>
                          <m:fPr>
                            <m:ctrlPr>
                              <a:rPr lang="en-US" sz="1800">
                                <a:latin typeface="Arial" panose="020B0604020202020204" pitchFamily="34" charset="0"/>
                                <a:cs typeface="Arial" panose="020B0604020202020204" pitchFamily="34" charset="0"/>
                              </a:rPr>
                            </m:ctrlPr>
                          </m:fPr>
                          <m:num>
                            <m:r>
                              <m:rPr>
                                <m:sty m:val="p"/>
                              </m:rPr>
                              <a:rPr lang="en-CA" sz="1800" b="0" i="1">
                                <a:latin typeface="Arial" panose="020B0604020202020204" pitchFamily="34" charset="0"/>
                                <a:cs typeface="Arial" panose="020B0604020202020204" pitchFamily="34" charset="0"/>
                              </a:rPr>
                              <m:t>L</m:t>
                            </m:r>
                          </m:num>
                          <m:den>
                            <m:r>
                              <a:rPr lang="en-CA" sz="1800" b="0">
                                <a:latin typeface="Arial" panose="020B0604020202020204" pitchFamily="34" charset="0"/>
                                <a:cs typeface="Arial" panose="020B0604020202020204" pitchFamily="34" charset="0"/>
                              </a:rPr>
                              <m:t>2</m:t>
                            </m:r>
                            <m:r>
                              <m:rPr>
                                <m:sty m:val="p"/>
                              </m:rPr>
                              <a:rPr lang="en-CA" sz="1800" b="0" i="1">
                                <a:latin typeface="Arial" panose="020B0604020202020204" pitchFamily="34" charset="0"/>
                                <a:cs typeface="Arial" panose="020B0604020202020204" pitchFamily="34" charset="0"/>
                              </a:rPr>
                              <m:t>R</m:t>
                            </m:r>
                          </m:den>
                        </m:f>
                      </m:e>
                    </m:d>
                    <m:r>
                      <a:rPr lang="en-CA" sz="1800" b="0">
                        <a:latin typeface="Arial" panose="020B0604020202020204" pitchFamily="34" charset="0"/>
                        <a:cs typeface="Arial" panose="020B0604020202020204" pitchFamily="34" charset="0"/>
                      </a:rPr>
                      <m:t>=</m:t>
                    </m:r>
                    <m:sSub>
                      <m:sSubPr>
                        <m:ctrlPr>
                          <a:rPr lang="en-US" sz="1800">
                            <a:latin typeface="Arial" panose="020B0604020202020204" pitchFamily="34" charset="0"/>
                            <a:cs typeface="Arial" panose="020B0604020202020204" pitchFamily="34" charset="0"/>
                          </a:rPr>
                        </m:ctrlPr>
                      </m:sSubPr>
                      <m:e>
                        <m:r>
                          <m:rPr>
                            <m:sty m:val="p"/>
                          </m:rPr>
                          <a:rPr lang="en-CA" sz="1800" b="0" i="1">
                            <a:latin typeface="Arial" panose="020B0604020202020204" pitchFamily="34" charset="0"/>
                            <a:cs typeface="Arial" panose="020B0604020202020204" pitchFamily="34" charset="0"/>
                          </a:rPr>
                          <m:t>H</m:t>
                        </m:r>
                      </m:e>
                      <m:sub>
                        <m:r>
                          <a:rPr lang="en-CA" sz="1800" b="0">
                            <a:latin typeface="Arial" panose="020B0604020202020204" pitchFamily="34" charset="0"/>
                            <a:cs typeface="Arial" panose="020B0604020202020204" pitchFamily="34" charset="0"/>
                          </a:rPr>
                          <m:t>0</m:t>
                        </m:r>
                      </m:sub>
                    </m:sSub>
                    <m:r>
                      <a:rPr lang="en-CA" sz="1800" b="0">
                        <a:latin typeface="Arial" panose="020B0604020202020204" pitchFamily="34" charset="0"/>
                        <a:cs typeface="Arial" panose="020B0604020202020204" pitchFamily="34" charset="0"/>
                      </a:rPr>
                      <m:t>−</m:t>
                    </m:r>
                    <m:r>
                      <m:rPr>
                        <m:sty m:val="p"/>
                      </m:rPr>
                      <a:rPr lang="en-CA" sz="1800" b="0" i="1">
                        <a:latin typeface="Arial" panose="020B0604020202020204" pitchFamily="34" charset="0"/>
                        <a:cs typeface="Arial" panose="020B0604020202020204" pitchFamily="34" charset="0"/>
                      </a:rPr>
                      <m:t>u</m:t>
                    </m:r>
                  </m:oMath>
                </a14:m>
                <a:r>
                  <a:rPr lang="en-CA" sz="1800" dirty="0">
                    <a:latin typeface="Arial" panose="020B0604020202020204" pitchFamily="34" charset="0"/>
                    <a:cs typeface="Arial" panose="020B0604020202020204" pitchFamily="34" charset="0"/>
                  </a:rPr>
                  <a:t>.</a:t>
                </a:r>
                <a:r>
                  <a:rPr lang="en-CA" sz="1800" dirty="0" smtClean="0">
                    <a:latin typeface="Arial" panose="020B0604020202020204" pitchFamily="34" charset="0"/>
                    <a:cs typeface="Arial" panose="020B0604020202020204" pitchFamily="34" charset="0"/>
                  </a:rPr>
                  <a:t> </a:t>
                </a:r>
                <a:r>
                  <a:rPr lang="en-CA" sz="1800" dirty="0">
                    <a:latin typeface="Arial" panose="020B0604020202020204" pitchFamily="34" charset="0"/>
                    <a:cs typeface="Arial" panose="020B0604020202020204" pitchFamily="34" charset="0"/>
                  </a:rPr>
                  <a:t>As</a:t>
                </a:r>
                <a:r>
                  <a:rPr lang="en-CA" sz="1800" dirty="0" smtClean="0">
                    <a:latin typeface="Arial" panose="020B0604020202020204" pitchFamily="34" charset="0"/>
                    <a:cs typeface="Arial" panose="020B0604020202020204" pitchFamily="34" charset="0"/>
                  </a:rPr>
                  <a:t> </a:t>
                </a:r>
                <a14:m>
                  <m:oMath xmlns:m="http://schemas.openxmlformats.org/officeDocument/2006/math">
                    <m:r>
                      <a:rPr lang="en-CA" sz="1800" b="0" i="1">
                        <a:latin typeface="Arial" panose="020B0604020202020204" pitchFamily="34" charset="0"/>
                        <a:cs typeface="Arial" panose="020B0604020202020204" pitchFamily="34" charset="0"/>
                      </a:rPr>
                      <m:t>𝑢</m:t>
                    </m:r>
                  </m:oMath>
                </a14:m>
                <a:r>
                  <a:rPr lang="en-CA" sz="1800" dirty="0" smtClean="0">
                    <a:latin typeface="Arial" panose="020B0604020202020204" pitchFamily="34" charset="0"/>
                    <a:cs typeface="Arial" panose="020B0604020202020204" pitchFamily="34" charset="0"/>
                  </a:rPr>
                  <a:t> </a:t>
                </a:r>
                <a:r>
                  <a:rPr lang="en-CA" sz="1800" dirty="0">
                    <a:latin typeface="Arial" panose="020B0604020202020204" pitchFamily="34" charset="0"/>
                    <a:cs typeface="Arial" panose="020B0604020202020204" pitchFamily="34" charset="0"/>
                  </a:rPr>
                  <a:t>increases,</a:t>
                </a:r>
                <a:r>
                  <a:rPr lang="en-CA" sz="1800" dirty="0" smtClean="0">
                    <a:latin typeface="Arial" panose="020B0604020202020204" pitchFamily="34" charset="0"/>
                    <a:cs typeface="Arial" panose="020B0604020202020204" pitchFamily="34" charset="0"/>
                  </a:rPr>
                  <a:t> </a:t>
                </a:r>
                <a14:m>
                  <m:oMath xmlns:m="http://schemas.openxmlformats.org/officeDocument/2006/math">
                    <m:r>
                      <m:rPr>
                        <m:sty m:val="p"/>
                      </m:rPr>
                      <a:rPr lang="en-CA" sz="1800" b="0" i="1">
                        <a:latin typeface="Arial" panose="020B0604020202020204" pitchFamily="34" charset="0"/>
                        <a:cs typeface="Arial" panose="020B0604020202020204" pitchFamily="34" charset="0"/>
                      </a:rPr>
                      <m:t>R</m:t>
                    </m:r>
                  </m:oMath>
                </a14:m>
                <a:r>
                  <a:rPr lang="en-CA" sz="1800" dirty="0">
                    <a:latin typeface="Arial" panose="020B0604020202020204" pitchFamily="34" charset="0"/>
                    <a:cs typeface="Arial" panose="020B0604020202020204" pitchFamily="34" charset="0"/>
                  </a:rPr>
                  <a:t> decreases, and then </a:t>
                </a:r>
                <a14:m>
                  <m:oMath xmlns:m="http://schemas.openxmlformats.org/officeDocument/2006/math">
                    <m:r>
                      <m:rPr>
                        <m:sty m:val="p"/>
                      </m:rPr>
                      <a:rPr lang="en-CA" sz="1800" b="0" i="1">
                        <a:latin typeface="Arial" panose="020B0604020202020204" pitchFamily="34" charset="0"/>
                        <a:cs typeface="Arial" panose="020B0604020202020204" pitchFamily="34" charset="0"/>
                      </a:rPr>
                      <m:t>κ</m:t>
                    </m:r>
                  </m:oMath>
                </a14:m>
                <a:r>
                  <a:rPr lang="en-CA" sz="1800" dirty="0">
                    <a:latin typeface="Arial" panose="020B0604020202020204" pitchFamily="34" charset="0"/>
                    <a:cs typeface="Arial" panose="020B0604020202020204" pitchFamily="34" charset="0"/>
                  </a:rPr>
                  <a:t> increases. </a:t>
                </a:r>
                <a:r>
                  <a:rPr lang="en-CA" sz="1800" dirty="0">
                    <a:latin typeface="Arial" panose="020B0604020202020204" pitchFamily="34" charset="0"/>
                    <a:cs typeface="Arial" panose="020B0604020202020204" pitchFamily="34" charset="0"/>
                  </a:rPr>
                  <a:t>Using the curvature allows the generalization of the results to different pipe configurations having the same curvature. </a:t>
                </a:r>
                <a:endParaRPr lang="en-US" sz="1800" dirty="0">
                  <a:latin typeface="Arial" panose="020B0604020202020204" pitchFamily="34" charset="0"/>
                  <a:cs typeface="Arial" panose="020B0604020202020204" pitchFamily="34" charset="0"/>
                </a:endParaRPr>
              </a:p>
            </p:txBody>
          </p:sp>
        </mc:Choice>
        <mc:Fallback>
          <p:sp>
            <p:nvSpPr>
              <p:cNvPr id="63" name="Text Box 82"/>
              <p:cNvSpPr txBox="1">
                <a:spLocks noRot="1" noChangeAspect="1" noMove="1" noResize="1" noEditPoints="1" noAdjustHandles="1" noChangeArrowheads="1" noChangeShapeType="1" noTextEdit="1"/>
              </p:cNvSpPr>
              <p:nvPr/>
            </p:nvSpPr>
            <p:spPr bwMode="auto">
              <a:xfrm>
                <a:off x="8738550" y="13254655"/>
                <a:ext cx="7239000" cy="2567626"/>
              </a:xfrm>
              <a:prstGeom prst="rect">
                <a:avLst/>
              </a:prstGeom>
              <a:blipFill rotWithShape="0">
                <a:blip r:embed="rId8"/>
                <a:stretch>
                  <a:fillRect l="-673" r="-673" b="-28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4" name="Text Box 84"/>
          <p:cNvSpPr txBox="1">
            <a:spLocks noChangeArrowheads="1"/>
          </p:cNvSpPr>
          <p:nvPr/>
        </p:nvSpPr>
        <p:spPr bwMode="auto">
          <a:xfrm>
            <a:off x="8780626" y="12885278"/>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b="1" i="1" dirty="0" smtClean="0">
                <a:solidFill>
                  <a:srgbClr val="7D6A55"/>
                </a:solidFill>
                <a:latin typeface="ITC Stone Sans Std Medium" pitchFamily="34" charset="0"/>
              </a:rPr>
              <a:t>DEFORMATION MEASURE</a:t>
            </a:r>
            <a:endParaRPr lang="en-US" i="1" dirty="0">
              <a:solidFill>
                <a:srgbClr val="7D6A55"/>
              </a:solidFill>
              <a:latin typeface="ITC Stone Sans Std Medium" pitchFamily="34" charset="0"/>
            </a:endParaRPr>
          </a:p>
        </p:txBody>
      </p:sp>
      <p:sp>
        <p:nvSpPr>
          <p:cNvPr id="65" name="Text Box 94"/>
          <p:cNvSpPr txBox="1">
            <a:spLocks noChangeArrowheads="1"/>
          </p:cNvSpPr>
          <p:nvPr/>
        </p:nvSpPr>
        <p:spPr bwMode="auto">
          <a:xfrm>
            <a:off x="8782050" y="16184620"/>
            <a:ext cx="7239000" cy="701675"/>
          </a:xfrm>
          <a:prstGeom prst="rect">
            <a:avLst/>
          </a:prstGeom>
          <a:gradFill rotWithShape="1">
            <a:gsLst>
              <a:gs pos="0">
                <a:schemeClr val="bg1"/>
              </a:gs>
              <a:gs pos="100000">
                <a:srgbClr val="9CBC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a:solidFill>
                  <a:srgbClr val="003469"/>
                </a:solidFill>
                <a:latin typeface="ITC Stone Sans Std Medium" pitchFamily="34" charset="0"/>
              </a:rPr>
              <a:t>RESULTS:</a:t>
            </a:r>
          </a:p>
        </p:txBody>
      </p:sp>
      <p:sp>
        <p:nvSpPr>
          <p:cNvPr id="66" name="Text Box 82"/>
          <p:cNvSpPr txBox="1">
            <a:spLocks noChangeArrowheads="1"/>
          </p:cNvSpPr>
          <p:nvPr/>
        </p:nvSpPr>
        <p:spPr bwMode="auto">
          <a:xfrm>
            <a:off x="8406451" y="17021802"/>
            <a:ext cx="75955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457200" algn="l"/>
              </a:tabLst>
              <a:defRPr sz="2400">
                <a:solidFill>
                  <a:schemeClr val="tx1"/>
                </a:solidFill>
                <a:latin typeface="Times" panose="02020603050405020304" pitchFamily="18" charset="0"/>
              </a:defRPr>
            </a:lvl1pPr>
            <a:lvl2pPr>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marL="285750" indent="-285750"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T</a:t>
            </a:r>
            <a:r>
              <a:rPr lang="en-CA" sz="1800" dirty="0">
                <a:latin typeface="Arial" panose="020B0604020202020204" pitchFamily="34" charset="0"/>
                <a:cs typeface="Arial" panose="020B0604020202020204" pitchFamily="34" charset="0"/>
              </a:rPr>
              <a:t>he unpressurized cold bend pipe developed a diamond shaped wrinkle at the compression side in the post-buckling phase. </a:t>
            </a:r>
            <a:endParaRPr lang="en-CA" sz="1800" dirty="0" smtClean="0">
              <a:latin typeface="Arial" panose="020B0604020202020204" pitchFamily="34" charset="0"/>
              <a:cs typeface="Arial" panose="020B0604020202020204" pitchFamily="34" charset="0"/>
            </a:endParaRPr>
          </a:p>
        </p:txBody>
      </p:sp>
      <p:pic>
        <p:nvPicPr>
          <p:cNvPr id="68" name="Picture 14" descr="Plastic Equivalent strain_NoP"/>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89232" y="17896294"/>
            <a:ext cx="3728438" cy="1783166"/>
          </a:xfrm>
          <a:prstGeom prst="rect">
            <a:avLst/>
          </a:prstGeom>
          <a:noFill/>
          <a:ln>
            <a:noFill/>
          </a:ln>
        </p:spPr>
      </p:pic>
      <p:pic>
        <p:nvPicPr>
          <p:cNvPr id="69" name="Picture 15" descr="vonMisesNo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368774" y="17911138"/>
            <a:ext cx="3729753" cy="1768322"/>
          </a:xfrm>
          <a:prstGeom prst="rect">
            <a:avLst/>
          </a:prstGeom>
          <a:noFill/>
          <a:ln>
            <a:noFill/>
          </a:ln>
        </p:spPr>
      </p:pic>
      <p:sp>
        <p:nvSpPr>
          <p:cNvPr id="12" name="矩形 11"/>
          <p:cNvSpPr/>
          <p:nvPr/>
        </p:nvSpPr>
        <p:spPr>
          <a:xfrm>
            <a:off x="8550170" y="20134475"/>
            <a:ext cx="7459506" cy="658642"/>
          </a:xfrm>
          <a:prstGeom prst="rect">
            <a:avLst/>
          </a:prstGeom>
        </p:spPr>
        <p:txBody>
          <a:bodyPr wrap="square">
            <a:spAutoFit/>
          </a:bodyPr>
          <a:lstStyle/>
          <a:p>
            <a:pPr algn="ctr">
              <a:lnSpc>
                <a:spcPct val="115000"/>
              </a:lnSpc>
              <a:spcAft>
                <a:spcPts val="0"/>
              </a:spcAft>
            </a:pPr>
            <a:r>
              <a:rPr lang="en-CA" sz="1600" b="1" dirty="0">
                <a:latin typeface="Arial" panose="020B0604020202020204" pitchFamily="34" charset="0"/>
                <a:cs typeface="Arial" panose="020B0604020202020204" pitchFamily="34" charset="0"/>
              </a:rPr>
              <a:t>Figure 2: (a) Equivalent plastic strain distribution and </a:t>
            </a:r>
            <a:r>
              <a:rPr lang="en-CA" sz="1600" b="1" dirty="0" smtClean="0">
                <a:latin typeface="Arial" panose="020B0604020202020204" pitchFamily="34" charset="0"/>
                <a:cs typeface="Arial" panose="020B0604020202020204" pitchFamily="34" charset="0"/>
              </a:rPr>
              <a:t> (b</a:t>
            </a:r>
            <a:r>
              <a:rPr lang="en-CA" sz="1600" b="1" dirty="0">
                <a:latin typeface="Arial" panose="020B0604020202020204" pitchFamily="34" charset="0"/>
                <a:cs typeface="Arial" panose="020B0604020202020204" pitchFamily="34" charset="0"/>
              </a:rPr>
              <a:t>) </a:t>
            </a:r>
            <a:r>
              <a:rPr lang="en-CA" sz="1600" b="1" dirty="0" smtClean="0">
                <a:latin typeface="Arial" panose="020B0604020202020204" pitchFamily="34" charset="0"/>
                <a:cs typeface="Arial" panose="020B0604020202020204" pitchFamily="34" charset="0"/>
              </a:rPr>
              <a:t>von </a:t>
            </a:r>
            <a:r>
              <a:rPr lang="en-CA" sz="1600" b="1" dirty="0" err="1" smtClean="0">
                <a:latin typeface="Arial" panose="020B0604020202020204" pitchFamily="34" charset="0"/>
                <a:cs typeface="Arial" panose="020B0604020202020204" pitchFamily="34" charset="0"/>
              </a:rPr>
              <a:t>Mises</a:t>
            </a:r>
            <a:r>
              <a:rPr lang="en-CA" sz="1600" b="1" dirty="0" smtClean="0">
                <a:latin typeface="Arial" panose="020B0604020202020204" pitchFamily="34" charset="0"/>
                <a:cs typeface="Arial" panose="020B0604020202020204" pitchFamily="34" charset="0"/>
              </a:rPr>
              <a:t> </a:t>
            </a:r>
            <a:r>
              <a:rPr lang="en-CA" sz="1600" b="1" dirty="0">
                <a:latin typeface="Arial" panose="020B0604020202020204" pitchFamily="34" charset="0"/>
                <a:cs typeface="Arial" panose="020B0604020202020204" pitchFamily="34" charset="0"/>
              </a:rPr>
              <a:t>Stress under bending load without internal pressure </a:t>
            </a:r>
            <a:endParaRPr lang="en-US" sz="1600" b="1" dirty="0">
              <a:latin typeface="Arial" panose="020B0604020202020204" pitchFamily="34" charset="0"/>
              <a:cs typeface="Arial" panose="020B0604020202020204" pitchFamily="34" charset="0"/>
            </a:endParaRPr>
          </a:p>
        </p:txBody>
      </p:sp>
      <p:sp>
        <p:nvSpPr>
          <p:cNvPr id="71" name="矩形 70"/>
          <p:cNvSpPr/>
          <p:nvPr/>
        </p:nvSpPr>
        <p:spPr>
          <a:xfrm>
            <a:off x="10171821" y="19689952"/>
            <a:ext cx="436338" cy="338554"/>
          </a:xfrm>
          <a:prstGeom prst="rect">
            <a:avLst/>
          </a:prstGeom>
        </p:spPr>
        <p:txBody>
          <a:bodyPr wrap="none">
            <a:spAutoFit/>
          </a:bodyPr>
          <a:lstStyle/>
          <a:p>
            <a:pPr>
              <a:spcAft>
                <a:spcPct val="40000"/>
              </a:spcAft>
            </a:pPr>
            <a:r>
              <a:rPr lang="en-US" sz="16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72" name="矩形 71"/>
          <p:cNvSpPr/>
          <p:nvPr/>
        </p:nvSpPr>
        <p:spPr>
          <a:xfrm>
            <a:off x="14027504" y="19703435"/>
            <a:ext cx="447558" cy="338554"/>
          </a:xfrm>
          <a:prstGeom prst="rect">
            <a:avLst/>
          </a:prstGeom>
        </p:spPr>
        <p:txBody>
          <a:bodyPr wrap="none">
            <a:spAutoFit/>
          </a:bodyPr>
          <a:lstStyle/>
          <a:p>
            <a:pPr>
              <a:spcAft>
                <a:spcPct val="40000"/>
              </a:spcAft>
            </a:pPr>
            <a:r>
              <a:rPr lang="en-US" sz="1600" b="1" dirty="0" smtClean="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pic>
        <p:nvPicPr>
          <p:cNvPr id="73" name="Picture 18" descr="PEEQ_P"/>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61361" y="5584133"/>
            <a:ext cx="3723551" cy="1766120"/>
          </a:xfrm>
          <a:prstGeom prst="rect">
            <a:avLst/>
          </a:prstGeom>
          <a:noFill/>
          <a:ln>
            <a:noFill/>
          </a:ln>
        </p:spPr>
      </p:pic>
      <p:pic>
        <p:nvPicPr>
          <p:cNvPr id="74" name="Picture 20" descr="vonMisesP"/>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552610" y="5588897"/>
            <a:ext cx="3729754" cy="1731982"/>
          </a:xfrm>
          <a:prstGeom prst="rect">
            <a:avLst/>
          </a:prstGeom>
          <a:noFill/>
          <a:ln>
            <a:noFill/>
          </a:ln>
        </p:spPr>
      </p:pic>
      <p:sp>
        <p:nvSpPr>
          <p:cNvPr id="75" name="矩形 74"/>
          <p:cNvSpPr/>
          <p:nvPr/>
        </p:nvSpPr>
        <p:spPr>
          <a:xfrm>
            <a:off x="18268475" y="7385269"/>
            <a:ext cx="436338" cy="338554"/>
          </a:xfrm>
          <a:prstGeom prst="rect">
            <a:avLst/>
          </a:prstGeom>
        </p:spPr>
        <p:txBody>
          <a:bodyPr wrap="none">
            <a:spAutoFit/>
          </a:bodyPr>
          <a:lstStyle/>
          <a:p>
            <a:pPr>
              <a:spcAft>
                <a:spcPct val="40000"/>
              </a:spcAft>
            </a:pPr>
            <a:r>
              <a:rPr lang="en-US" sz="1600" b="1" dirty="0" smtClean="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76" name="矩形 75"/>
          <p:cNvSpPr/>
          <p:nvPr/>
        </p:nvSpPr>
        <p:spPr>
          <a:xfrm>
            <a:off x="22124158" y="7398752"/>
            <a:ext cx="447558" cy="338554"/>
          </a:xfrm>
          <a:prstGeom prst="rect">
            <a:avLst/>
          </a:prstGeom>
        </p:spPr>
        <p:txBody>
          <a:bodyPr wrap="none">
            <a:spAutoFit/>
          </a:bodyPr>
          <a:lstStyle/>
          <a:p>
            <a:pPr>
              <a:spcAft>
                <a:spcPct val="40000"/>
              </a:spcAft>
            </a:pPr>
            <a:r>
              <a:rPr lang="en-US" sz="1600" b="1" dirty="0" smtClean="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13" name="矩形 12"/>
          <p:cNvSpPr/>
          <p:nvPr/>
        </p:nvSpPr>
        <p:spPr>
          <a:xfrm>
            <a:off x="16599858" y="8373033"/>
            <a:ext cx="7200897" cy="2585323"/>
          </a:xfrm>
          <a:prstGeom prst="rect">
            <a:avLst/>
          </a:prstGeom>
        </p:spPr>
        <p:txBody>
          <a:bodyPr wrap="square">
            <a:spAutoFit/>
          </a:bodyPr>
          <a:lstStyle/>
          <a:p>
            <a:pPr marL="285750" indent="-285750" algn="just">
              <a:buFont typeface="Wingdings" panose="05000000000000000000" pitchFamily="2" charset="2"/>
              <a:buChar char="v"/>
            </a:pPr>
            <a:r>
              <a:rPr lang="en-CA" sz="1800" dirty="0">
                <a:latin typeface="Arial" panose="020B0604020202020204" pitchFamily="34" charset="0"/>
                <a:cs typeface="Arial" panose="020B0604020202020204" pitchFamily="34" charset="0"/>
              </a:rPr>
              <a:t>For all internal pressure levels, the development of the equivalent plastic strain on both tension and compression sides and the plastic dissipation energy are similar at the initial stages of loading up to a </a:t>
            </a:r>
            <a:r>
              <a:rPr lang="en-US" sz="1800" dirty="0">
                <a:latin typeface="Arial" panose="020B0604020202020204" pitchFamily="34" charset="0"/>
                <a:cs typeface="Arial" panose="020B0604020202020204" pitchFamily="34" charset="0"/>
              </a:rPr>
              <a:t>specified intermediate curvature (9.5×10</a:t>
            </a:r>
            <a:r>
              <a:rPr lang="en-US" sz="1800" baseline="30000" dirty="0">
                <a:latin typeface="Arial" panose="020B0604020202020204" pitchFamily="34" charset="0"/>
                <a:cs typeface="Arial" panose="020B0604020202020204" pitchFamily="34" charset="0"/>
              </a:rPr>
              <a:t>-5</a:t>
            </a:r>
            <a:r>
              <a:rPr lang="en-US" sz="1800" dirty="0">
                <a:latin typeface="Arial" panose="020B0604020202020204" pitchFamily="34" charset="0"/>
                <a:cs typeface="Arial" panose="020B0604020202020204" pitchFamily="34" charset="0"/>
              </a:rPr>
              <a:t> 1/mm). Beyond this curvature, the strain </a:t>
            </a:r>
            <a:r>
              <a:rPr lang="en-CA" sz="1800" dirty="0">
                <a:latin typeface="Arial" panose="020B0604020202020204" pitchFamily="34" charset="0"/>
                <a:cs typeface="Arial" panose="020B0604020202020204" pitchFamily="34" charset="0"/>
              </a:rPr>
              <a:t>on the compression side reaches the 40% failure criterion</a:t>
            </a:r>
            <a:r>
              <a:rPr lang="en-US" sz="1800" dirty="0">
                <a:latin typeface="Arial" panose="020B0604020202020204" pitchFamily="34" charset="0"/>
                <a:cs typeface="Arial" panose="020B0604020202020204" pitchFamily="34" charset="0"/>
              </a:rPr>
              <a:t> for </a:t>
            </a:r>
            <a:r>
              <a:rPr lang="en-US" sz="1800" dirty="0" smtClean="0">
                <a:latin typeface="Arial" panose="020B0604020202020204" pitchFamily="34" charset="0"/>
                <a:cs typeface="Arial" panose="020B0604020202020204" pitchFamily="34" charset="0"/>
              </a:rPr>
              <a:t>20% and 60% cases</a:t>
            </a:r>
            <a:r>
              <a:rPr lang="en-US" sz="1800" dirty="0">
                <a:latin typeface="Arial" panose="020B0604020202020204" pitchFamily="34" charset="0"/>
                <a:cs typeface="Arial" panose="020B0604020202020204" pitchFamily="34" charset="0"/>
              </a:rPr>
              <a:t>; however, the strain on the tension side reaches the 40% failure criterion for </a:t>
            </a:r>
            <a:r>
              <a:rPr lang="en-US" sz="1800" dirty="0" smtClean="0">
                <a:latin typeface="Arial" panose="020B0604020202020204" pitchFamily="34" charset="0"/>
                <a:cs typeface="Arial" panose="020B0604020202020204" pitchFamily="34" charset="0"/>
              </a:rPr>
              <a:t>67% and 80% </a:t>
            </a:r>
            <a:r>
              <a:rPr lang="en-US" sz="1800" dirty="0">
                <a:latin typeface="Arial" panose="020B0604020202020204" pitchFamily="34" charset="0"/>
                <a:cs typeface="Arial" panose="020B0604020202020204" pitchFamily="34" charset="0"/>
              </a:rPr>
              <a:t>cases, because the strain increases with a much faster rate exceeding the strain on the compression side. </a:t>
            </a:r>
          </a:p>
        </p:txBody>
      </p:sp>
      <p:pic>
        <p:nvPicPr>
          <p:cNvPr id="15" name="图片 14"/>
          <p:cNvPicPr>
            <a:picLocks noChangeAspect="1"/>
          </p:cNvPicPr>
          <p:nvPr/>
        </p:nvPicPr>
        <p:blipFill>
          <a:blip r:embed="rId13"/>
          <a:stretch>
            <a:fillRect/>
          </a:stretch>
        </p:blipFill>
        <p:spPr>
          <a:xfrm>
            <a:off x="16767030" y="10954149"/>
            <a:ext cx="3771900" cy="2280285"/>
          </a:xfrm>
          <a:prstGeom prst="rect">
            <a:avLst/>
          </a:prstGeom>
        </p:spPr>
      </p:pic>
      <p:sp>
        <p:nvSpPr>
          <p:cNvPr id="86" name="Text Box 82"/>
          <p:cNvSpPr txBox="1">
            <a:spLocks noChangeArrowheads="1"/>
          </p:cNvSpPr>
          <p:nvPr/>
        </p:nvSpPr>
        <p:spPr bwMode="auto">
          <a:xfrm>
            <a:off x="16599858" y="4925908"/>
            <a:ext cx="767175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457200" algn="l"/>
              </a:tabLst>
              <a:defRPr sz="2400">
                <a:solidFill>
                  <a:schemeClr val="tx1"/>
                </a:solidFill>
                <a:latin typeface="Times" panose="02020603050405020304" pitchFamily="18" charset="0"/>
              </a:defRPr>
            </a:lvl1pPr>
            <a:lvl2pPr>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marL="285750" indent="-285750" algn="just">
              <a:buFont typeface="Wingdings" panose="05000000000000000000" pitchFamily="2" charset="2"/>
              <a:buChar char="v"/>
            </a:pPr>
            <a:r>
              <a:rPr lang="en-CA" sz="1800" dirty="0" smtClean="0">
                <a:latin typeface="Arial" panose="020B0604020202020204" pitchFamily="34" charset="0"/>
                <a:cs typeface="Arial" panose="020B0604020202020204" pitchFamily="34" charset="0"/>
              </a:rPr>
              <a:t>The high pressurized (80% SMYS) cold bend pipe showed a material failure on the tension side after the formation of a compression side.</a:t>
            </a:r>
          </a:p>
          <a:p>
            <a:pPr marL="285750" indent="-285750" algn="just">
              <a:buFont typeface="Wingdings" panose="05000000000000000000" pitchFamily="2" charset="2"/>
              <a:buChar char="v"/>
            </a:pPr>
            <a:endParaRPr lang="en-CA" sz="1800" dirty="0" smtClean="0">
              <a:latin typeface="Arial" panose="020B0604020202020204" pitchFamily="34" charset="0"/>
              <a:cs typeface="Arial" panose="020B0604020202020204" pitchFamily="34" charset="0"/>
            </a:endParaRPr>
          </a:p>
        </p:txBody>
      </p:sp>
      <p:pic>
        <p:nvPicPr>
          <p:cNvPr id="19" name="图片 18"/>
          <p:cNvPicPr>
            <a:picLocks noChangeAspect="1"/>
          </p:cNvPicPr>
          <p:nvPr/>
        </p:nvPicPr>
        <p:blipFill>
          <a:blip r:embed="rId14"/>
          <a:stretch>
            <a:fillRect/>
          </a:stretch>
        </p:blipFill>
        <p:spPr>
          <a:xfrm>
            <a:off x="20545754" y="10953335"/>
            <a:ext cx="3777615" cy="2297430"/>
          </a:xfrm>
          <a:prstGeom prst="rect">
            <a:avLst/>
          </a:prstGeom>
        </p:spPr>
      </p:pic>
      <p:pic>
        <p:nvPicPr>
          <p:cNvPr id="20" name="图片 19"/>
          <p:cNvPicPr>
            <a:picLocks noChangeAspect="1"/>
          </p:cNvPicPr>
          <p:nvPr/>
        </p:nvPicPr>
        <p:blipFill>
          <a:blip r:embed="rId15"/>
          <a:stretch>
            <a:fillRect/>
          </a:stretch>
        </p:blipFill>
        <p:spPr>
          <a:xfrm>
            <a:off x="16755515" y="13269494"/>
            <a:ext cx="3771900" cy="2291715"/>
          </a:xfrm>
          <a:prstGeom prst="rect">
            <a:avLst/>
          </a:prstGeom>
        </p:spPr>
      </p:pic>
      <p:pic>
        <p:nvPicPr>
          <p:cNvPr id="21" name="图片 20"/>
          <p:cNvPicPr>
            <a:picLocks noChangeAspect="1"/>
          </p:cNvPicPr>
          <p:nvPr/>
        </p:nvPicPr>
        <p:blipFill>
          <a:blip r:embed="rId16"/>
          <a:stretch>
            <a:fillRect/>
          </a:stretch>
        </p:blipFill>
        <p:spPr>
          <a:xfrm>
            <a:off x="20551469" y="13279037"/>
            <a:ext cx="3771900" cy="2291715"/>
          </a:xfrm>
          <a:prstGeom prst="rect">
            <a:avLst/>
          </a:prstGeom>
        </p:spPr>
      </p:pic>
      <p:sp>
        <p:nvSpPr>
          <p:cNvPr id="90" name="Text Box 87"/>
          <p:cNvSpPr txBox="1">
            <a:spLocks noChangeArrowheads="1"/>
          </p:cNvSpPr>
          <p:nvPr/>
        </p:nvSpPr>
        <p:spPr bwMode="auto">
          <a:xfrm>
            <a:off x="16745032" y="15620843"/>
            <a:ext cx="73601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576263">
              <a:defRPr sz="2400">
                <a:solidFill>
                  <a:schemeClr val="tx1"/>
                </a:solidFill>
                <a:latin typeface="Times" panose="02020603050405020304" pitchFamily="18" charset="0"/>
              </a:defRPr>
            </a:lvl1pPr>
            <a:lvl2pPr marL="690563" defTabSz="576263">
              <a:defRPr sz="2400">
                <a:solidFill>
                  <a:schemeClr val="tx1"/>
                </a:solidFill>
                <a:latin typeface="Times" panose="02020603050405020304" pitchFamily="18" charset="0"/>
              </a:defRPr>
            </a:lvl2pPr>
            <a:lvl3pPr defTabSz="576263">
              <a:defRPr sz="2400">
                <a:solidFill>
                  <a:schemeClr val="tx1"/>
                </a:solidFill>
                <a:latin typeface="Times" panose="02020603050405020304" pitchFamily="18" charset="0"/>
              </a:defRPr>
            </a:lvl3pPr>
            <a:lvl4pPr defTabSz="576263">
              <a:defRPr sz="2400">
                <a:solidFill>
                  <a:schemeClr val="tx1"/>
                </a:solidFill>
                <a:latin typeface="Times" panose="02020603050405020304" pitchFamily="18" charset="0"/>
              </a:defRPr>
            </a:lvl4pPr>
            <a:lvl5pPr defTabSz="576263">
              <a:defRPr sz="2400">
                <a:solidFill>
                  <a:schemeClr val="tx1"/>
                </a:solidFill>
                <a:latin typeface="Times" panose="02020603050405020304" pitchFamily="18" charset="0"/>
              </a:defRPr>
            </a:lvl5pPr>
            <a:lvl6pPr defTabSz="576263" eaLnBrk="0" fontAlgn="base" hangingPunct="0">
              <a:spcBef>
                <a:spcPct val="0"/>
              </a:spcBef>
              <a:spcAft>
                <a:spcPct val="0"/>
              </a:spcAft>
              <a:defRPr sz="2400">
                <a:solidFill>
                  <a:schemeClr val="tx1"/>
                </a:solidFill>
                <a:latin typeface="Times" panose="02020603050405020304" pitchFamily="18" charset="0"/>
              </a:defRPr>
            </a:lvl6pPr>
            <a:lvl7pPr defTabSz="576263" eaLnBrk="0" fontAlgn="base" hangingPunct="0">
              <a:spcBef>
                <a:spcPct val="0"/>
              </a:spcBef>
              <a:spcAft>
                <a:spcPct val="0"/>
              </a:spcAft>
              <a:defRPr sz="2400">
                <a:solidFill>
                  <a:schemeClr val="tx1"/>
                </a:solidFill>
                <a:latin typeface="Times" panose="02020603050405020304" pitchFamily="18" charset="0"/>
              </a:defRPr>
            </a:lvl7pPr>
            <a:lvl8pPr defTabSz="576263" eaLnBrk="0" fontAlgn="base" hangingPunct="0">
              <a:spcBef>
                <a:spcPct val="0"/>
              </a:spcBef>
              <a:spcAft>
                <a:spcPct val="0"/>
              </a:spcAft>
              <a:defRPr sz="2400">
                <a:solidFill>
                  <a:schemeClr val="tx1"/>
                </a:solidFill>
                <a:latin typeface="Times" panose="02020603050405020304" pitchFamily="18" charset="0"/>
              </a:defRPr>
            </a:lvl8pPr>
            <a:lvl9pPr defTabSz="576263" eaLnBrk="0" fontAlgn="base" hangingPunct="0">
              <a:spcBef>
                <a:spcPct val="0"/>
              </a:spcBef>
              <a:spcAft>
                <a:spcPct val="0"/>
              </a:spcAft>
              <a:defRPr sz="2400">
                <a:solidFill>
                  <a:schemeClr val="tx1"/>
                </a:solidFill>
                <a:latin typeface="Times" panose="02020603050405020304" pitchFamily="18" charset="0"/>
              </a:defRPr>
            </a:lvl9pPr>
          </a:lstStyle>
          <a:p>
            <a:r>
              <a:rPr lang="en-CA" sz="1600" b="1" dirty="0">
                <a:latin typeface="Arial" panose="020B0604020202020204" pitchFamily="34" charset="0"/>
                <a:cs typeface="Arial" panose="020B0604020202020204" pitchFamily="34" charset="0"/>
              </a:rPr>
              <a:t>Figure </a:t>
            </a:r>
            <a:r>
              <a:rPr lang="en-CA" sz="1600" b="1" dirty="0" smtClean="0">
                <a:latin typeface="Arial" panose="020B0604020202020204" pitchFamily="34" charset="0"/>
                <a:cs typeface="Arial" panose="020B0604020202020204" pitchFamily="34" charset="0"/>
              </a:rPr>
              <a:t>4: </a:t>
            </a:r>
            <a:r>
              <a:rPr lang="en-CA" sz="1600" b="1" dirty="0">
                <a:latin typeface="Arial" panose="020B0604020202020204" pitchFamily="34" charset="0"/>
                <a:cs typeface="Arial" panose="020B0604020202020204" pitchFamily="34" charset="0"/>
              </a:rPr>
              <a:t>Development of the equivalent plastic strain </a:t>
            </a:r>
            <a:r>
              <a:rPr lang="en-CA" sz="1600" b="1" dirty="0" smtClean="0">
                <a:latin typeface="Arial" panose="020B0604020202020204" pitchFamily="34" charset="0"/>
                <a:cs typeface="Arial" panose="020B0604020202020204" pitchFamily="34" charset="0"/>
              </a:rPr>
              <a:t>on </a:t>
            </a:r>
            <a:r>
              <a:rPr lang="en-CA" sz="1600" b="1" dirty="0">
                <a:latin typeface="Arial" panose="020B0604020202020204" pitchFamily="34" charset="0"/>
                <a:cs typeface="Arial" panose="020B0604020202020204" pitchFamily="34" charset="0"/>
              </a:rPr>
              <a:t>the compression </a:t>
            </a:r>
            <a:r>
              <a:rPr lang="en-CA" sz="1600" b="1" dirty="0" smtClean="0">
                <a:latin typeface="Arial" panose="020B0604020202020204" pitchFamily="34" charset="0"/>
                <a:cs typeface="Arial" panose="020B0604020202020204" pitchFamily="34" charset="0"/>
              </a:rPr>
              <a:t>side, on </a:t>
            </a:r>
            <a:r>
              <a:rPr lang="en-CA" sz="1600" b="1" dirty="0">
                <a:latin typeface="Arial" panose="020B0604020202020204" pitchFamily="34" charset="0"/>
                <a:cs typeface="Arial" panose="020B0604020202020204" pitchFamily="34" charset="0"/>
              </a:rPr>
              <a:t>the tension  side </a:t>
            </a:r>
            <a:r>
              <a:rPr lang="en-CA" sz="1600" b="1" dirty="0" smtClean="0">
                <a:latin typeface="Arial" panose="020B0604020202020204" pitchFamily="34" charset="0"/>
                <a:cs typeface="Arial" panose="020B0604020202020204" pitchFamily="34" charset="0"/>
              </a:rPr>
              <a:t>and </a:t>
            </a:r>
            <a:r>
              <a:rPr lang="en-CA" sz="1600" b="1" dirty="0">
                <a:latin typeface="Arial" panose="020B0604020202020204" pitchFamily="34" charset="0"/>
                <a:cs typeface="Arial" panose="020B0604020202020204" pitchFamily="34" charset="0"/>
              </a:rPr>
              <a:t>the plastic dissipation energy </a:t>
            </a:r>
            <a:r>
              <a:rPr lang="en-CA" sz="1600" b="1" dirty="0" smtClean="0">
                <a:latin typeface="Arial" panose="020B0604020202020204" pitchFamily="34" charset="0"/>
                <a:cs typeface="Arial" panose="020B0604020202020204" pitchFamily="34" charset="0"/>
              </a:rPr>
              <a:t>as curvature increases for internal </a:t>
            </a:r>
            <a:r>
              <a:rPr lang="en-CA" sz="1600" b="1" dirty="0">
                <a:latin typeface="Arial" panose="020B0604020202020204" pitchFamily="34" charset="0"/>
                <a:cs typeface="Arial" panose="020B0604020202020204" pitchFamily="34" charset="0"/>
              </a:rPr>
              <a:t>pressure </a:t>
            </a:r>
            <a:r>
              <a:rPr lang="en-CA" sz="1600" b="1" dirty="0" smtClean="0">
                <a:latin typeface="Arial" panose="020B0604020202020204" pitchFamily="34" charset="0"/>
                <a:cs typeface="Arial" panose="020B0604020202020204" pitchFamily="34" charset="0"/>
              </a:rPr>
              <a:t>levels of 20</a:t>
            </a:r>
            <a:r>
              <a:rPr lang="en-CA" sz="1600" b="1" dirty="0">
                <a:latin typeface="Arial" panose="020B0604020202020204" pitchFamily="34" charset="0"/>
                <a:cs typeface="Arial" panose="020B0604020202020204" pitchFamily="34" charset="0"/>
              </a:rPr>
              <a:t>%, </a:t>
            </a:r>
            <a:r>
              <a:rPr lang="en-CA" sz="1600" b="1" dirty="0" smtClean="0">
                <a:latin typeface="Arial" panose="020B0604020202020204" pitchFamily="34" charset="0"/>
                <a:cs typeface="Arial" panose="020B0604020202020204" pitchFamily="34" charset="0"/>
              </a:rPr>
              <a:t>60</a:t>
            </a:r>
            <a:r>
              <a:rPr lang="en-CA" sz="1600" b="1" dirty="0">
                <a:latin typeface="Arial" panose="020B0604020202020204" pitchFamily="34" charset="0"/>
                <a:cs typeface="Arial" panose="020B0604020202020204" pitchFamily="34" charset="0"/>
              </a:rPr>
              <a:t>%, </a:t>
            </a:r>
            <a:r>
              <a:rPr lang="en-CA" sz="1600" b="1" dirty="0" smtClean="0">
                <a:latin typeface="Arial" panose="020B0604020202020204" pitchFamily="34" charset="0"/>
                <a:cs typeface="Arial" panose="020B0604020202020204" pitchFamily="34" charset="0"/>
              </a:rPr>
              <a:t>67</a:t>
            </a:r>
            <a:r>
              <a:rPr lang="en-CA" sz="1600" b="1" dirty="0">
                <a:latin typeface="Arial" panose="020B0604020202020204" pitchFamily="34" charset="0"/>
                <a:cs typeface="Arial" panose="020B0604020202020204" pitchFamily="34" charset="0"/>
              </a:rPr>
              <a:t>% </a:t>
            </a:r>
            <a:r>
              <a:rPr lang="en-CA" sz="1600" b="1" dirty="0" smtClean="0">
                <a:latin typeface="Arial" panose="020B0604020202020204" pitchFamily="34" charset="0"/>
                <a:cs typeface="Arial" panose="020B0604020202020204" pitchFamily="34" charset="0"/>
              </a:rPr>
              <a:t>and 80%SMYS</a:t>
            </a:r>
            <a:endParaRPr lang="en-US" sz="1600" b="1" dirty="0">
              <a:latin typeface="Arial" panose="020B0604020202020204" pitchFamily="34" charset="0"/>
              <a:cs typeface="Arial" panose="020B0604020202020204" pitchFamily="34" charset="0"/>
            </a:endParaRPr>
          </a:p>
        </p:txBody>
      </p:sp>
      <p:sp>
        <p:nvSpPr>
          <p:cNvPr id="92" name="Text Box 87"/>
          <p:cNvSpPr txBox="1">
            <a:spLocks noChangeArrowheads="1"/>
          </p:cNvSpPr>
          <p:nvPr/>
        </p:nvSpPr>
        <p:spPr bwMode="auto">
          <a:xfrm>
            <a:off x="16616246" y="16507175"/>
            <a:ext cx="75855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576263">
              <a:defRPr sz="2400">
                <a:solidFill>
                  <a:schemeClr val="tx1"/>
                </a:solidFill>
                <a:latin typeface="Times" panose="02020603050405020304" pitchFamily="18" charset="0"/>
              </a:defRPr>
            </a:lvl1pPr>
            <a:lvl2pPr marL="690563" defTabSz="576263">
              <a:defRPr sz="2400">
                <a:solidFill>
                  <a:schemeClr val="tx1"/>
                </a:solidFill>
                <a:latin typeface="Times" panose="02020603050405020304" pitchFamily="18" charset="0"/>
              </a:defRPr>
            </a:lvl2pPr>
            <a:lvl3pPr defTabSz="576263">
              <a:defRPr sz="2400">
                <a:solidFill>
                  <a:schemeClr val="tx1"/>
                </a:solidFill>
                <a:latin typeface="Times" panose="02020603050405020304" pitchFamily="18" charset="0"/>
              </a:defRPr>
            </a:lvl3pPr>
            <a:lvl4pPr defTabSz="576263">
              <a:defRPr sz="2400">
                <a:solidFill>
                  <a:schemeClr val="tx1"/>
                </a:solidFill>
                <a:latin typeface="Times" panose="02020603050405020304" pitchFamily="18" charset="0"/>
              </a:defRPr>
            </a:lvl4pPr>
            <a:lvl5pPr defTabSz="576263">
              <a:defRPr sz="2400">
                <a:solidFill>
                  <a:schemeClr val="tx1"/>
                </a:solidFill>
                <a:latin typeface="Times" panose="02020603050405020304" pitchFamily="18" charset="0"/>
              </a:defRPr>
            </a:lvl5pPr>
            <a:lvl6pPr defTabSz="576263" eaLnBrk="0" fontAlgn="base" hangingPunct="0">
              <a:spcBef>
                <a:spcPct val="0"/>
              </a:spcBef>
              <a:spcAft>
                <a:spcPct val="0"/>
              </a:spcAft>
              <a:defRPr sz="2400">
                <a:solidFill>
                  <a:schemeClr val="tx1"/>
                </a:solidFill>
                <a:latin typeface="Times" panose="02020603050405020304" pitchFamily="18" charset="0"/>
              </a:defRPr>
            </a:lvl6pPr>
            <a:lvl7pPr defTabSz="576263" eaLnBrk="0" fontAlgn="base" hangingPunct="0">
              <a:spcBef>
                <a:spcPct val="0"/>
              </a:spcBef>
              <a:spcAft>
                <a:spcPct val="0"/>
              </a:spcAft>
              <a:defRPr sz="2400">
                <a:solidFill>
                  <a:schemeClr val="tx1"/>
                </a:solidFill>
                <a:latin typeface="Times" panose="02020603050405020304" pitchFamily="18" charset="0"/>
              </a:defRPr>
            </a:lvl7pPr>
            <a:lvl8pPr defTabSz="576263" eaLnBrk="0" fontAlgn="base" hangingPunct="0">
              <a:spcBef>
                <a:spcPct val="0"/>
              </a:spcBef>
              <a:spcAft>
                <a:spcPct val="0"/>
              </a:spcAft>
              <a:defRPr sz="2400">
                <a:solidFill>
                  <a:schemeClr val="tx1"/>
                </a:solidFill>
                <a:latin typeface="Times" panose="02020603050405020304" pitchFamily="18" charset="0"/>
              </a:defRPr>
            </a:lvl8pPr>
            <a:lvl9pPr defTabSz="576263" eaLnBrk="0" fontAlgn="base" hangingPunct="0">
              <a:spcBef>
                <a:spcPct val="0"/>
              </a:spcBef>
              <a:spcAft>
                <a:spcPct val="0"/>
              </a:spcAft>
              <a:defRPr sz="2400">
                <a:solidFill>
                  <a:schemeClr val="tx1"/>
                </a:solidFill>
                <a:latin typeface="Times" panose="02020603050405020304" pitchFamily="18" charset="0"/>
              </a:defRPr>
            </a:lvl9pPr>
          </a:lstStyle>
          <a:p>
            <a:pPr marL="285750" indent="-285750">
              <a:buFont typeface="Wingdings" panose="05000000000000000000" pitchFamily="2" charset="2"/>
              <a:buChar char="v"/>
            </a:pPr>
            <a:r>
              <a:rPr lang="en-CA" sz="1800" dirty="0" smtClean="0">
                <a:latin typeface="Arial" panose="020B0604020202020204" pitchFamily="34" charset="0"/>
                <a:cs typeface="Arial" panose="020B0604020202020204" pitchFamily="34" charset="0"/>
              </a:rPr>
              <a:t>As the </a:t>
            </a:r>
            <a:r>
              <a:rPr lang="en-CA" sz="1800" dirty="0">
                <a:latin typeface="Arial" panose="020B0604020202020204" pitchFamily="34" charset="0"/>
                <a:cs typeface="Arial" panose="020B0604020202020204" pitchFamily="34" charset="0"/>
              </a:rPr>
              <a:t>internal pressure increases, the maximum equivalent plastic strain decreases on the compression side and increases on the tension side for any value of applied curvature. At a lower curvature (9.5×10</a:t>
            </a:r>
            <a:r>
              <a:rPr lang="en-CA" sz="1800" baseline="30000" dirty="0">
                <a:latin typeface="Arial" panose="020B0604020202020204" pitchFamily="34" charset="0"/>
                <a:cs typeface="Arial" panose="020B0604020202020204" pitchFamily="34" charset="0"/>
              </a:rPr>
              <a:t>-5</a:t>
            </a:r>
            <a:r>
              <a:rPr lang="en-CA" sz="1800" dirty="0">
                <a:latin typeface="Arial" panose="020B0604020202020204" pitchFamily="34" charset="0"/>
                <a:cs typeface="Arial" panose="020B0604020202020204" pitchFamily="34" charset="0"/>
              </a:rPr>
              <a:t> 1/mm), these strain changes are relatively small; however, at a higher curvature (1.25×10</a:t>
            </a:r>
            <a:r>
              <a:rPr lang="en-CA" sz="1800" baseline="30000" dirty="0">
                <a:latin typeface="Arial" panose="020B0604020202020204" pitchFamily="34" charset="0"/>
                <a:cs typeface="Arial" panose="020B0604020202020204" pitchFamily="34" charset="0"/>
              </a:rPr>
              <a:t>-4</a:t>
            </a:r>
            <a:r>
              <a:rPr lang="en-CA" sz="1800" dirty="0">
                <a:latin typeface="Arial" panose="020B0604020202020204" pitchFamily="34" charset="0"/>
                <a:cs typeface="Arial" panose="020B0604020202020204" pitchFamily="34" charset="0"/>
              </a:rPr>
              <a:t> 1/mm), there is a dramatic increase in the strain on the tension side. </a:t>
            </a:r>
            <a:endParaRPr lang="en-US" sz="1800" dirty="0">
              <a:latin typeface="Arial" panose="020B0604020202020204" pitchFamily="34" charset="0"/>
              <a:cs typeface="Arial" panose="020B0604020202020204" pitchFamily="34" charset="0"/>
            </a:endParaRPr>
          </a:p>
        </p:txBody>
      </p:sp>
      <p:pic>
        <p:nvPicPr>
          <p:cNvPr id="23" name="图片 22"/>
          <p:cNvPicPr>
            <a:picLocks noChangeAspect="1"/>
          </p:cNvPicPr>
          <p:nvPr/>
        </p:nvPicPr>
        <p:blipFill>
          <a:blip r:embed="rId17"/>
          <a:stretch>
            <a:fillRect/>
          </a:stretch>
        </p:blipFill>
        <p:spPr>
          <a:xfrm>
            <a:off x="16752794" y="18306215"/>
            <a:ext cx="3827001" cy="2347656"/>
          </a:xfrm>
          <a:prstGeom prst="rect">
            <a:avLst/>
          </a:prstGeom>
        </p:spPr>
      </p:pic>
      <p:pic>
        <p:nvPicPr>
          <p:cNvPr id="24" name="图片 23"/>
          <p:cNvPicPr>
            <a:picLocks noChangeAspect="1"/>
          </p:cNvPicPr>
          <p:nvPr/>
        </p:nvPicPr>
        <p:blipFill>
          <a:blip r:embed="rId18"/>
          <a:stretch>
            <a:fillRect/>
          </a:stretch>
        </p:blipFill>
        <p:spPr>
          <a:xfrm>
            <a:off x="20442976" y="18311912"/>
            <a:ext cx="3784335" cy="2304889"/>
          </a:xfrm>
          <a:prstGeom prst="rect">
            <a:avLst/>
          </a:prstGeom>
        </p:spPr>
      </p:pic>
      <p:pic>
        <p:nvPicPr>
          <p:cNvPr id="25" name="图片 24"/>
          <p:cNvPicPr>
            <a:picLocks noChangeAspect="1"/>
          </p:cNvPicPr>
          <p:nvPr/>
        </p:nvPicPr>
        <p:blipFill>
          <a:blip r:embed="rId19"/>
          <a:stretch>
            <a:fillRect/>
          </a:stretch>
        </p:blipFill>
        <p:spPr>
          <a:xfrm>
            <a:off x="26537878" y="5824612"/>
            <a:ext cx="5039738" cy="3084522"/>
          </a:xfrm>
          <a:prstGeom prst="rect">
            <a:avLst/>
          </a:prstGeom>
        </p:spPr>
      </p:pic>
      <p:sp>
        <p:nvSpPr>
          <p:cNvPr id="26" name="矩形 25"/>
          <p:cNvSpPr/>
          <p:nvPr/>
        </p:nvSpPr>
        <p:spPr>
          <a:xfrm>
            <a:off x="16759812" y="20669324"/>
            <a:ext cx="7298379" cy="658642"/>
          </a:xfrm>
          <a:prstGeom prst="rect">
            <a:avLst/>
          </a:prstGeom>
        </p:spPr>
        <p:txBody>
          <a:bodyPr wrap="square">
            <a:spAutoFit/>
          </a:bodyPr>
          <a:lstStyle/>
          <a:p>
            <a:pPr algn="ctr">
              <a:lnSpc>
                <a:spcPct val="115000"/>
              </a:lnSpc>
              <a:spcAft>
                <a:spcPts val="0"/>
              </a:spcAft>
            </a:pPr>
            <a:r>
              <a:rPr lang="en-CA" sz="1600" b="1" dirty="0">
                <a:latin typeface="Arial" panose="020B0604020202020204" pitchFamily="34" charset="0"/>
                <a:cs typeface="Arial" panose="020B0604020202020204" pitchFamily="34" charset="0"/>
              </a:rPr>
              <a:t>Figure </a:t>
            </a:r>
            <a:r>
              <a:rPr lang="en-CA" sz="1600" b="1" dirty="0" smtClean="0">
                <a:latin typeface="Arial" panose="020B0604020202020204" pitchFamily="34" charset="0"/>
                <a:cs typeface="Arial" panose="020B0604020202020204" pitchFamily="34" charset="0"/>
              </a:rPr>
              <a:t>5: </a:t>
            </a:r>
            <a:r>
              <a:rPr lang="en-CA" sz="1600" b="1" dirty="0">
                <a:latin typeface="Arial" panose="020B0604020202020204" pitchFamily="34" charset="0"/>
                <a:cs typeface="Arial" panose="020B0604020202020204" pitchFamily="34" charset="0"/>
              </a:rPr>
              <a:t>Variation of the equivalent plastic strain with respect to internal pressure at the compression and tension </a:t>
            </a:r>
            <a:r>
              <a:rPr lang="en-CA" sz="1600" b="1" dirty="0" smtClean="0">
                <a:latin typeface="Arial" panose="020B0604020202020204" pitchFamily="34" charset="0"/>
                <a:cs typeface="Arial" panose="020B0604020202020204" pitchFamily="34" charset="0"/>
              </a:rPr>
              <a:t>sides for two curvature values</a:t>
            </a:r>
            <a:endParaRPr lang="en-US" sz="1600" b="1" dirty="0">
              <a:latin typeface="Arial" panose="020B0604020202020204" pitchFamily="34" charset="0"/>
              <a:cs typeface="Arial" panose="020B0604020202020204" pitchFamily="34" charset="0"/>
            </a:endParaRPr>
          </a:p>
        </p:txBody>
      </p:sp>
      <p:sp>
        <p:nvSpPr>
          <p:cNvPr id="27" name="矩形 26"/>
          <p:cNvSpPr/>
          <p:nvPr/>
        </p:nvSpPr>
        <p:spPr>
          <a:xfrm>
            <a:off x="25085565" y="8981956"/>
            <a:ext cx="7249509" cy="941796"/>
          </a:xfrm>
          <a:prstGeom prst="rect">
            <a:avLst/>
          </a:prstGeom>
        </p:spPr>
        <p:txBody>
          <a:bodyPr wrap="square">
            <a:spAutoFit/>
          </a:bodyPr>
          <a:lstStyle/>
          <a:p>
            <a:pPr algn="just">
              <a:lnSpc>
                <a:spcPct val="115000"/>
              </a:lnSpc>
              <a:spcAft>
                <a:spcPts val="1000"/>
              </a:spcAft>
            </a:pPr>
            <a:r>
              <a:rPr lang="en-CA" sz="1600" b="1" dirty="0">
                <a:latin typeface="Arial" panose="020B0604020202020204" pitchFamily="34" charset="0"/>
                <a:cs typeface="Arial" panose="020B0604020202020204" pitchFamily="34" charset="0"/>
              </a:rPr>
              <a:t>Figure </a:t>
            </a:r>
            <a:r>
              <a:rPr lang="en-CA" sz="1600" b="1" dirty="0" smtClean="0">
                <a:latin typeface="Arial" panose="020B0604020202020204" pitchFamily="34" charset="0"/>
                <a:cs typeface="Arial" panose="020B0604020202020204" pitchFamily="34" charset="0"/>
              </a:rPr>
              <a:t>6: </a:t>
            </a:r>
            <a:r>
              <a:rPr lang="en-CA" sz="1600" b="1" dirty="0">
                <a:latin typeface="Arial" panose="020B0604020202020204" pitchFamily="34" charset="0"/>
                <a:cs typeface="Arial" panose="020B0604020202020204" pitchFamily="34" charset="0"/>
              </a:rPr>
              <a:t>The relationship between the applied curvature in [1/mm] at failure (using the 40% equivalent plastic strain failure criterion) and the internal pressure.</a:t>
            </a:r>
            <a:endParaRPr lang="en-US" sz="1600" b="1" dirty="0">
              <a:latin typeface="Arial" panose="020B0604020202020204" pitchFamily="34" charset="0"/>
              <a:cs typeface="Arial" panose="020B0604020202020204" pitchFamily="34" charset="0"/>
            </a:endParaRPr>
          </a:p>
        </p:txBody>
      </p:sp>
      <p:sp>
        <p:nvSpPr>
          <p:cNvPr id="98" name="Text Box 82"/>
          <p:cNvSpPr txBox="1">
            <a:spLocks noChangeArrowheads="1"/>
          </p:cNvSpPr>
          <p:nvPr/>
        </p:nvSpPr>
        <p:spPr bwMode="auto">
          <a:xfrm>
            <a:off x="24741117" y="4887228"/>
            <a:ext cx="79475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457200" algn="l"/>
              </a:tabLst>
              <a:defRPr sz="2400">
                <a:solidFill>
                  <a:schemeClr val="tx1"/>
                </a:solidFill>
                <a:latin typeface="Times" panose="02020603050405020304" pitchFamily="18" charset="0"/>
              </a:defRPr>
            </a:lvl1pPr>
            <a:lvl2pPr>
              <a:tabLst>
                <a:tab pos="457200" algn="l"/>
              </a:tabLst>
              <a:defRPr sz="2400">
                <a:solidFill>
                  <a:schemeClr val="tx1"/>
                </a:solidFill>
                <a:latin typeface="Times" panose="02020603050405020304" pitchFamily="18" charset="0"/>
              </a:defRPr>
            </a:lvl2pPr>
            <a:lvl3pPr>
              <a:tabLst>
                <a:tab pos="457200" algn="l"/>
              </a:tabLst>
              <a:defRPr sz="2400">
                <a:solidFill>
                  <a:schemeClr val="tx1"/>
                </a:solidFill>
                <a:latin typeface="Times" panose="02020603050405020304" pitchFamily="18" charset="0"/>
              </a:defRPr>
            </a:lvl3pPr>
            <a:lvl4pPr>
              <a:tabLst>
                <a:tab pos="457200" algn="l"/>
              </a:tabLst>
              <a:defRPr sz="2400">
                <a:solidFill>
                  <a:schemeClr val="tx1"/>
                </a:solidFill>
                <a:latin typeface="Times" panose="02020603050405020304" pitchFamily="18" charset="0"/>
              </a:defRPr>
            </a:lvl4pPr>
            <a:lvl5pPr>
              <a:tabLst>
                <a:tab pos="4572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panose="02020603050405020304" pitchFamily="18" charset="0"/>
              </a:defRPr>
            </a:lvl9pPr>
          </a:lstStyle>
          <a:p>
            <a:pPr marL="285750" indent="-285750" algn="just">
              <a:buFont typeface="Wingdings" panose="05000000000000000000" pitchFamily="2" charset="2"/>
              <a:buChar char="v"/>
            </a:pPr>
            <a:r>
              <a:rPr lang="en-CA" sz="1800" dirty="0" smtClean="0">
                <a:latin typeface="Arial" panose="020B0604020202020204" pitchFamily="34" charset="0"/>
                <a:cs typeface="Arial" panose="020B0604020202020204" pitchFamily="34" charset="0"/>
              </a:rPr>
              <a:t>For internal pressure less than 67% SMYS, the equivalent plastic strain reaches failure criterion on the compression side, while for internal pressure more than 67% SMYS, the strain reaches failure criterion on the tension side.  </a:t>
            </a:r>
          </a:p>
          <a:p>
            <a:pPr marL="285750" indent="-285750" algn="just">
              <a:buFont typeface="Wingdings" panose="05000000000000000000" pitchFamily="2" charset="2"/>
              <a:buChar char="v"/>
            </a:pPr>
            <a:endParaRPr lang="en-CA" sz="18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1687</Words>
  <Application>Microsoft Office PowerPoint</Application>
  <PresentationFormat>自定义</PresentationFormat>
  <Paragraphs>72</Paragraphs>
  <Slides>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Times</vt:lpstr>
      <vt:lpstr>ITC Stone Sans Std Medium</vt:lpstr>
      <vt:lpstr>Blank</vt:lpstr>
      <vt:lpstr>PowerPoint 演示文稿</vt:lpstr>
    </vt:vector>
  </TitlesOfParts>
  <Company>The Rockefeller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 Center</dc:creator>
  <cp:lastModifiedBy>Meng Lin</cp:lastModifiedBy>
  <cp:revision>67</cp:revision>
  <dcterms:created xsi:type="dcterms:W3CDTF">2003-04-08T12:50:35Z</dcterms:created>
  <dcterms:modified xsi:type="dcterms:W3CDTF">2014-03-27T13:01:04Z</dcterms:modified>
</cp:coreProperties>
</file>