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4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5ED26-28A0-3088-C5DD-6EBFB0D7D530}" v="20" dt="2021-10-04T16:53:37.186"/>
    <p1510:client id="{B8EB7051-91D5-4A8A-96E4-5D28704B111E}" v="392" dt="2021-09-27T21:27:44.926"/>
    <p1510:client id="{D3A1D95B-C405-A4D7-E58B-8F7F2D678FD0}" v="8043" dt="2021-09-30T01:45:10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6175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 to statistical tests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94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Alper Celik Ph.D.</a:t>
            </a:r>
          </a:p>
          <a:p>
            <a:r>
              <a:rPr lang="en-US" dirty="0">
                <a:cs typeface="Calibri"/>
              </a:rPr>
              <a:t>Centre for Computational Medicine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Common statistical tests, Chi-square test: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F4C7087-FA15-4D2D-A248-53726CB0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57" y="1932806"/>
            <a:ext cx="4774790" cy="3656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33FD1-CBF3-4B3D-AB38-9346F815808C}"/>
              </a:ext>
            </a:extLst>
          </p:cNvPr>
          <p:cNvSpPr txBox="1"/>
          <p:nvPr/>
        </p:nvSpPr>
        <p:spPr>
          <a:xfrm>
            <a:off x="1135626" y="2008238"/>
            <a:ext cx="446384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Tries to determine if there is a difference between the expected and observed frequencies in one or more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It can be used to compare #s of elements in each category between different conditions/populations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Doesn't work very well when sample sizes are small &lt; 5 or 7 in each box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Used in contingency tables of any size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Need to know your "degrees or freedom"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8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Effect sizes, how big is the difference: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099DC-3AEF-4E05-95CF-4D38A54EE29A}"/>
              </a:ext>
            </a:extLst>
          </p:cNvPr>
          <p:cNvSpPr txBox="1"/>
          <p:nvPr/>
        </p:nvSpPr>
        <p:spPr>
          <a:xfrm>
            <a:off x="1147917" y="2794818"/>
            <a:ext cx="4549877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Cohen's d</a:t>
            </a:r>
          </a:p>
          <a:p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Defined as the difference between two means divided by the standard deviation of data (pooled if two sample)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Values &lt;0.2 considered small &gt;0.8 considered large but all context dependent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Can also be used to estimate sample sizes needed for power analysis. </a:t>
            </a: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290F4-EF4D-4D5E-9262-CA1E3144982D}"/>
              </a:ext>
            </a:extLst>
          </p:cNvPr>
          <p:cNvSpPr txBox="1"/>
          <p:nvPr/>
        </p:nvSpPr>
        <p:spPr>
          <a:xfrm>
            <a:off x="6260689" y="2794817"/>
            <a:ext cx="3972232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Cliff's delta</a:t>
            </a:r>
          </a:p>
          <a:p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Non-parametric effect size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Originally designed for ordinal data but can be used for any number of distributions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It is a measure of how often values in one distribution is larger than the values in the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18062-0190-4B4B-A770-34313376B005}"/>
              </a:ext>
            </a:extLst>
          </p:cNvPr>
          <p:cNvSpPr txBox="1"/>
          <p:nvPr/>
        </p:nvSpPr>
        <p:spPr>
          <a:xfrm>
            <a:off x="840658" y="1221657"/>
            <a:ext cx="10031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t test tells us the probablility of seeing the difference we see if the </a:t>
            </a:r>
            <a:r>
              <a:rPr lang="en-US"/>
              <a:t>null hypothesis is correct. It does not tell us if the difference between the means is large.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Here "large" depends on the mean and standard deviation of the two populations we are comparing, we need to "dynamically" adjust our expectations to reflect these population properties.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09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Multiple samples/populations:</a:t>
            </a:r>
            <a:endParaRPr lang="en-US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66A2A52-80E3-46C6-8197-F40D13D1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9" y="921211"/>
            <a:ext cx="4454103" cy="2269038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F052ACF-AFAB-48E9-BD15-F71354004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17" r="45980"/>
          <a:stretch/>
        </p:blipFill>
        <p:spPr>
          <a:xfrm>
            <a:off x="6163759" y="3777032"/>
            <a:ext cx="5287553" cy="278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5560D-7750-4A9A-AB5A-60770D6F75B5}"/>
              </a:ext>
            </a:extLst>
          </p:cNvPr>
          <p:cNvSpPr txBox="1"/>
          <p:nvPr/>
        </p:nvSpPr>
        <p:spPr>
          <a:xfrm>
            <a:off x="5572432" y="1061883"/>
            <a:ext cx="52750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Analysis of variance (ANOVA):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null hypothesis states that the samples some from the same distribution regardless of grouping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can tell us if any of the groups have a different mean (groups 1,2,3,4 left)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But cannot tell which one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Assumes normal distribution with equal variance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14BD6-081B-4669-8155-234EB7978984}"/>
              </a:ext>
            </a:extLst>
          </p:cNvPr>
          <p:cNvSpPr txBox="1"/>
          <p:nvPr/>
        </p:nvSpPr>
        <p:spPr>
          <a:xfrm>
            <a:off x="484238" y="3974689"/>
            <a:ext cx="52750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Kruskall-Wallis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Non-parametric method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One-way anova on ranks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an extension of the Mann-Whitney test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Like anova can tell is if any of the samples "dominates over" other samples but cannot tell which one.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73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Parametric vs non-parametric</a:t>
            </a:r>
            <a:endParaRPr lang="en-US"/>
          </a:p>
        </p:txBody>
      </p:sp>
      <p:pic>
        <p:nvPicPr>
          <p:cNvPr id="2" name="Graphic 2" descr="Yoga with solid fill">
            <a:extLst>
              <a:ext uri="{FF2B5EF4-FFF2-40B4-BE49-F238E27FC236}">
                <a16:creationId xmlns:a16="http://schemas.microsoft.com/office/drawing/2014/main" id="{43173E1A-8FDD-43D1-8482-81DB9E67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8704" y="3660058"/>
            <a:ext cx="3237270" cy="3237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F84A-5CBE-4464-8D77-84DB48D97204}"/>
              </a:ext>
            </a:extLst>
          </p:cNvPr>
          <p:cNvSpPr txBox="1"/>
          <p:nvPr/>
        </p:nvSpPr>
        <p:spPr>
          <a:xfrm>
            <a:off x="1147917" y="1270818"/>
            <a:ext cx="365268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Parametric:</a:t>
            </a:r>
          </a:p>
          <a:p>
            <a:endParaRPr lang="en-US" dirty="0">
              <a:cs typeface="Calibri"/>
            </a:endParaRPr>
          </a:p>
          <a:p>
            <a:pPr algn="l"/>
            <a:r>
              <a:rPr lang="en-US">
                <a:cs typeface="Calibri"/>
              </a:rPr>
              <a:t>Pros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If you know your distribution stronger test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It's not limited to Normal distribution you can test for any known (or invented distribution)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Need to know the distribution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Strength decreases rapildy as assumptions are violated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6E472-1F00-4CDD-9264-1B6967BE0885}"/>
              </a:ext>
            </a:extLst>
          </p:cNvPr>
          <p:cNvSpPr txBox="1"/>
          <p:nvPr/>
        </p:nvSpPr>
        <p:spPr>
          <a:xfrm>
            <a:off x="7993626" y="1270817"/>
            <a:ext cx="365268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Non-Parametric:</a:t>
            </a:r>
          </a:p>
          <a:p>
            <a:endParaRPr lang="en-US" dirty="0">
              <a:cs typeface="Calibri"/>
            </a:endParaRPr>
          </a:p>
          <a:p>
            <a:pPr algn="l"/>
            <a:r>
              <a:rPr lang="en-US">
                <a:cs typeface="Calibri"/>
              </a:rPr>
              <a:t>Pros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No need to worry about distributions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Weak test, might miss subtle changes</a:t>
            </a:r>
          </a:p>
        </p:txBody>
      </p:sp>
    </p:spTree>
    <p:extLst>
      <p:ext uri="{BB962C8B-B14F-4D97-AF65-F5344CB8AC3E}">
        <p14:creationId xmlns:p14="http://schemas.microsoft.com/office/powerpoint/2010/main" val="144434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1EC635FB-58C1-44F5-AC9C-725C5F043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21" t="34562" r="2576" b="51703"/>
          <a:stretch/>
        </p:blipFill>
        <p:spPr>
          <a:xfrm>
            <a:off x="2980289" y="2755634"/>
            <a:ext cx="906044" cy="22068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A5BAE7FC-78E4-4251-8184-5C2DE25D9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30" t="48438" r="42792" b="37779"/>
          <a:stretch/>
        </p:blipFill>
        <p:spPr>
          <a:xfrm>
            <a:off x="3356806" y="3051469"/>
            <a:ext cx="916410" cy="22146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4CD9B27B-E718-4F86-A4F1-55C4FD58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42" t="48158" r="2580" b="38058"/>
          <a:stretch/>
        </p:blipFill>
        <p:spPr>
          <a:xfrm>
            <a:off x="3733323" y="3365233"/>
            <a:ext cx="916411" cy="2214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AE94390-1166-4D29-B532-710F64A04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09" t="35120" r="23788" b="51145"/>
          <a:stretch/>
        </p:blipFill>
        <p:spPr>
          <a:xfrm>
            <a:off x="1752124" y="2863210"/>
            <a:ext cx="906050" cy="22068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77E5E135-B235-4E1F-9D9B-A62B5CDD3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20697" r="84242" b="65577"/>
          <a:stretch/>
        </p:blipFill>
        <p:spPr>
          <a:xfrm>
            <a:off x="2074853" y="3141116"/>
            <a:ext cx="897098" cy="2205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C89206-7DF8-4024-A060-07CEC69A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Multiple testing corrections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6221FA8-75DB-4B94-ADD0-846A0B706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79" b="79104"/>
          <a:stretch/>
        </p:blipFill>
        <p:spPr>
          <a:xfrm>
            <a:off x="483186" y="775158"/>
            <a:ext cx="3597139" cy="20396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47D7C20-EC75-40D9-90AD-244590E68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82" t="48068" r="19959" b="38707"/>
          <a:stretch/>
        </p:blipFill>
        <p:spPr>
          <a:xfrm>
            <a:off x="5499373" y="801329"/>
            <a:ext cx="1480002" cy="266371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3FCFCF-A59F-402B-9202-FF6A17158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2" t="74728" r="21212"/>
          <a:stretch/>
        </p:blipFill>
        <p:spPr>
          <a:xfrm>
            <a:off x="7875020" y="828222"/>
            <a:ext cx="2180801" cy="264459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2298AB6-8BBA-4E82-B376-9BAC67B5C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20697" r="84242" b="65577"/>
          <a:stretch/>
        </p:blipFill>
        <p:spPr>
          <a:xfrm>
            <a:off x="479136" y="2818387"/>
            <a:ext cx="897098" cy="2205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D95CE20A-39BE-40F1-BDE4-2265D6BB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t="20871" r="62879" b="65402"/>
          <a:stretch/>
        </p:blipFill>
        <p:spPr>
          <a:xfrm>
            <a:off x="837724" y="3141116"/>
            <a:ext cx="906050" cy="2205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031820D-2043-4CD5-9E2B-6E7C293C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15" t="21373" r="43182" b="64899"/>
          <a:stretch/>
        </p:blipFill>
        <p:spPr>
          <a:xfrm>
            <a:off x="1196312" y="3427986"/>
            <a:ext cx="906043" cy="22056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2EE8030D-76F9-48E5-BD5A-12DFE3916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15" t="20926" r="23182" b="65346"/>
          <a:stretch/>
        </p:blipFill>
        <p:spPr>
          <a:xfrm>
            <a:off x="1528006" y="3652104"/>
            <a:ext cx="906045" cy="2205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FBED8C32-11D2-4B22-A584-8EAAD071D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" t="34989" r="83333" b="51283"/>
          <a:stretch/>
        </p:blipFill>
        <p:spPr>
          <a:xfrm>
            <a:off x="2442406" y="3472810"/>
            <a:ext cx="906043" cy="2205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6F0D762D-26E4-4081-B8A8-40FA0AC20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2" t="34208" r="63485" b="52065"/>
          <a:stretch/>
        </p:blipFill>
        <p:spPr>
          <a:xfrm>
            <a:off x="2702383" y="3678999"/>
            <a:ext cx="906044" cy="2205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6E4144E7-546C-4B54-8A95-FBA439B4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18" t="33984" r="42727" b="52288"/>
          <a:stretch/>
        </p:blipFill>
        <p:spPr>
          <a:xfrm>
            <a:off x="1859700" y="4082410"/>
            <a:ext cx="915020" cy="22056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D1B25C8-D9CA-4C9C-B44F-004D7339E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20697" r="84242" b="65577"/>
          <a:stretch/>
        </p:blipFill>
        <p:spPr>
          <a:xfrm>
            <a:off x="2980288" y="4109304"/>
            <a:ext cx="897098" cy="2205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59434E5D-5B63-45B6-BB64-CA915C598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2" t="34542" r="63429" b="51674"/>
          <a:stretch/>
        </p:blipFill>
        <p:spPr>
          <a:xfrm>
            <a:off x="2209323" y="4476856"/>
            <a:ext cx="916411" cy="2214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F8CF3CF1-E9B1-4960-9FA8-1F2C897A7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 t="48214" r="83308" b="38002"/>
          <a:stretch/>
        </p:blipFill>
        <p:spPr>
          <a:xfrm>
            <a:off x="4073983" y="3616245"/>
            <a:ext cx="916411" cy="2214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5419F561-554B-4073-8D01-6BE468C40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71" t="47879" r="43551" b="38337"/>
          <a:stretch/>
        </p:blipFill>
        <p:spPr>
          <a:xfrm>
            <a:off x="3365771" y="4467892"/>
            <a:ext cx="916411" cy="22146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5E0DE44-9ED6-4903-9805-E6FBE7EE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 t="61272" r="83308" b="24944"/>
          <a:stretch/>
        </p:blipFill>
        <p:spPr>
          <a:xfrm>
            <a:off x="4459464" y="3903115"/>
            <a:ext cx="916411" cy="22146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B91208C5-8E49-4A05-8D58-0BF979C63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8" t="61328" r="62974" b="24888"/>
          <a:stretch/>
        </p:blipFill>
        <p:spPr>
          <a:xfrm>
            <a:off x="4809089" y="4216881"/>
            <a:ext cx="916411" cy="2214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09777F39-6007-4900-B4B7-744FCA4CE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79" t="60770" r="1667" b="25446"/>
          <a:stretch/>
        </p:blipFill>
        <p:spPr>
          <a:xfrm>
            <a:off x="5185606" y="4503751"/>
            <a:ext cx="915025" cy="22146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78515A-FDBD-494A-BBDC-89117F6F78B9}"/>
              </a:ext>
            </a:extLst>
          </p:cNvPr>
          <p:cNvSpPr txBox="1"/>
          <p:nvPr/>
        </p:nvSpPr>
        <p:spPr>
          <a:xfrm>
            <a:off x="6938682" y="3899647"/>
            <a:ext cx="474232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 value is the probability of observing what we </a:t>
            </a:r>
            <a:r>
              <a:rPr lang="en-US">
                <a:cs typeface="Calibri"/>
              </a:rPr>
              <a:t>observed if the null hypothesis is true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This is </a:t>
            </a:r>
            <a:r>
              <a:rPr lang="en-US" i="1">
                <a:cs typeface="Calibri"/>
              </a:rPr>
              <a:t>per test!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If we perform 20 tests the probability of seeing at least one significant result becomes 20 x 0.05=1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There are many different correction methods most common are Bonferroni and </a:t>
            </a:r>
            <a:r>
              <a:rPr lang="en-US"/>
              <a:t>Benjamini–Hochberg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Assumes test are independent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66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C4D6C-8186-49B9-979D-72D6992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Which test to use?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67846B5-C728-4D78-A5F7-34A54E1EA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4" t="17714" r="3465" b="286"/>
          <a:stretch/>
        </p:blipFill>
        <p:spPr>
          <a:xfrm>
            <a:off x="888899" y="1638607"/>
            <a:ext cx="10672165" cy="39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9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521" y="2971831"/>
            <a:ext cx="2698956" cy="922152"/>
          </a:xfrm>
        </p:spPr>
        <p:txBody>
          <a:bodyPr>
            <a:normAutofit/>
          </a:bodyPr>
          <a:lstStyle/>
          <a:p>
            <a:r>
              <a:rPr lang="en-US" sz="6000" b="1">
                <a:latin typeface="Calibri"/>
                <a:cs typeface="Calibri Light"/>
              </a:rPr>
              <a:t>R demo</a:t>
            </a:r>
            <a:endParaRPr lang="en-US" sz="6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617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902F-89E7-42BD-A70C-0C5414DA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539D-BFE5-4FCF-BA76-29DB18B0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40" y="1047429"/>
            <a:ext cx="5459506" cy="5431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What is a statistical test? What it is not?</a:t>
            </a:r>
          </a:p>
          <a:p>
            <a:r>
              <a:rPr lang="en-US" sz="1800" dirty="0">
                <a:cs typeface="Calibri"/>
              </a:rPr>
              <a:t>Very rapid introduction to distributions</a:t>
            </a:r>
          </a:p>
          <a:p>
            <a:r>
              <a:rPr lang="en-US" sz="1800" dirty="0">
                <a:cs typeface="Calibri"/>
              </a:rPr>
              <a:t>Common statistical tests</a:t>
            </a:r>
            <a:endParaRPr lang="en-US" sz="1800">
              <a:cs typeface="Calibri"/>
            </a:endParaRPr>
          </a:p>
          <a:p>
            <a:pPr lvl="1"/>
            <a:r>
              <a:rPr lang="en-US" sz="1800" dirty="0" err="1">
                <a:cs typeface="Calibri"/>
              </a:rPr>
              <a:t>t.test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>
                <a:cs typeface="Calibri"/>
              </a:rPr>
              <a:t>Wilcoxon Rank-Sum</a:t>
            </a:r>
          </a:p>
          <a:p>
            <a:pPr lvl="1"/>
            <a:r>
              <a:rPr lang="en-US" sz="1800" dirty="0" err="1">
                <a:cs typeface="Calibri"/>
              </a:rPr>
              <a:t>Kolmogrov</a:t>
            </a:r>
            <a:r>
              <a:rPr lang="en-US" sz="1800" dirty="0">
                <a:cs typeface="Calibri"/>
              </a:rPr>
              <a:t>-Smirnov</a:t>
            </a:r>
          </a:p>
          <a:p>
            <a:pPr lvl="1"/>
            <a:r>
              <a:rPr lang="en-US" sz="1800" dirty="0">
                <a:cs typeface="Calibri"/>
              </a:rPr>
              <a:t>Fisher's exact test</a:t>
            </a:r>
          </a:p>
          <a:p>
            <a:pPr lvl="1"/>
            <a:r>
              <a:rPr lang="en-US" sz="1800" dirty="0">
                <a:cs typeface="Calibri"/>
              </a:rPr>
              <a:t>Chi-Square test</a:t>
            </a:r>
          </a:p>
          <a:p>
            <a:r>
              <a:rPr lang="en-US" sz="1800" dirty="0">
                <a:cs typeface="Calibri"/>
              </a:rPr>
              <a:t>Effect Sizes</a:t>
            </a:r>
          </a:p>
          <a:p>
            <a:pPr lvl="1"/>
            <a:r>
              <a:rPr lang="en-US" sz="1800" dirty="0" err="1">
                <a:cs typeface="Calibri"/>
              </a:rPr>
              <a:t>Cohen'd</a:t>
            </a:r>
            <a:r>
              <a:rPr lang="en-US" sz="1800" dirty="0">
                <a:cs typeface="Calibri"/>
              </a:rPr>
              <a:t> d</a:t>
            </a:r>
          </a:p>
          <a:p>
            <a:pPr lvl="1"/>
            <a:r>
              <a:rPr lang="en-US" sz="1800" dirty="0">
                <a:cs typeface="Calibri"/>
              </a:rPr>
              <a:t>Cliff's Delta</a:t>
            </a:r>
          </a:p>
          <a:p>
            <a:r>
              <a:rPr lang="en-US" sz="1800" dirty="0">
                <a:cs typeface="Calibri"/>
              </a:rPr>
              <a:t>Multiple testing correction</a:t>
            </a:r>
          </a:p>
          <a:p>
            <a:r>
              <a:rPr lang="en-US" sz="1800" dirty="0">
                <a:cs typeface="Calibri"/>
              </a:rPr>
              <a:t>Multiple distributions</a:t>
            </a:r>
            <a:endParaRPr lang="en-US" dirty="0"/>
          </a:p>
          <a:p>
            <a:r>
              <a:rPr lang="en-US" sz="1800" dirty="0">
                <a:cs typeface="Calibri"/>
              </a:rPr>
              <a:t>R demo</a:t>
            </a: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60497-A487-4039-8119-572AB020CF95}"/>
              </a:ext>
            </a:extLst>
          </p:cNvPr>
          <p:cNvSpPr txBox="1">
            <a:spLocks/>
          </p:cNvSpPr>
          <p:nvPr/>
        </p:nvSpPr>
        <p:spPr>
          <a:xfrm>
            <a:off x="6303345" y="981641"/>
            <a:ext cx="5047129" cy="555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alibri"/>
              </a:rPr>
              <a:t>R demo outline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cs typeface="Calibri"/>
              </a:rPr>
              <a:t>Random number generation</a:t>
            </a:r>
          </a:p>
          <a:p>
            <a:pPr lvl="1"/>
            <a:r>
              <a:rPr lang="en-US" sz="1800" dirty="0">
                <a:cs typeface="Calibri"/>
              </a:rPr>
              <a:t>Statistical tests</a:t>
            </a:r>
          </a:p>
          <a:p>
            <a:pPr lvl="2"/>
            <a:r>
              <a:rPr lang="en-US" sz="1800" dirty="0">
                <a:cs typeface="Calibri"/>
              </a:rPr>
              <a:t>T test</a:t>
            </a:r>
          </a:p>
          <a:p>
            <a:pPr lvl="2"/>
            <a:r>
              <a:rPr lang="en-US" sz="1800" dirty="0">
                <a:cs typeface="Calibri"/>
              </a:rPr>
              <a:t>Wilcox test</a:t>
            </a:r>
          </a:p>
          <a:p>
            <a:pPr lvl="2"/>
            <a:r>
              <a:rPr lang="en-US" sz="1800" dirty="0">
                <a:cs typeface="Calibri"/>
              </a:rPr>
              <a:t>KS test</a:t>
            </a:r>
          </a:p>
          <a:p>
            <a:pPr lvl="2"/>
            <a:r>
              <a:rPr lang="en-US" sz="1800" dirty="0">
                <a:cs typeface="Calibri"/>
              </a:rPr>
              <a:t>Fisher's exact test</a:t>
            </a:r>
          </a:p>
          <a:p>
            <a:pPr lvl="2"/>
            <a:r>
              <a:rPr lang="en-US" sz="1800" dirty="0">
                <a:cs typeface="Calibri"/>
              </a:rPr>
              <a:t>Chi-Square test</a:t>
            </a:r>
          </a:p>
          <a:p>
            <a:pPr lvl="2"/>
            <a:r>
              <a:rPr lang="en-US" sz="1800" dirty="0">
                <a:cs typeface="Calibri"/>
              </a:rPr>
              <a:t>Cohen's D</a:t>
            </a:r>
          </a:p>
          <a:p>
            <a:pPr lvl="2"/>
            <a:r>
              <a:rPr lang="en-US" sz="1800" dirty="0">
                <a:cs typeface="Calibri"/>
              </a:rPr>
              <a:t>Cliff's delta</a:t>
            </a:r>
          </a:p>
          <a:p>
            <a:pPr lvl="2"/>
            <a:r>
              <a:rPr lang="en-US" sz="1800">
                <a:cs typeface="Calibri"/>
              </a:rPr>
              <a:t>Anova</a:t>
            </a:r>
            <a:endParaRPr lang="en-US" sz="1800" dirty="0">
              <a:cs typeface="Calibri"/>
            </a:endParaRPr>
          </a:p>
          <a:p>
            <a:pPr lvl="2"/>
            <a:r>
              <a:rPr lang="en-US" sz="1800" dirty="0" err="1">
                <a:cs typeface="Calibri"/>
              </a:rPr>
              <a:t>Kruskall</a:t>
            </a:r>
            <a:r>
              <a:rPr lang="en-US" sz="1800" dirty="0">
                <a:cs typeface="Calibri"/>
              </a:rPr>
              <a:t> Wallis test</a:t>
            </a:r>
          </a:p>
          <a:p>
            <a:pPr lvl="2"/>
            <a:r>
              <a:rPr lang="en-US" sz="1800" dirty="0">
                <a:cs typeface="Calibri"/>
              </a:rPr>
              <a:t>Multiple testing corrections</a:t>
            </a:r>
          </a:p>
          <a:p>
            <a:pPr lvl="1"/>
            <a:r>
              <a:rPr lang="en-US" sz="1800" dirty="0">
                <a:cs typeface="Calibri"/>
              </a:rPr>
              <a:t>Performing statistical tests programmatically</a:t>
            </a: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11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1CAADF-7CDD-4D2A-AC9A-65ACD8D2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What is a statistical test?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02527-10E4-4E2C-9487-EB58D94922FC}"/>
              </a:ext>
            </a:extLst>
          </p:cNvPr>
          <p:cNvSpPr txBox="1"/>
          <p:nvPr/>
        </p:nvSpPr>
        <p:spPr>
          <a:xfrm>
            <a:off x="385916" y="1676398"/>
            <a:ext cx="584036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statistical test is based on a </a:t>
            </a:r>
            <a:r>
              <a:rPr lang="en-US" i="1" dirty="0"/>
              <a:t>null hypothesis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Given the distribution assumptions are true as statistical test aims to determine: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What is the probability of observing our data </a:t>
            </a:r>
            <a:r>
              <a:rPr lang="en-US" b="1" dirty="0">
                <a:cs typeface="Calibri"/>
              </a:rPr>
              <a:t>if </a:t>
            </a:r>
            <a:r>
              <a:rPr lang="en-US" dirty="0">
                <a:cs typeface="Calibri"/>
              </a:rPr>
              <a:t>the </a:t>
            </a:r>
            <a:r>
              <a:rPr lang="en-US" i="1" dirty="0">
                <a:cs typeface="Calibri"/>
              </a:rPr>
              <a:t>null hypothesis </a:t>
            </a:r>
            <a:r>
              <a:rPr lang="en-US" dirty="0">
                <a:cs typeface="Calibri"/>
              </a:rPr>
              <a:t>is true (this is the definition of p value).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other words, it’s a method of </a:t>
            </a:r>
            <a:r>
              <a:rPr lang="en-US" i="1" dirty="0">
                <a:cs typeface="Calibri"/>
              </a:rPr>
              <a:t>disproving</a:t>
            </a:r>
            <a:r>
              <a:rPr lang="en-US" dirty="0">
                <a:cs typeface="Calibri"/>
              </a:rPr>
              <a:t> not </a:t>
            </a:r>
            <a:r>
              <a:rPr lang="en-US" i="1" dirty="0">
                <a:cs typeface="Calibri"/>
              </a:rPr>
              <a:t>proving </a:t>
            </a:r>
            <a:r>
              <a:rPr lang="en-US" dirty="0">
                <a:cs typeface="Calibri"/>
              </a:rPr>
              <a:t>a hypothesis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It does not tell us about the relationship between the outcomes and the factors that affect those outcomes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9D407C9-682D-4C72-8B3F-D9988E09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61" y="2454954"/>
            <a:ext cx="5016909" cy="1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89F7830-02F1-4865-AA5F-5744F7D8EBBB}"/>
              </a:ext>
            </a:extLst>
          </p:cNvPr>
          <p:cNvSpPr txBox="1"/>
          <p:nvPr/>
        </p:nvSpPr>
        <p:spPr>
          <a:xfrm>
            <a:off x="6051753" y="1197076"/>
            <a:ext cx="44638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Hypergeometric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Probability of getting k items from a bag of n where there is a finite population of N items that contains K objects of interets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# of genes that are differentially expressed AND come from a certain pathway</a:t>
            </a:r>
            <a:endParaRPr lang="en-US" sz="2000" dirty="0">
              <a:cs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41AC46-B702-4E61-960F-5ADFB8D8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Very rapid introduction to distributions: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70E50-2AE5-4BA4-A7C9-72BE0B653D7D}"/>
              </a:ext>
            </a:extLst>
          </p:cNvPr>
          <p:cNvSpPr txBox="1"/>
          <p:nvPr/>
        </p:nvSpPr>
        <p:spPr>
          <a:xfrm>
            <a:off x="6100917" y="4355689"/>
            <a:ext cx="468507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Normal (Gaussian)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Described with a location (mean) paramteter and a dispersion (standard deviation) parameter.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When the process that generates the data is infinitely complex things tend to look more "normal"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50625-2BF5-400E-B9F7-7FA2DF43C2D6}"/>
              </a:ext>
            </a:extLst>
          </p:cNvPr>
          <p:cNvSpPr txBox="1"/>
          <p:nvPr/>
        </p:nvSpPr>
        <p:spPr>
          <a:xfrm>
            <a:off x="988141" y="1246237"/>
            <a:ext cx="457445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Bernoulli</a:t>
            </a:r>
            <a:endParaRPr lang="en-US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Discrete distribution, takes value 1 with probability of p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Coin toss (p=0.5, heads=1)</a:t>
            </a:r>
            <a:endParaRPr lang="en-US" sz="2000" dirty="0">
              <a:cs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CA847F5-C322-4E4D-8DD5-0AC16813919D}"/>
              </a:ext>
            </a:extLst>
          </p:cNvPr>
          <p:cNvSpPr txBox="1"/>
          <p:nvPr/>
        </p:nvSpPr>
        <p:spPr>
          <a:xfrm>
            <a:off x="988142" y="3569108"/>
            <a:ext cx="3910780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Binomial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# of successes in a series of bernoulli trials with fixed probability</a:t>
            </a:r>
            <a:endParaRPr lang="en-US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# of heads in n coin tosses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03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C4D6C-8186-49B9-979D-72D6992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Very rapid introduction to distributions: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6087A-317C-4169-97E3-F8C95E07BCB8}"/>
              </a:ext>
            </a:extLst>
          </p:cNvPr>
          <p:cNvSpPr txBox="1"/>
          <p:nvPr/>
        </p:nvSpPr>
        <p:spPr>
          <a:xfrm>
            <a:off x="840658" y="1381431"/>
            <a:ext cx="472194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Poisson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# independent of events occurring in a given interval where events happen with a known constant mean rate </a:t>
            </a:r>
            <a:endParaRPr lang="en-US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# of patients arriving in the emergency room between 12-5AM</a:t>
            </a:r>
            <a:endParaRPr lang="en-US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686A2-6D16-4DCF-9F1C-752AB9416FA8}"/>
              </a:ext>
            </a:extLst>
          </p:cNvPr>
          <p:cNvSpPr txBox="1"/>
          <p:nvPr/>
        </p:nvSpPr>
        <p:spPr>
          <a:xfrm>
            <a:off x="6285271" y="1381432"/>
            <a:ext cx="506607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Negative Binomial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# of successes of independent events until k number of failures.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Poisson is a special case of negative biomial where the mean and the variance are the same value</a:t>
            </a: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Useful for events that can be "overdispersed"</a:t>
            </a: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# of reads mapping to a gene in RNA-Seq with replicates</a:t>
            </a:r>
            <a:endParaRPr lang="en-US" sz="20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0B8F8-1BC4-438B-8B1C-EB3C9BF8B574}"/>
              </a:ext>
            </a:extLst>
          </p:cNvPr>
          <p:cNvSpPr txBox="1"/>
          <p:nvPr/>
        </p:nvSpPr>
        <p:spPr>
          <a:xfrm>
            <a:off x="840658" y="4343397"/>
            <a:ext cx="490629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Chi Squared (X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Sum of squares of k independent normal random variables.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Used in contingency tables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e.g. # of individuals with known phenotypes finite phenotypes between disease and control group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9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Common statistical tests, t test: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45C57-376B-40F5-8487-4176C2CB1422}"/>
              </a:ext>
            </a:extLst>
          </p:cNvPr>
          <p:cNvSpPr txBox="1"/>
          <p:nvPr/>
        </p:nvSpPr>
        <p:spPr>
          <a:xfrm>
            <a:off x="1025012" y="1651818"/>
            <a:ext cx="466048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Can be one sample, two sample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Two sample test can be paired and unpaired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Assumes that the population(s) are normally distributed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Compares the means of the two distributions (two sample)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Or compares the mean of the population to a known value (one sample)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 test assumes that the variances of the samples are also identical. When this assumptions is not true we can use Welch's t-test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200DF8-972D-4A73-B721-547F0C02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7" y="1654853"/>
            <a:ext cx="4869425" cy="4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Common statistical tests, </a:t>
            </a:r>
            <a:r>
              <a:rPr lang="en-US" sz="3200" b="1">
                <a:latin typeface="Calibri"/>
                <a:cs typeface="Calibri Light"/>
              </a:rPr>
              <a:t>wilcoxon: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F46FE-2364-47EC-8517-B4EA1E92AE17}"/>
              </a:ext>
            </a:extLst>
          </p:cNvPr>
          <p:cNvSpPr txBox="1"/>
          <p:nvPr/>
        </p:nvSpPr>
        <p:spPr>
          <a:xfrm>
            <a:off x="6998110" y="1528915"/>
            <a:ext cx="38739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 non-parametric test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Can be one sample or two samples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Does not assume that the distribution is normal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When samples are paired the test is called Wilcoxon-signed rank test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When unpaired the test is called Mann-Whitney test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non-normal data has more power than t test (more likely to detect significance)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normal datat t test has higher power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CA7AEDB-2D67-4C22-8E54-832CB512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8" y="1530927"/>
            <a:ext cx="5668296" cy="31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Common statistical tests, </a:t>
            </a:r>
            <a:r>
              <a:rPr lang="en-US" sz="3200" b="1" dirty="0" err="1">
                <a:latin typeface="Calibri"/>
                <a:cs typeface="Calibri Light"/>
              </a:rPr>
              <a:t>kolmogorov-smirnov</a:t>
            </a:r>
            <a:r>
              <a:rPr lang="en-US" sz="3200" b="1" dirty="0">
                <a:latin typeface="Calibri"/>
                <a:cs typeface="Calibri Light"/>
              </a:rPr>
              <a:t> test: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B7CCD3-995D-4EAC-A4A5-CD251AFE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22" y="1453789"/>
            <a:ext cx="3091016" cy="254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5A29D-E57C-44DF-BB5F-670B4E278BF1}"/>
              </a:ext>
            </a:extLst>
          </p:cNvPr>
          <p:cNvSpPr txBox="1"/>
          <p:nvPr/>
        </p:nvSpPr>
        <p:spPr>
          <a:xfrm>
            <a:off x="1246239" y="1959076"/>
            <a:ext cx="484484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 non-parametric test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Compares the equality of </a:t>
            </a:r>
            <a:r>
              <a:rPr lang="en-US" dirty="0" err="1">
                <a:cs typeface="Calibri"/>
              </a:rPr>
              <a:t>of</a:t>
            </a:r>
            <a:r>
              <a:rPr lang="en-US" dirty="0">
                <a:cs typeface="Calibri"/>
              </a:rPr>
              <a:t> continuous one-dimensional distributions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Two sample test compares the distributions of the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One sample test compares the distribution to a reference probability distribution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 calculate the distance between the empirical distribution function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It can be modified to be used as a goodness of fit test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1B5CAB2-9EFA-4D51-8086-687277D1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21" y="3997888"/>
            <a:ext cx="3091016" cy="25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9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D6F1F4-1C95-4610-945D-5A16805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922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Common statistical tests, fisher's exact test:</a:t>
            </a:r>
          </a:p>
        </p:txBody>
      </p:sp>
      <p:pic>
        <p:nvPicPr>
          <p:cNvPr id="2" name="Picture 2" descr="A picture containing coffee, indoor, cup&#10;&#10;Description automatically generated">
            <a:extLst>
              <a:ext uri="{FF2B5EF4-FFF2-40B4-BE49-F238E27FC236}">
                <a16:creationId xmlns:a16="http://schemas.microsoft.com/office/drawing/2014/main" id="{72213C0C-AACD-411E-8176-14E922FA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95" y="1991801"/>
            <a:ext cx="4123403" cy="3095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2CF57-E539-46DC-A9A5-FA881FC7CD03}"/>
              </a:ext>
            </a:extLst>
          </p:cNvPr>
          <p:cNvSpPr txBox="1"/>
          <p:nvPr/>
        </p:nvSpPr>
        <p:spPr>
          <a:xfrm>
            <a:off x="6223820" y="2327786"/>
            <a:ext cx="48448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 statistical test for 2x2 contingency tables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Can be used when sample sizes are small (or not)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can calculate the </a:t>
            </a:r>
            <a:r>
              <a:rPr lang="en-US" i="1">
                <a:cs typeface="Calibri"/>
              </a:rPr>
              <a:t>exact</a:t>
            </a:r>
            <a:r>
              <a:rPr lang="en-US">
                <a:cs typeface="Calibri"/>
              </a:rPr>
              <a:t> deviation from hypergeometric distribution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Commonly used in GO term or pathway enrichment analysis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2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statistical tests in R</vt:lpstr>
      <vt:lpstr>Outline:</vt:lpstr>
      <vt:lpstr>What is a statistical test?</vt:lpstr>
      <vt:lpstr>Very rapid introduction to distributions:</vt:lpstr>
      <vt:lpstr>Very rapid introduction to distributions:</vt:lpstr>
      <vt:lpstr>Common statistical tests, t test:</vt:lpstr>
      <vt:lpstr>Common statistical tests, wilcoxon:</vt:lpstr>
      <vt:lpstr>Common statistical tests, kolmogorov-smirnov test:</vt:lpstr>
      <vt:lpstr>Common statistical tests, fisher's exact test:</vt:lpstr>
      <vt:lpstr>Common statistical tests, Chi-square test:</vt:lpstr>
      <vt:lpstr>Effect sizes, how big is the difference:</vt:lpstr>
      <vt:lpstr>Multiple samples/populations:</vt:lpstr>
      <vt:lpstr>Parametric vs non-parametric</vt:lpstr>
      <vt:lpstr>Multiple testing corrections</vt:lpstr>
      <vt:lpstr>Which test to use?</vt:lpstr>
      <vt:lpstr>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716</cp:revision>
  <dcterms:created xsi:type="dcterms:W3CDTF">2021-09-27T21:07:19Z</dcterms:created>
  <dcterms:modified xsi:type="dcterms:W3CDTF">2021-10-04T16:54:21Z</dcterms:modified>
</cp:coreProperties>
</file>