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7"/>
  </p:notesMasterIdLst>
  <p:handoutMasterIdLst>
    <p:handoutMasterId r:id="rId8"/>
  </p:handoutMasterIdLst>
  <p:sldIdLst>
    <p:sldId id="259" r:id="rId5"/>
    <p:sldId id="260" r:id="rId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A10F"/>
    <a:srgbClr val="BCB81E"/>
    <a:srgbClr val="BC3D1A"/>
    <a:srgbClr val="C9550D"/>
    <a:srgbClr val="FF6600"/>
    <a:srgbClr val="990000"/>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p:cViewPr>
        <p:scale>
          <a:sx n="100" d="100"/>
          <a:sy n="100" d="100"/>
        </p:scale>
        <p:origin x="-212" y="48"/>
      </p:cViewPr>
      <p:guideLst/>
    </p:cSldViewPr>
  </p:slideViewPr>
  <p:notesTextViewPr>
    <p:cViewPr>
      <p:scale>
        <a:sx n="1" d="1"/>
        <a:sy n="1" d="1"/>
      </p:scale>
      <p:origin x="0" y="0"/>
    </p:cViewPr>
  </p:notesTextViewPr>
  <p:notesViewPr>
    <p:cSldViewPr>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4C4C9-9907-4BB6-B95A-E6BBD959AAB4}" type="datetimeFigureOut">
              <a:rPr lang="en-US" smtClean="0"/>
              <a:t>11/23/2020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2D650F-38E5-40ED-AA32-287D3AC686E8}" type="slidenum">
              <a:rPr lang="en-US" smtClean="0"/>
              <a:t>‹#›</a:t>
            </a:fld>
            <a:endParaRPr lang="en-US"/>
          </a:p>
        </p:txBody>
      </p:sp>
    </p:spTree>
    <p:extLst>
      <p:ext uri="{BB962C8B-B14F-4D97-AF65-F5344CB8AC3E}">
        <p14:creationId xmlns:p14="http://schemas.microsoft.com/office/powerpoint/2010/main" val="763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A592C-A796-4264-BD45-11AED491B3E4}" type="datetimeFigureOut">
              <a:rPr lang="en-US" smtClean="0"/>
              <a:t>11/23/2020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02A30-9192-49A2-98D9-8D2828AE31E2}" type="slidenum">
              <a:rPr lang="en-US" smtClean="0"/>
              <a:t>‹#›</a:t>
            </a:fld>
            <a:endParaRPr lang="en-US"/>
          </a:p>
        </p:txBody>
      </p:sp>
    </p:spTree>
    <p:extLst>
      <p:ext uri="{BB962C8B-B14F-4D97-AF65-F5344CB8AC3E}">
        <p14:creationId xmlns:p14="http://schemas.microsoft.com/office/powerpoint/2010/main" val="361797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Outside">
    <p:spTree>
      <p:nvGrpSpPr>
        <p:cNvPr id="1" name=""/>
        <p:cNvGrpSpPr/>
        <p:nvPr/>
      </p:nvGrpSpPr>
      <p:grpSpPr>
        <a:xfrm>
          <a:off x="0" y="0"/>
          <a:ext cx="0" cy="0"/>
          <a:chOff x="0" y="0"/>
          <a:chExt cx="0" cy="0"/>
        </a:xfrm>
      </p:grpSpPr>
      <p:sp>
        <p:nvSpPr>
          <p:cNvPr id="9" name="Rectangle 8"/>
          <p:cNvSpPr/>
          <p:nvPr/>
        </p:nvSpPr>
        <p:spPr>
          <a:xfrm>
            <a:off x="7165848" y="4343399"/>
            <a:ext cx="2432304" cy="297180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1"/>
          <p:cNvSpPr>
            <a:spLocks noGrp="1"/>
          </p:cNvSpPr>
          <p:nvPr>
            <p:ph type="pic" sz="quarter" idx="11"/>
          </p:nvPr>
        </p:nvSpPr>
        <p:spPr>
          <a:xfrm>
            <a:off x="457200" y="457200"/>
            <a:ext cx="2428875" cy="2286000"/>
          </a:xfrm>
          <a:solidFill>
            <a:schemeClr val="bg2"/>
          </a:solidFill>
        </p:spPr>
        <p:txBody>
          <a:bodyPr tIns="274320">
            <a:normAutofit/>
          </a:bodyPr>
          <a:lstStyle>
            <a:lvl1pPr marL="0" indent="0" algn="ctr">
              <a:buNone/>
              <a:defRPr sz="1400"/>
            </a:lvl1pPr>
          </a:lstStyle>
          <a:p>
            <a:endParaRPr lang="en-US"/>
          </a:p>
        </p:txBody>
      </p:sp>
      <p:sp>
        <p:nvSpPr>
          <p:cNvPr id="28" name="Text Placeholder 25"/>
          <p:cNvSpPr>
            <a:spLocks noGrp="1"/>
          </p:cNvSpPr>
          <p:nvPr>
            <p:ph type="body" sz="quarter" idx="15" hasCustomPrompt="1"/>
          </p:nvPr>
        </p:nvSpPr>
        <p:spPr>
          <a:xfrm>
            <a:off x="457200" y="2891409"/>
            <a:ext cx="2428875" cy="274320"/>
          </a:xfrm>
        </p:spPr>
        <p:txBody>
          <a:bodyPr>
            <a:noAutofit/>
          </a:bodyPr>
          <a:lstStyle>
            <a:lvl1pPr marL="0" indent="0">
              <a:lnSpc>
                <a:spcPct val="100000"/>
              </a:lnSpc>
              <a:spcBef>
                <a:spcPts val="0"/>
              </a:spcBef>
              <a:buNone/>
              <a:defRPr sz="900" b="0" i="1" baseline="0">
                <a:latin typeface="+mn-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[Enter a caption for your photo]</a:t>
            </a:r>
          </a:p>
        </p:txBody>
      </p:sp>
      <p:sp>
        <p:nvSpPr>
          <p:cNvPr id="27" name="Text Placeholder 25"/>
          <p:cNvSpPr>
            <a:spLocks noGrp="1"/>
          </p:cNvSpPr>
          <p:nvPr>
            <p:ph type="body" sz="quarter" idx="14" hasCustomPrompt="1"/>
          </p:nvPr>
        </p:nvSpPr>
        <p:spPr>
          <a:xfrm>
            <a:off x="457200" y="3241167"/>
            <a:ext cx="2428875" cy="457200"/>
          </a:xfrm>
        </p:spPr>
        <p:txBody>
          <a:bodyPr>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How do you get started with this template?</a:t>
            </a:r>
          </a:p>
        </p:txBody>
      </p:sp>
      <p:sp>
        <p:nvSpPr>
          <p:cNvPr id="26" name="Text Placeholder 25"/>
          <p:cNvSpPr>
            <a:spLocks noGrp="1"/>
          </p:cNvSpPr>
          <p:nvPr>
            <p:ph type="body" sz="quarter" idx="13" hasCustomPrompt="1"/>
          </p:nvPr>
        </p:nvSpPr>
        <p:spPr>
          <a:xfrm>
            <a:off x="457199" y="3677412"/>
            <a:ext cx="2428875" cy="408813"/>
          </a:xfrm>
        </p:spPr>
        <p:txBody>
          <a:bodyPr>
            <a:noAutofit/>
          </a:bodyPr>
          <a:lstStyle>
            <a:lvl1pPr marL="0" indent="0">
              <a:lnSpc>
                <a:spcPct val="120000"/>
              </a:lnSpc>
              <a:spcBef>
                <a:spcPts val="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You can use this fresh, professional brochure just as is or easily customize it.</a:t>
            </a:r>
          </a:p>
        </p:txBody>
      </p:sp>
      <p:sp>
        <p:nvSpPr>
          <p:cNvPr id="23" name="Text Placeholder 22"/>
          <p:cNvSpPr>
            <a:spLocks noGrp="1"/>
          </p:cNvSpPr>
          <p:nvPr>
            <p:ph type="body" sz="quarter" idx="12" hasCustomPrompt="1"/>
          </p:nvPr>
        </p:nvSpPr>
        <p:spPr>
          <a:xfrm>
            <a:off x="457200" y="4152901"/>
            <a:ext cx="2428875" cy="3162299"/>
          </a:xfrm>
        </p:spPr>
        <p:txBody>
          <a:bodyPr>
            <a:noAutofit/>
          </a:bodyPr>
          <a:lstStyle>
            <a:lvl1pPr marL="182880" indent="-182880">
              <a:lnSpc>
                <a:spcPct val="120000"/>
              </a:lnSpc>
              <a:spcBef>
                <a:spcPts val="1000"/>
              </a:spcBef>
              <a:defRPr sz="800" baseline="0"/>
            </a:lvl1pPr>
            <a:lvl2pPr marL="228600" indent="-114300">
              <a:lnSpc>
                <a:spcPct val="100000"/>
              </a:lnSpc>
              <a:spcBef>
                <a:spcPts val="800"/>
              </a:spcBef>
              <a:defRPr sz="900"/>
            </a:lvl2pPr>
            <a:lvl3pPr marL="342900" indent="-114300">
              <a:lnSpc>
                <a:spcPct val="100000"/>
              </a:lnSpc>
              <a:spcBef>
                <a:spcPts val="600"/>
              </a:spcBef>
              <a:defRPr sz="800"/>
            </a:lvl3pPr>
            <a:lvl4pPr marL="457200" indent="-114300">
              <a:lnSpc>
                <a:spcPct val="100000"/>
              </a:lnSpc>
              <a:spcBef>
                <a:spcPts val="600"/>
              </a:spcBef>
              <a:defRPr sz="700"/>
            </a:lvl4pPr>
            <a:lvl5pPr marL="571500" indent="-114300">
              <a:lnSpc>
                <a:spcPct val="100000"/>
              </a:lnSpc>
              <a:spcBef>
                <a:spcPts val="600"/>
              </a:spcBef>
              <a:defRPr sz="700"/>
            </a:lvl5pPr>
          </a:lstStyle>
          <a:p>
            <a:pPr lvl="0"/>
            <a:r>
              <a:rPr lang="en-US" dirty="0"/>
              <a:t>We’ve included a few tips throughout the template to help you get started.</a:t>
            </a:r>
            <a:br>
              <a:rPr lang="en-US" dirty="0"/>
            </a:br>
            <a:r>
              <a:rPr lang="en-US" dirty="0"/>
              <a:t>To replace any tip text (such as this) with your own, just select it and enter your own.</a:t>
            </a:r>
            <a:br>
              <a:rPr lang="en-US" dirty="0"/>
            </a:br>
            <a:r>
              <a:rPr lang="en-US" dirty="0"/>
              <a:t>To replace photos in the brochure, select an image and delete it. Then use the Insert Picture icon in the placeholder to insert your own.</a:t>
            </a:r>
            <a:br>
              <a:rPr lang="en-US" dirty="0"/>
            </a:br>
            <a:r>
              <a:rPr lang="en-US" dirty="0"/>
              <a:t>To change the logo to your own, select  the picture “replace with LOGO” and choose Change Picture on the Picture Tools Format tab.</a:t>
            </a:r>
          </a:p>
        </p:txBody>
      </p:sp>
      <p:sp>
        <p:nvSpPr>
          <p:cNvPr id="29" name="Text Placeholder 25"/>
          <p:cNvSpPr>
            <a:spLocks noGrp="1"/>
          </p:cNvSpPr>
          <p:nvPr>
            <p:ph type="body" sz="quarter" idx="16" hasCustomPrompt="1"/>
          </p:nvPr>
        </p:nvSpPr>
        <p:spPr>
          <a:xfrm>
            <a:off x="3813820" y="609600"/>
            <a:ext cx="2428875" cy="457200"/>
          </a:xfrm>
        </p:spPr>
        <p:txBody>
          <a:bodyPr>
            <a:noAutofit/>
          </a:bodyPr>
          <a:lstStyle>
            <a:lvl1pPr marL="0" indent="0">
              <a:lnSpc>
                <a:spcPct val="90000"/>
              </a:lnSpc>
              <a:spcBef>
                <a:spcPts val="0"/>
              </a:spcBef>
              <a:buNone/>
              <a:defRPr sz="2000" b="1" baseline="0">
                <a:solidFill>
                  <a:schemeClr val="accent2">
                    <a:lumMod val="75000"/>
                  </a:schemeClr>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Who We Are</a:t>
            </a:r>
          </a:p>
        </p:txBody>
      </p:sp>
      <p:sp>
        <p:nvSpPr>
          <p:cNvPr id="30" name="Text Placeholder 25"/>
          <p:cNvSpPr>
            <a:spLocks noGrp="1"/>
          </p:cNvSpPr>
          <p:nvPr>
            <p:ph type="body" sz="quarter" idx="17" hasCustomPrompt="1"/>
          </p:nvPr>
        </p:nvSpPr>
        <p:spPr>
          <a:xfrm>
            <a:off x="3813820" y="1082040"/>
            <a:ext cx="2428875" cy="228600"/>
          </a:xfrm>
        </p:spPr>
        <p:txBody>
          <a:bodyPr>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About Us</a:t>
            </a:r>
          </a:p>
        </p:txBody>
      </p:sp>
      <p:sp>
        <p:nvSpPr>
          <p:cNvPr id="45" name="Text Placeholder 25"/>
          <p:cNvSpPr>
            <a:spLocks noGrp="1"/>
          </p:cNvSpPr>
          <p:nvPr>
            <p:ph type="body" sz="quarter" idx="24" hasCustomPrompt="1"/>
          </p:nvPr>
        </p:nvSpPr>
        <p:spPr>
          <a:xfrm>
            <a:off x="3813820" y="1342644"/>
            <a:ext cx="2428875" cy="880809"/>
          </a:xfrm>
        </p:spPr>
        <p:txBody>
          <a:bodyPr>
            <a:noAutofit/>
          </a:bodyPr>
          <a:lstStyle>
            <a:lvl1pPr marL="0" indent="0">
              <a:lnSpc>
                <a:spcPct val="120000"/>
              </a:lnSpc>
              <a:spcBef>
                <a:spcPts val="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a:lnSpc>
                <a:spcPct val="120000"/>
              </a:lnSpc>
            </a:pPr>
            <a:r>
              <a:rPr lang="en-US" sz="1000" b="0" cap="none" baseline="0" dirty="0">
                <a:solidFill>
                  <a:schemeClr val="tx1"/>
                </a:solidFill>
                <a:latin typeface="+mn-lt"/>
              </a:rPr>
              <a:t>This is the place for your ‘elevator pitch.’ If you only had a few seconds to pitch your products or services to someone what would you say?</a:t>
            </a:r>
          </a:p>
        </p:txBody>
      </p:sp>
      <p:sp>
        <p:nvSpPr>
          <p:cNvPr id="32" name="Text Placeholder 25"/>
          <p:cNvSpPr>
            <a:spLocks noGrp="1"/>
          </p:cNvSpPr>
          <p:nvPr>
            <p:ph type="body" sz="quarter" idx="19" hasCustomPrompt="1"/>
          </p:nvPr>
        </p:nvSpPr>
        <p:spPr>
          <a:xfrm>
            <a:off x="3813820" y="2287906"/>
            <a:ext cx="2428875" cy="228600"/>
          </a:xfrm>
        </p:spPr>
        <p:txBody>
          <a:bodyPr>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Contact Us</a:t>
            </a:r>
          </a:p>
        </p:txBody>
      </p:sp>
      <p:sp>
        <p:nvSpPr>
          <p:cNvPr id="33" name="Text Placeholder 25"/>
          <p:cNvSpPr>
            <a:spLocks noGrp="1"/>
          </p:cNvSpPr>
          <p:nvPr>
            <p:ph type="body" sz="quarter" idx="20" hasCustomPrompt="1"/>
          </p:nvPr>
        </p:nvSpPr>
        <p:spPr>
          <a:xfrm>
            <a:off x="3813820" y="2538985"/>
            <a:ext cx="2428875" cy="670940"/>
          </a:xfrm>
        </p:spPr>
        <p:txBody>
          <a:bodyPr>
            <a:noAutofit/>
          </a:bodyPr>
          <a:lstStyle>
            <a:lvl1pPr marL="0" indent="0">
              <a:lnSpc>
                <a:spcPct val="100000"/>
              </a:lnSpc>
              <a:spcBef>
                <a:spcPts val="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a:lnSpc>
                <a:spcPct val="120000"/>
              </a:lnSpc>
            </a:pPr>
            <a:r>
              <a:rPr lang="en-US" sz="1000" b="0" cap="none" baseline="0" dirty="0">
                <a:solidFill>
                  <a:schemeClr val="tx1"/>
                </a:solidFill>
                <a:latin typeface="+mn-lt"/>
              </a:rPr>
              <a:t>Phone: [Telephone]</a:t>
            </a:r>
            <a:br>
              <a:rPr lang="en-US" sz="1000" b="0" cap="none" baseline="0" dirty="0">
                <a:solidFill>
                  <a:schemeClr val="tx1"/>
                </a:solidFill>
                <a:latin typeface="+mn-lt"/>
              </a:rPr>
            </a:br>
            <a:r>
              <a:rPr lang="en-US" sz="1000" b="0" cap="none" baseline="0" dirty="0">
                <a:solidFill>
                  <a:schemeClr val="tx1"/>
                </a:solidFill>
                <a:latin typeface="+mn-lt"/>
              </a:rPr>
              <a:t>Email: [Email address]</a:t>
            </a:r>
            <a:br>
              <a:rPr lang="en-US" sz="1000" b="0" cap="none" baseline="0" dirty="0">
                <a:solidFill>
                  <a:schemeClr val="tx1"/>
                </a:solidFill>
                <a:latin typeface="+mn-lt"/>
              </a:rPr>
            </a:br>
            <a:r>
              <a:rPr lang="en-US" sz="1000" b="0" cap="none" baseline="0" dirty="0">
                <a:solidFill>
                  <a:schemeClr val="tx1"/>
                </a:solidFill>
                <a:latin typeface="+mn-lt"/>
              </a:rPr>
              <a:t>Web: [Web address]</a:t>
            </a:r>
          </a:p>
        </p:txBody>
      </p:sp>
      <p:sp>
        <p:nvSpPr>
          <p:cNvPr id="34" name="Text Placeholder 25"/>
          <p:cNvSpPr>
            <a:spLocks noGrp="1"/>
          </p:cNvSpPr>
          <p:nvPr>
            <p:ph type="body" sz="quarter" idx="21" hasCustomPrompt="1"/>
          </p:nvPr>
        </p:nvSpPr>
        <p:spPr>
          <a:xfrm>
            <a:off x="4746624" y="6711251"/>
            <a:ext cx="1508125" cy="292418"/>
          </a:xfrm>
        </p:spPr>
        <p:txBody>
          <a:bodyPr anchor="b">
            <a:noAutofit/>
          </a:bodyPr>
          <a:lstStyle>
            <a:lvl1pPr marL="0" indent="0">
              <a:lnSpc>
                <a:spcPct val="90000"/>
              </a:lnSpc>
              <a:spcBef>
                <a:spcPts val="0"/>
              </a:spcBef>
              <a:buNone/>
              <a:defRPr sz="1000" b="1" cap="all" baseline="0">
                <a:solidFill>
                  <a:schemeClr val="accent2">
                    <a:lumMod val="75000"/>
                  </a:schemeClr>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[company name]</a:t>
            </a:r>
          </a:p>
        </p:txBody>
      </p:sp>
      <p:sp>
        <p:nvSpPr>
          <p:cNvPr id="37" name="Text Placeholder 36"/>
          <p:cNvSpPr>
            <a:spLocks noGrp="1"/>
          </p:cNvSpPr>
          <p:nvPr>
            <p:ph type="body" sz="quarter" idx="22" hasCustomPrompt="1"/>
          </p:nvPr>
        </p:nvSpPr>
        <p:spPr>
          <a:xfrm>
            <a:off x="4746624" y="7004304"/>
            <a:ext cx="1508125" cy="310896"/>
          </a:xfrm>
        </p:spPr>
        <p:txBody>
          <a:bodyPr>
            <a:noAutofit/>
          </a:bodyPr>
          <a:lstStyle>
            <a:lvl1pPr marL="0" indent="0">
              <a:lnSpc>
                <a:spcPct val="120000"/>
              </a:lnSpc>
              <a:spcBef>
                <a:spcPts val="0"/>
              </a:spcBef>
              <a:buNone/>
              <a:defRPr sz="800" baseline="0"/>
            </a:lvl1pPr>
            <a:lvl2pPr marL="0" indent="0">
              <a:defRPr sz="800"/>
            </a:lvl2pPr>
            <a:lvl3pPr marL="0" indent="0">
              <a:defRPr sz="800"/>
            </a:lvl3pPr>
            <a:lvl4pPr marL="0" indent="0">
              <a:defRPr sz="800"/>
            </a:lvl4pPr>
            <a:lvl5pPr marL="0" indent="0">
              <a:defRPr sz="800"/>
            </a:lvl5pPr>
          </a:lstStyle>
          <a:p>
            <a:pPr lvl="0"/>
            <a:r>
              <a:rPr lang="en-US" dirty="0"/>
              <a:t>[Address]</a:t>
            </a:r>
            <a:br>
              <a:rPr lang="en-US" dirty="0"/>
            </a:br>
            <a:r>
              <a:rPr lang="en-US" dirty="0"/>
              <a:t>[City, ST ZIP Code]</a:t>
            </a:r>
          </a:p>
        </p:txBody>
      </p:sp>
      <p:sp>
        <p:nvSpPr>
          <p:cNvPr id="12" name="Picture Placeholder 11"/>
          <p:cNvSpPr>
            <a:spLocks noGrp="1"/>
          </p:cNvSpPr>
          <p:nvPr>
            <p:ph type="pic" sz="quarter" idx="10"/>
          </p:nvPr>
        </p:nvSpPr>
        <p:spPr>
          <a:xfrm>
            <a:off x="7165975" y="457200"/>
            <a:ext cx="2428875" cy="3657600"/>
          </a:xfrm>
          <a:solidFill>
            <a:schemeClr val="bg2"/>
          </a:solidFill>
        </p:spPr>
        <p:txBody>
          <a:bodyPr tIns="274320">
            <a:normAutofit/>
          </a:bodyPr>
          <a:lstStyle>
            <a:lvl1pPr marL="0" indent="0" algn="ctr">
              <a:buNone/>
              <a:defRPr sz="1400"/>
            </a:lvl1pPr>
          </a:lstStyle>
          <a:p>
            <a:endParaRPr lang="en-US"/>
          </a:p>
        </p:txBody>
      </p:sp>
      <p:sp>
        <p:nvSpPr>
          <p:cNvPr id="10" name="Title 9"/>
          <p:cNvSpPr>
            <a:spLocks noGrp="1"/>
          </p:cNvSpPr>
          <p:nvPr>
            <p:ph type="title" hasCustomPrompt="1"/>
          </p:nvPr>
        </p:nvSpPr>
        <p:spPr>
          <a:xfrm>
            <a:off x="7322344" y="4498848"/>
            <a:ext cx="2088832" cy="822960"/>
          </a:xfrm>
        </p:spPr>
        <p:txBody>
          <a:bodyPr>
            <a:normAutofit/>
          </a:bodyPr>
          <a:lstStyle>
            <a:lvl1pPr>
              <a:lnSpc>
                <a:spcPct val="85000"/>
              </a:lnSpc>
              <a:defRPr sz="2800" b="1" cap="all" baseline="0">
                <a:solidFill>
                  <a:schemeClr val="bg1"/>
                </a:solidFill>
              </a:defRPr>
            </a:lvl1pPr>
          </a:lstStyle>
          <a:p>
            <a:r>
              <a:rPr lang="en-US" dirty="0"/>
              <a:t>Company name</a:t>
            </a:r>
          </a:p>
        </p:txBody>
      </p:sp>
      <p:sp>
        <p:nvSpPr>
          <p:cNvPr id="40" name="Text Placeholder 25"/>
          <p:cNvSpPr>
            <a:spLocks noGrp="1"/>
          </p:cNvSpPr>
          <p:nvPr>
            <p:ph type="body" sz="quarter" idx="23" hasCustomPrompt="1"/>
          </p:nvPr>
        </p:nvSpPr>
        <p:spPr>
          <a:xfrm>
            <a:off x="7322344" y="6624978"/>
            <a:ext cx="2088833" cy="439651"/>
          </a:xfrm>
        </p:spPr>
        <p:txBody>
          <a:bodyPr>
            <a:noAutofit/>
          </a:bodyPr>
          <a:lstStyle>
            <a:lvl1pPr marL="0" indent="0">
              <a:lnSpc>
                <a:spcPct val="100000"/>
              </a:lnSpc>
              <a:spcBef>
                <a:spcPts val="0"/>
              </a:spcBef>
              <a:buNone/>
              <a:defRPr sz="1300" b="0" i="1" baseline="0">
                <a:solidFill>
                  <a:schemeClr val="bg1"/>
                </a:solidFill>
                <a:latin typeface="+mn-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[Brochure subtitle or company tagline.]</a:t>
            </a:r>
          </a:p>
        </p:txBody>
      </p:sp>
    </p:spTree>
    <p:extLst>
      <p:ext uri="{BB962C8B-B14F-4D97-AF65-F5344CB8AC3E}">
        <p14:creationId xmlns:p14="http://schemas.microsoft.com/office/powerpoint/2010/main" val="478386529"/>
      </p:ext>
    </p:extLst>
  </p:cSld>
  <p:clrMapOvr>
    <a:masterClrMapping/>
  </p:clrMapOvr>
  <p:extLst>
    <p:ext uri="{DCECCB84-F9BA-43D5-87BE-67443E8EF086}">
      <p15:sldGuideLst xmlns:p15="http://schemas.microsoft.com/office/powerpoint/2012/main">
        <p15:guide id="1" pos="4224">
          <p15:clr>
            <a:srgbClr val="547EBF"/>
          </p15:clr>
        </p15:guide>
        <p15:guide id="2" orient="horz" pos="2448">
          <p15:clr>
            <a:srgbClr val="FBAE40"/>
          </p15:clr>
        </p15:guide>
        <p15:guide id="3" pos="2112">
          <p15:clr>
            <a:srgbClr val="547EBF"/>
          </p15:clr>
        </p15:guide>
        <p15:guide id="4" orient="horz" pos="4608">
          <p15:clr>
            <a:srgbClr val="FBAE40"/>
          </p15:clr>
        </p15:guide>
        <p15:guide id="5" orient="horz" pos="288">
          <p15:clr>
            <a:srgbClr val="FBAE40"/>
          </p15:clr>
        </p15:guide>
        <p15:guide id="6" pos="4509">
          <p15:clr>
            <a:srgbClr val="FBAE40"/>
          </p15:clr>
        </p15:guide>
        <p15:guide id="7" pos="6044">
          <p15:clr>
            <a:srgbClr val="FBAE40"/>
          </p15:clr>
        </p15:guide>
        <p15:guide id="8" pos="3168">
          <p15:clr>
            <a:srgbClr val="FBAE40"/>
          </p15:clr>
        </p15:guide>
        <p15:guide id="9" pos="2400">
          <p15:clr>
            <a:srgbClr val="FBAE40"/>
          </p15:clr>
        </p15:guide>
        <p15:guide id="10" pos="1824">
          <p15:clr>
            <a:srgbClr val="FBAE40"/>
          </p15:clr>
        </p15:guide>
        <p15:guide id="11" pos="288">
          <p15:clr>
            <a:srgbClr val="FBAE40"/>
          </p15:clr>
        </p15:guide>
        <p15:guide id="12" pos="39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side">
    <p:spTree>
      <p:nvGrpSpPr>
        <p:cNvPr id="1" name=""/>
        <p:cNvGrpSpPr/>
        <p:nvPr/>
      </p:nvGrpSpPr>
      <p:grpSpPr>
        <a:xfrm>
          <a:off x="0" y="0"/>
          <a:ext cx="0" cy="0"/>
          <a:chOff x="0" y="0"/>
          <a:chExt cx="0" cy="0"/>
        </a:xfrm>
      </p:grpSpPr>
      <p:sp>
        <p:nvSpPr>
          <p:cNvPr id="27" name="Text Placeholder 25"/>
          <p:cNvSpPr>
            <a:spLocks noGrp="1"/>
          </p:cNvSpPr>
          <p:nvPr>
            <p:ph type="body" sz="quarter" idx="14" hasCustomPrompt="1"/>
          </p:nvPr>
        </p:nvSpPr>
        <p:spPr>
          <a:xfrm>
            <a:off x="457200" y="5113295"/>
            <a:ext cx="2428875" cy="248151"/>
          </a:xfrm>
        </p:spPr>
        <p:txBody>
          <a:bodyPr anchor="b">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Here are a couple of ideas…</a:t>
            </a:r>
          </a:p>
        </p:txBody>
      </p:sp>
      <p:sp>
        <p:nvSpPr>
          <p:cNvPr id="29" name="Text Placeholder 25"/>
          <p:cNvSpPr>
            <a:spLocks noGrp="1"/>
          </p:cNvSpPr>
          <p:nvPr>
            <p:ph type="body" sz="quarter" idx="16" hasCustomPrompt="1"/>
          </p:nvPr>
        </p:nvSpPr>
        <p:spPr>
          <a:xfrm>
            <a:off x="457200" y="4386248"/>
            <a:ext cx="2428875" cy="609271"/>
          </a:xfrm>
        </p:spPr>
        <p:txBody>
          <a:bodyPr>
            <a:noAutofit/>
          </a:bodyPr>
          <a:lstStyle>
            <a:lvl1pPr marL="0" indent="0">
              <a:lnSpc>
                <a:spcPct val="90000"/>
              </a:lnSpc>
              <a:spcBef>
                <a:spcPts val="0"/>
              </a:spcBef>
              <a:buNone/>
              <a:defRPr sz="2000" b="1" baseline="0">
                <a:solidFill>
                  <a:schemeClr val="accent2">
                    <a:lumMod val="75000"/>
                  </a:schemeClr>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What do you include in a brochure?</a:t>
            </a:r>
          </a:p>
        </p:txBody>
      </p:sp>
      <p:sp>
        <p:nvSpPr>
          <p:cNvPr id="13" name="Picture Placeholder 11"/>
          <p:cNvSpPr>
            <a:spLocks noGrp="1"/>
          </p:cNvSpPr>
          <p:nvPr>
            <p:ph type="pic" sz="quarter" idx="11"/>
          </p:nvPr>
        </p:nvSpPr>
        <p:spPr>
          <a:xfrm>
            <a:off x="457200" y="457200"/>
            <a:ext cx="2428875" cy="3657600"/>
          </a:xfrm>
          <a:solidFill>
            <a:schemeClr val="bg2"/>
          </a:solidFill>
        </p:spPr>
        <p:txBody>
          <a:bodyPr tIns="274320">
            <a:normAutofit/>
          </a:bodyPr>
          <a:lstStyle>
            <a:lvl1pPr marL="0" indent="0" algn="ctr">
              <a:buNone/>
              <a:defRPr sz="1400"/>
            </a:lvl1pPr>
          </a:lstStyle>
          <a:p>
            <a:endParaRPr lang="en-US"/>
          </a:p>
        </p:txBody>
      </p:sp>
      <p:sp>
        <p:nvSpPr>
          <p:cNvPr id="26" name="Text Placeholder 25"/>
          <p:cNvSpPr>
            <a:spLocks noGrp="1"/>
          </p:cNvSpPr>
          <p:nvPr>
            <p:ph type="body" sz="quarter" idx="13" hasCustomPrompt="1"/>
          </p:nvPr>
        </p:nvSpPr>
        <p:spPr>
          <a:xfrm>
            <a:off x="457199" y="5399546"/>
            <a:ext cx="2428875" cy="1915653"/>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This spot would be perfect for a mission statement. You might use the right side of the page to summarize how you stand out from the crowd and use the center for a brief success story.</a:t>
            </a:r>
            <a:br>
              <a:rPr lang="en-US" dirty="0"/>
            </a:br>
            <a:r>
              <a:rPr lang="en-US" dirty="0"/>
              <a:t>(And be sure to pick photos that show off what your company does best. Pictures should always dress to impress.)</a:t>
            </a:r>
          </a:p>
        </p:txBody>
      </p:sp>
      <p:sp>
        <p:nvSpPr>
          <p:cNvPr id="30" name="Text Placeholder 25"/>
          <p:cNvSpPr>
            <a:spLocks noGrp="1"/>
          </p:cNvSpPr>
          <p:nvPr>
            <p:ph type="body" sz="quarter" idx="17" hasCustomPrompt="1"/>
          </p:nvPr>
        </p:nvSpPr>
        <p:spPr>
          <a:xfrm>
            <a:off x="3813820" y="549148"/>
            <a:ext cx="2428875" cy="454152"/>
          </a:xfrm>
        </p:spPr>
        <p:txBody>
          <a:bodyPr anchor="b">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Think a document that looks this good has to be difficult to format?</a:t>
            </a:r>
          </a:p>
        </p:txBody>
      </p:sp>
      <p:sp>
        <p:nvSpPr>
          <p:cNvPr id="31" name="Text Placeholder 25"/>
          <p:cNvSpPr>
            <a:spLocks noGrp="1"/>
          </p:cNvSpPr>
          <p:nvPr>
            <p:ph type="body" sz="quarter" idx="18" hasCustomPrompt="1"/>
          </p:nvPr>
        </p:nvSpPr>
        <p:spPr>
          <a:xfrm>
            <a:off x="3813820" y="1066800"/>
            <a:ext cx="2428875" cy="685800"/>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Think again! The placeholders in this brochure are already formatted for you.</a:t>
            </a:r>
          </a:p>
        </p:txBody>
      </p:sp>
      <p:sp>
        <p:nvSpPr>
          <p:cNvPr id="18" name="Text Placeholder 25"/>
          <p:cNvSpPr>
            <a:spLocks noGrp="1"/>
          </p:cNvSpPr>
          <p:nvPr>
            <p:ph type="body" sz="quarter" idx="23" hasCustomPrompt="1"/>
          </p:nvPr>
        </p:nvSpPr>
        <p:spPr>
          <a:xfrm>
            <a:off x="3813820" y="1994810"/>
            <a:ext cx="2428875" cy="1384504"/>
          </a:xfrm>
        </p:spPr>
        <p:txBody>
          <a:bodyPr anchor="ctr">
            <a:noAutofit/>
          </a:bodyPr>
          <a:lstStyle>
            <a:lvl1pPr marL="0" indent="0">
              <a:lnSpc>
                <a:spcPct val="130000"/>
              </a:lnSpc>
              <a:spcBef>
                <a:spcPts val="0"/>
              </a:spcBef>
              <a:buNone/>
              <a:defRPr sz="1500" i="1" baseline="0">
                <a:solidFill>
                  <a:schemeClr val="accent2">
                    <a:lumMod val="75000"/>
                  </a:schemeClr>
                </a:solidFill>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“Don’t be shy! Show them how fabulous you are! This is a great spot for a glowing testimonial.”</a:t>
            </a:r>
          </a:p>
        </p:txBody>
      </p:sp>
      <p:sp>
        <p:nvSpPr>
          <p:cNvPr id="32" name="Text Placeholder 25"/>
          <p:cNvSpPr>
            <a:spLocks noGrp="1"/>
          </p:cNvSpPr>
          <p:nvPr>
            <p:ph type="body" sz="quarter" idx="19" hasCustomPrompt="1"/>
          </p:nvPr>
        </p:nvSpPr>
        <p:spPr>
          <a:xfrm>
            <a:off x="3813820" y="3583214"/>
            <a:ext cx="2428875" cy="459692"/>
          </a:xfrm>
        </p:spPr>
        <p:txBody>
          <a:bodyPr anchor="b">
            <a:noAutofit/>
          </a:bodyPr>
          <a:lstStyle>
            <a:lvl1pPr marL="0" marR="0" indent="0" algn="l" defTabSz="754380" rtl="0" eaLnBrk="1" fontAlgn="auto" latinLnBrk="0" hangingPunct="1">
              <a:lnSpc>
                <a:spcPct val="100000"/>
              </a:lnSpc>
              <a:spcBef>
                <a:spcPts val="0"/>
              </a:spcBef>
              <a:spcAft>
                <a:spcPts val="0"/>
              </a:spcAft>
              <a:buClrTx/>
              <a:buSzTx/>
              <a:buFont typeface="Arial" panose="020B0604020202020204" pitchFamily="34" charset="0"/>
              <a:buNone/>
              <a:tabLst/>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marL="0" marR="0" lvl="0" indent="0" algn="l" defTabSz="75438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Get the exact results you want</a:t>
            </a:r>
          </a:p>
        </p:txBody>
      </p:sp>
      <p:sp>
        <p:nvSpPr>
          <p:cNvPr id="21" name="Text Placeholder 25"/>
          <p:cNvSpPr>
            <a:spLocks noGrp="1"/>
          </p:cNvSpPr>
          <p:nvPr>
            <p:ph type="body" sz="quarter" idx="24" hasCustomPrompt="1"/>
          </p:nvPr>
        </p:nvSpPr>
        <p:spPr>
          <a:xfrm>
            <a:off x="3813820" y="4106980"/>
            <a:ext cx="2428875" cy="844959"/>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Enter your own text to make your company and services shine!</a:t>
            </a:r>
          </a:p>
        </p:txBody>
      </p:sp>
      <p:sp>
        <p:nvSpPr>
          <p:cNvPr id="22" name="Text Placeholder 25"/>
          <p:cNvSpPr>
            <a:spLocks noGrp="1"/>
          </p:cNvSpPr>
          <p:nvPr>
            <p:ph type="body" sz="quarter" idx="25" hasCustomPrompt="1"/>
          </p:nvPr>
        </p:nvSpPr>
        <p:spPr>
          <a:xfrm>
            <a:off x="3813820" y="4974409"/>
            <a:ext cx="2428875" cy="456547"/>
          </a:xfrm>
        </p:spPr>
        <p:txBody>
          <a:bodyPr anchor="b">
            <a:noAutofit/>
          </a:bodyPr>
          <a:lstStyle>
            <a:lvl1pPr marL="0" marR="0" indent="0" algn="l" defTabSz="754380" rtl="0" eaLnBrk="1" fontAlgn="auto" latinLnBrk="0" hangingPunct="1">
              <a:lnSpc>
                <a:spcPct val="100000"/>
              </a:lnSpc>
              <a:spcBef>
                <a:spcPts val="0"/>
              </a:spcBef>
              <a:spcAft>
                <a:spcPts val="0"/>
              </a:spcAft>
              <a:buClrTx/>
              <a:buSzTx/>
              <a:buFont typeface="Arial" panose="020B0604020202020204" pitchFamily="34" charset="0"/>
              <a:buNone/>
              <a:tabLst/>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Need more placeholders?</a:t>
            </a:r>
          </a:p>
        </p:txBody>
      </p:sp>
      <p:sp>
        <p:nvSpPr>
          <p:cNvPr id="24" name="Text Placeholder 25"/>
          <p:cNvSpPr>
            <a:spLocks noGrp="1"/>
          </p:cNvSpPr>
          <p:nvPr>
            <p:ph type="body" sz="quarter" idx="26" hasCustomPrompt="1"/>
          </p:nvPr>
        </p:nvSpPr>
        <p:spPr>
          <a:xfrm>
            <a:off x="3813820" y="5494568"/>
            <a:ext cx="2428875" cy="771552"/>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No problem! Just copy one of these and drag it into place.</a:t>
            </a:r>
          </a:p>
        </p:txBody>
      </p:sp>
      <p:sp>
        <p:nvSpPr>
          <p:cNvPr id="12" name="Picture Placeholder 11"/>
          <p:cNvSpPr>
            <a:spLocks noGrp="1"/>
          </p:cNvSpPr>
          <p:nvPr>
            <p:ph type="pic" sz="quarter" idx="10"/>
          </p:nvPr>
        </p:nvSpPr>
        <p:spPr>
          <a:xfrm>
            <a:off x="7165975" y="457200"/>
            <a:ext cx="2428875" cy="1600200"/>
          </a:xfrm>
          <a:solidFill>
            <a:schemeClr val="bg2"/>
          </a:solidFill>
        </p:spPr>
        <p:txBody>
          <a:bodyPr tIns="274320">
            <a:normAutofit/>
          </a:bodyPr>
          <a:lstStyle>
            <a:lvl1pPr marL="0" indent="0" algn="ctr">
              <a:buNone/>
              <a:defRPr sz="1400"/>
            </a:lvl1pPr>
          </a:lstStyle>
          <a:p>
            <a:endParaRPr lang="en-US"/>
          </a:p>
        </p:txBody>
      </p:sp>
      <p:sp>
        <p:nvSpPr>
          <p:cNvPr id="28" name="Text Placeholder 25"/>
          <p:cNvSpPr>
            <a:spLocks noGrp="1"/>
          </p:cNvSpPr>
          <p:nvPr>
            <p:ph type="body" sz="quarter" idx="15" hasCustomPrompt="1"/>
          </p:nvPr>
        </p:nvSpPr>
        <p:spPr>
          <a:xfrm>
            <a:off x="7165975" y="2221894"/>
            <a:ext cx="2428875" cy="274320"/>
          </a:xfrm>
        </p:spPr>
        <p:txBody>
          <a:bodyPr>
            <a:noAutofit/>
          </a:bodyPr>
          <a:lstStyle>
            <a:lvl1pPr marL="0" indent="0">
              <a:lnSpc>
                <a:spcPct val="100000"/>
              </a:lnSpc>
              <a:spcBef>
                <a:spcPts val="0"/>
              </a:spcBef>
              <a:buNone/>
              <a:defRPr sz="900" b="0" i="1" baseline="0">
                <a:latin typeface="+mn-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[Type a caption for your photo]</a:t>
            </a:r>
          </a:p>
        </p:txBody>
      </p:sp>
      <p:sp>
        <p:nvSpPr>
          <p:cNvPr id="25" name="Text Placeholder 25"/>
          <p:cNvSpPr>
            <a:spLocks noGrp="1"/>
          </p:cNvSpPr>
          <p:nvPr>
            <p:ph type="body" sz="quarter" idx="27" hasCustomPrompt="1"/>
          </p:nvPr>
        </p:nvSpPr>
        <p:spPr>
          <a:xfrm>
            <a:off x="7172325" y="2530613"/>
            <a:ext cx="2428875" cy="733033"/>
          </a:xfrm>
        </p:spPr>
        <p:txBody>
          <a:bodyPr>
            <a:noAutofit/>
          </a:bodyPr>
          <a:lstStyle>
            <a:lvl1pPr marL="0" indent="0">
              <a:lnSpc>
                <a:spcPct val="120000"/>
              </a:lnSpc>
              <a:spcBef>
                <a:spcPts val="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Don’t forget to include some specifics about what you offer, and how you differ from the competition.</a:t>
            </a:r>
          </a:p>
        </p:txBody>
      </p:sp>
      <p:sp>
        <p:nvSpPr>
          <p:cNvPr id="35" name="Text Placeholder 25"/>
          <p:cNvSpPr>
            <a:spLocks noGrp="1"/>
          </p:cNvSpPr>
          <p:nvPr>
            <p:ph type="body" sz="quarter" idx="28" hasCustomPrompt="1"/>
          </p:nvPr>
        </p:nvSpPr>
        <p:spPr>
          <a:xfrm>
            <a:off x="7172325" y="3288858"/>
            <a:ext cx="2428875" cy="210899"/>
          </a:xfrm>
        </p:spPr>
        <p:txBody>
          <a:bodyPr anchor="b">
            <a:noAutofit/>
          </a:bodyPr>
          <a:lstStyle>
            <a:lvl1pPr marL="0" marR="0" indent="0" algn="l" defTabSz="754380" rtl="0" eaLnBrk="1" fontAlgn="auto" latinLnBrk="0" hangingPunct="1">
              <a:lnSpc>
                <a:spcPct val="100000"/>
              </a:lnSpc>
              <a:spcBef>
                <a:spcPts val="0"/>
              </a:spcBef>
              <a:spcAft>
                <a:spcPts val="0"/>
              </a:spcAft>
              <a:buClrTx/>
              <a:buSzTx/>
              <a:buFont typeface="Arial" panose="020B0604020202020204" pitchFamily="34" charset="0"/>
              <a:buNone/>
              <a:tabLst/>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Our Products and Services</a:t>
            </a:r>
          </a:p>
        </p:txBody>
      </p:sp>
      <p:sp>
        <p:nvSpPr>
          <p:cNvPr id="36" name="Text Placeholder 25"/>
          <p:cNvSpPr>
            <a:spLocks noGrp="1"/>
          </p:cNvSpPr>
          <p:nvPr>
            <p:ph type="body" sz="quarter" idx="29" hasCustomPrompt="1"/>
          </p:nvPr>
        </p:nvSpPr>
        <p:spPr>
          <a:xfrm>
            <a:off x="7172325" y="3552470"/>
            <a:ext cx="2428875" cy="3762730"/>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You could include a bulleted list of products, services, or major benefits of working with your company. Or just summarize your finer points in a few concise paragraphs.</a:t>
            </a:r>
            <a:br>
              <a:rPr lang="en-US" dirty="0"/>
            </a:br>
            <a:r>
              <a:rPr lang="en-US" dirty="0"/>
              <a:t>We know you could go on for hours about how great your business is. (And we don’t blame you—you’re amazing!) Just remember that this is marketing—if you want to grab their attention, keep it brief, friendly, and readable.</a:t>
            </a:r>
          </a:p>
        </p:txBody>
      </p:sp>
    </p:spTree>
    <p:extLst>
      <p:ext uri="{BB962C8B-B14F-4D97-AF65-F5344CB8AC3E}">
        <p14:creationId xmlns:p14="http://schemas.microsoft.com/office/powerpoint/2010/main" val="1198149047"/>
      </p:ext>
    </p:extLst>
  </p:cSld>
  <p:clrMapOvr>
    <a:masterClrMapping/>
  </p:clrMapOvr>
  <p:extLst>
    <p:ext uri="{DCECCB84-F9BA-43D5-87BE-67443E8EF086}">
      <p15:sldGuideLst xmlns:p15="http://schemas.microsoft.com/office/powerpoint/2012/main">
        <p15:guide id="1" pos="4224">
          <p15:clr>
            <a:srgbClr val="547EBF"/>
          </p15:clr>
        </p15:guide>
        <p15:guide id="2" orient="horz" pos="2448">
          <p15:clr>
            <a:srgbClr val="FBAE40"/>
          </p15:clr>
        </p15:guide>
        <p15:guide id="3" pos="2112">
          <p15:clr>
            <a:srgbClr val="547EBF"/>
          </p15:clr>
        </p15:guide>
        <p15:guide id="4" orient="horz" pos="4608">
          <p15:clr>
            <a:srgbClr val="FBAE40"/>
          </p15:clr>
        </p15:guide>
        <p15:guide id="5" orient="horz" pos="288">
          <p15:clr>
            <a:srgbClr val="FBAE40"/>
          </p15:clr>
        </p15:guide>
        <p15:guide id="6" pos="4509">
          <p15:clr>
            <a:srgbClr val="FBAE40"/>
          </p15:clr>
        </p15:guide>
        <p15:guide id="7" pos="6044">
          <p15:clr>
            <a:srgbClr val="FBAE40"/>
          </p15:clr>
        </p15:guide>
        <p15:guide id="8" pos="3168">
          <p15:clr>
            <a:srgbClr val="FBAE40"/>
          </p15:clr>
        </p15:guide>
        <p15:guide id="9" pos="2400">
          <p15:clr>
            <a:srgbClr val="FBAE40"/>
          </p15:clr>
        </p15:guide>
        <p15:guide id="10" pos="1824">
          <p15:clr>
            <a:srgbClr val="FBAE40"/>
          </p15:clr>
        </p15:guide>
        <p15:guide id="11" pos="288">
          <p15:clr>
            <a:srgbClr val="FBAE40"/>
          </p15:clr>
        </p15:guide>
        <p15:guide id="12" pos="39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09"/>
            <a:ext cx="8675370" cy="1502305"/>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91515" y="2069042"/>
            <a:ext cx="8675370" cy="493151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1515" y="7203864"/>
            <a:ext cx="2703195"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5F272CD0-8AE2-403D-BC5A-E9768D13DA7F}" type="datetimeFigureOut">
              <a:rPr lang="en-US" smtClean="0"/>
              <a:t>11/23/2020</a:t>
            </a:fld>
            <a:endParaRPr lang="en-US"/>
          </a:p>
        </p:txBody>
      </p:sp>
      <p:sp>
        <p:nvSpPr>
          <p:cNvPr id="5" name="Footer Placeholder 4"/>
          <p:cNvSpPr>
            <a:spLocks noGrp="1"/>
          </p:cNvSpPr>
          <p:nvPr>
            <p:ph type="ftr" sz="quarter" idx="3"/>
          </p:nvPr>
        </p:nvSpPr>
        <p:spPr>
          <a:xfrm>
            <a:off x="3834765" y="7203864"/>
            <a:ext cx="238887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663690" y="7203864"/>
            <a:ext cx="2703195"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A2D45621-FB72-491B-A41E-B21F020BD976}" type="slidenum">
              <a:rPr lang="en-US" smtClean="0"/>
              <a:t>‹#›</a:t>
            </a:fld>
            <a:endParaRPr lang="en-US"/>
          </a:p>
        </p:txBody>
      </p:sp>
    </p:spTree>
    <p:extLst>
      <p:ext uri="{BB962C8B-B14F-4D97-AF65-F5344CB8AC3E}">
        <p14:creationId xmlns:p14="http://schemas.microsoft.com/office/powerpoint/2010/main" val="4261577845"/>
      </p:ext>
    </p:extLst>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defTabSz="754380" rtl="0" eaLnBrk="1" latinLnBrk="0" hangingPunct="1">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ct val="30000"/>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ct val="30000"/>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ct val="30000"/>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48">
          <p15:clr>
            <a:srgbClr val="F26B43"/>
          </p15:clr>
        </p15:guide>
        <p15:guide id="2" pos="3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0271351-8578-4911-8F11-23FB366DB2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761161" y="3807881"/>
            <a:ext cx="3238502" cy="4318003"/>
          </a:xfrm>
          <a:prstGeom prst="rect">
            <a:avLst/>
          </a:prstGeom>
        </p:spPr>
      </p:pic>
      <p:sp>
        <p:nvSpPr>
          <p:cNvPr id="3" name="Text Placeholder 2">
            <a:extLst>
              <a:ext uri="{FF2B5EF4-FFF2-40B4-BE49-F238E27FC236}">
                <a16:creationId xmlns:a16="http://schemas.microsoft.com/office/drawing/2014/main" id="{FA32B4CE-7DDC-4B98-8DDD-763A66BF6B84}"/>
              </a:ext>
            </a:extLst>
          </p:cNvPr>
          <p:cNvSpPr>
            <a:spLocks noGrp="1"/>
          </p:cNvSpPr>
          <p:nvPr>
            <p:ph type="body" sz="quarter" idx="16"/>
          </p:nvPr>
        </p:nvSpPr>
        <p:spPr>
          <a:xfrm>
            <a:off x="304800" y="3429000"/>
            <a:ext cx="2428875" cy="609271"/>
          </a:xfrm>
        </p:spPr>
        <p:txBody>
          <a:bodyPr/>
          <a:lstStyle/>
          <a:p>
            <a:pPr algn="ctr"/>
            <a:r>
              <a:rPr lang="en-US" i="1" dirty="0">
                <a:solidFill>
                  <a:srgbClr val="990000"/>
                </a:solidFill>
                <a:latin typeface="Lucida Calligraphy" panose="03010101010101010101" pitchFamily="66" charset="0"/>
              </a:rPr>
              <a:t>What is Inclusive Heathenry?</a:t>
            </a:r>
          </a:p>
        </p:txBody>
      </p:sp>
      <p:sp>
        <p:nvSpPr>
          <p:cNvPr id="5" name="Text Placeholder 4">
            <a:extLst>
              <a:ext uri="{FF2B5EF4-FFF2-40B4-BE49-F238E27FC236}">
                <a16:creationId xmlns:a16="http://schemas.microsoft.com/office/drawing/2014/main" id="{702A9601-2FA6-4049-904C-D2946E11DFE3}"/>
              </a:ext>
            </a:extLst>
          </p:cNvPr>
          <p:cNvSpPr>
            <a:spLocks noGrp="1"/>
          </p:cNvSpPr>
          <p:nvPr>
            <p:ph type="body" sz="quarter" idx="13"/>
          </p:nvPr>
        </p:nvSpPr>
        <p:spPr>
          <a:xfrm>
            <a:off x="228600" y="4114800"/>
            <a:ext cx="2819399" cy="3200400"/>
          </a:xfrm>
        </p:spPr>
        <p:txBody>
          <a:bodyPr/>
          <a:lstStyle/>
          <a:p>
            <a:pPr algn="ctr"/>
            <a:r>
              <a:rPr lang="en-US" sz="1600" b="1" dirty="0">
                <a:latin typeface="Ardagh" panose="00000700000000000000" pitchFamily="2" charset="0"/>
              </a:rPr>
              <a:t>You may have run into folks that say, “Heathenry is the province of Northern European descendants.” That is the song of the racist, of the white supremacist… That is not what we believe. As </a:t>
            </a:r>
            <a:r>
              <a:rPr lang="en-US" sz="1600" b="1" dirty="0" err="1">
                <a:latin typeface="Ardagh" panose="00000700000000000000" pitchFamily="2" charset="0"/>
              </a:rPr>
              <a:t>Freyia</a:t>
            </a:r>
            <a:r>
              <a:rPr lang="en-US" sz="1600" b="1" dirty="0">
                <a:latin typeface="Ardagh" panose="00000700000000000000" pitchFamily="2" charset="0"/>
              </a:rPr>
              <a:t> </a:t>
            </a:r>
            <a:r>
              <a:rPr lang="en-US" sz="1600" b="1" dirty="0" err="1">
                <a:latin typeface="Ardagh" panose="00000700000000000000" pitchFamily="2" charset="0"/>
              </a:rPr>
              <a:t>Norling</a:t>
            </a:r>
            <a:r>
              <a:rPr lang="en-US" sz="1600" b="1" dirty="0">
                <a:latin typeface="Ardagh" panose="00000700000000000000" pitchFamily="2" charset="0"/>
              </a:rPr>
              <a:t> said, “When the Gods call you, they don’t care what color you are.” Your are welcome… no matter your race, your gender, or your gender identity. </a:t>
            </a:r>
            <a:r>
              <a:rPr lang="en-US" sz="2400" b="1" i="1" dirty="0">
                <a:latin typeface="Ardagh" panose="00000700000000000000" pitchFamily="2" charset="0"/>
              </a:rPr>
              <a:t>You. Are. Welcome.</a:t>
            </a:r>
          </a:p>
        </p:txBody>
      </p:sp>
      <p:sp>
        <p:nvSpPr>
          <p:cNvPr id="7" name="Text Placeholder 6">
            <a:extLst>
              <a:ext uri="{FF2B5EF4-FFF2-40B4-BE49-F238E27FC236}">
                <a16:creationId xmlns:a16="http://schemas.microsoft.com/office/drawing/2014/main" id="{CF6183E0-7A61-4FF0-B7CF-6A0CF1F62DC0}"/>
              </a:ext>
            </a:extLst>
          </p:cNvPr>
          <p:cNvSpPr>
            <a:spLocks noGrp="1"/>
          </p:cNvSpPr>
          <p:nvPr>
            <p:ph type="body" sz="quarter" idx="18"/>
          </p:nvPr>
        </p:nvSpPr>
        <p:spPr>
          <a:xfrm>
            <a:off x="3813820" y="457200"/>
            <a:ext cx="2428875" cy="2971800"/>
          </a:xfrm>
        </p:spPr>
        <p:txBody>
          <a:bodyPr/>
          <a:lstStyle/>
          <a:p>
            <a:pPr algn="ctr"/>
            <a:r>
              <a:rPr lang="en-US" sz="1400" b="1" i="1" dirty="0">
                <a:latin typeface="Lucida Calligraphy" panose="03010101010101010101" pitchFamily="66" charset="0"/>
              </a:rPr>
              <a:t>Awaken The North is a diverse organization that not only builds and forms small communities but also offers help to those seeking specific guidance, from help finding kindreds in their area, to learning of the Old Ways, to growing in their walks of faith and knowledge of the Gods, and beyond.</a:t>
            </a:r>
          </a:p>
        </p:txBody>
      </p:sp>
      <p:sp>
        <p:nvSpPr>
          <p:cNvPr id="8" name="Text Placeholder 7">
            <a:extLst>
              <a:ext uri="{FF2B5EF4-FFF2-40B4-BE49-F238E27FC236}">
                <a16:creationId xmlns:a16="http://schemas.microsoft.com/office/drawing/2014/main" id="{8B3F0008-B84B-46EB-A4FD-FB2B5CD0C3D8}"/>
              </a:ext>
            </a:extLst>
          </p:cNvPr>
          <p:cNvSpPr>
            <a:spLocks noGrp="1"/>
          </p:cNvSpPr>
          <p:nvPr>
            <p:ph type="body" sz="quarter" idx="23"/>
          </p:nvPr>
        </p:nvSpPr>
        <p:spPr>
          <a:xfrm>
            <a:off x="3581400" y="3657600"/>
            <a:ext cx="2895600" cy="1993668"/>
          </a:xfrm>
        </p:spPr>
        <p:txBody>
          <a:bodyPr/>
          <a:lstStyle/>
          <a:p>
            <a:r>
              <a:rPr lang="en-US" sz="2000" b="1" dirty="0">
                <a:solidFill>
                  <a:srgbClr val="FF0000"/>
                </a:solidFill>
                <a:latin typeface="Lucida Calligraphy" panose="03010101010101010101" pitchFamily="66" charset="0"/>
              </a:rPr>
              <a:t>“When the Gods call you, they don’t care what color you are”</a:t>
            </a:r>
          </a:p>
        </p:txBody>
      </p:sp>
      <p:sp>
        <p:nvSpPr>
          <p:cNvPr id="9" name="Text Placeholder 8">
            <a:extLst>
              <a:ext uri="{FF2B5EF4-FFF2-40B4-BE49-F238E27FC236}">
                <a16:creationId xmlns:a16="http://schemas.microsoft.com/office/drawing/2014/main" id="{79A00730-83FB-46DB-8EAF-C09D3F6532F7}"/>
              </a:ext>
            </a:extLst>
          </p:cNvPr>
          <p:cNvSpPr>
            <a:spLocks noGrp="1"/>
          </p:cNvSpPr>
          <p:nvPr>
            <p:ph type="body" sz="quarter" idx="19"/>
          </p:nvPr>
        </p:nvSpPr>
        <p:spPr>
          <a:xfrm>
            <a:off x="3619499" y="5651268"/>
            <a:ext cx="2428875" cy="459692"/>
          </a:xfrm>
        </p:spPr>
        <p:txBody>
          <a:bodyPr anchor="ctr"/>
          <a:lstStyle/>
          <a:p>
            <a:pPr algn="ctr"/>
            <a:r>
              <a:rPr lang="en-US" sz="1800" i="1" u="sng" dirty="0">
                <a:latin typeface="Lucida Calligraphy" panose="03010101010101010101" pitchFamily="66" charset="0"/>
              </a:rPr>
              <a:t>Contact Us</a:t>
            </a:r>
          </a:p>
        </p:txBody>
      </p:sp>
      <p:sp>
        <p:nvSpPr>
          <p:cNvPr id="10" name="Text Placeholder 9">
            <a:extLst>
              <a:ext uri="{FF2B5EF4-FFF2-40B4-BE49-F238E27FC236}">
                <a16:creationId xmlns:a16="http://schemas.microsoft.com/office/drawing/2014/main" id="{3DAD8F5A-E7AD-4D84-8335-34A6534BA22B}"/>
              </a:ext>
            </a:extLst>
          </p:cNvPr>
          <p:cNvSpPr>
            <a:spLocks noGrp="1"/>
          </p:cNvSpPr>
          <p:nvPr>
            <p:ph type="body" sz="quarter" idx="24"/>
          </p:nvPr>
        </p:nvSpPr>
        <p:spPr>
          <a:xfrm>
            <a:off x="3581400" y="6175034"/>
            <a:ext cx="2971800" cy="1292566"/>
          </a:xfrm>
        </p:spPr>
        <p:txBody>
          <a:bodyPr/>
          <a:lstStyle/>
          <a:p>
            <a:r>
              <a:rPr lang="en-US" sz="1400" b="1" i="1" dirty="0"/>
              <a:t>Email: cors@awakenthenorth.org</a:t>
            </a:r>
          </a:p>
          <a:p>
            <a:r>
              <a:rPr lang="en-US" sz="1400" b="1" i="1" dirty="0"/>
              <a:t>Phone: (417) 213-2372</a:t>
            </a:r>
          </a:p>
          <a:p>
            <a:r>
              <a:rPr lang="en-US" sz="1400" b="1" i="1" dirty="0"/>
              <a:t>http://www.awakenthenorth.org/</a:t>
            </a:r>
          </a:p>
          <a:p>
            <a:endParaRPr lang="en-US" sz="1400" b="1" i="1" dirty="0"/>
          </a:p>
        </p:txBody>
      </p:sp>
      <p:pic>
        <p:nvPicPr>
          <p:cNvPr id="21" name="Picture Placeholder 20">
            <a:extLst>
              <a:ext uri="{FF2B5EF4-FFF2-40B4-BE49-F238E27FC236}">
                <a16:creationId xmlns:a16="http://schemas.microsoft.com/office/drawing/2014/main" id="{154F1623-4E49-4F8F-99D1-72A7B1F9A713}"/>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5729" r="5729"/>
          <a:stretch>
            <a:fillRect/>
          </a:stretch>
        </p:blipFill>
        <p:spPr>
          <a:xfrm>
            <a:off x="6761162" y="457199"/>
            <a:ext cx="3238502" cy="3657601"/>
          </a:xfrm>
        </p:spPr>
      </p:pic>
      <p:pic>
        <p:nvPicPr>
          <p:cNvPr id="19" name="Picture Placeholder 32">
            <a:extLst>
              <a:ext uri="{FF2B5EF4-FFF2-40B4-BE49-F238E27FC236}">
                <a16:creationId xmlns:a16="http://schemas.microsoft.com/office/drawing/2014/main" id="{92E57C42-5DC7-43ED-B2F8-370BDAFD0664}"/>
              </a:ext>
            </a:extLst>
          </p:cNvPr>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1351" b="1351"/>
          <a:stretch/>
        </p:blipFill>
        <p:spPr>
          <a:xfrm>
            <a:off x="228600" y="457200"/>
            <a:ext cx="2819400" cy="2743200"/>
          </a:xfrm>
        </p:spPr>
      </p:pic>
      <p:sp>
        <p:nvSpPr>
          <p:cNvPr id="37" name="TextBox 36">
            <a:extLst>
              <a:ext uri="{FF2B5EF4-FFF2-40B4-BE49-F238E27FC236}">
                <a16:creationId xmlns:a16="http://schemas.microsoft.com/office/drawing/2014/main" id="{513A5FF5-A9AC-4962-BEE8-9C57661BBC7A}"/>
              </a:ext>
            </a:extLst>
          </p:cNvPr>
          <p:cNvSpPr txBox="1"/>
          <p:nvPr/>
        </p:nvSpPr>
        <p:spPr>
          <a:xfrm>
            <a:off x="7105748" y="5475982"/>
            <a:ext cx="2419252" cy="1077218"/>
          </a:xfrm>
          <a:prstGeom prst="rect">
            <a:avLst/>
          </a:prstGeom>
          <a:noFill/>
        </p:spPr>
        <p:txBody>
          <a:bodyPr wrap="none" rtlCol="0">
            <a:spAutoFit/>
          </a:bodyPr>
          <a:lstStyle/>
          <a:p>
            <a:pPr algn="ctr"/>
            <a:r>
              <a:rPr lang="en-US" sz="3200" dirty="0">
                <a:solidFill>
                  <a:srgbClr val="DBA10F"/>
                </a:solidFill>
              </a:rPr>
              <a:t>Be Welcome,</a:t>
            </a:r>
          </a:p>
          <a:p>
            <a:pPr algn="ctr"/>
            <a:r>
              <a:rPr lang="en-US" sz="3200" dirty="0">
                <a:solidFill>
                  <a:srgbClr val="DBA10F"/>
                </a:solidFill>
              </a:rPr>
              <a:t>in Frith</a:t>
            </a:r>
          </a:p>
        </p:txBody>
      </p:sp>
    </p:spTree>
    <p:extLst>
      <p:ext uri="{BB962C8B-B14F-4D97-AF65-F5344CB8AC3E}">
        <p14:creationId xmlns:p14="http://schemas.microsoft.com/office/powerpoint/2010/main" val="9171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406E4F-F887-4D95-9D55-C8E98821DD83}"/>
              </a:ext>
            </a:extLst>
          </p:cNvPr>
          <p:cNvSpPr>
            <a:spLocks noGrp="1"/>
          </p:cNvSpPr>
          <p:nvPr>
            <p:ph type="body" sz="quarter" idx="16"/>
          </p:nvPr>
        </p:nvSpPr>
        <p:spPr>
          <a:xfrm>
            <a:off x="76200" y="3790950"/>
            <a:ext cx="3200400" cy="990600"/>
          </a:xfrm>
        </p:spPr>
        <p:txBody>
          <a:bodyPr/>
          <a:lstStyle/>
          <a:p>
            <a:pPr algn="ctr"/>
            <a:r>
              <a:rPr lang="en-US" sz="1600" dirty="0" err="1">
                <a:solidFill>
                  <a:srgbClr val="7030A0"/>
                </a:solidFill>
                <a:latin typeface="Lucida Calligraphy" panose="03010101010101010101" pitchFamily="66" charset="0"/>
              </a:rPr>
              <a:t>Regnbue</a:t>
            </a:r>
            <a:r>
              <a:rPr lang="en-US" sz="1600" dirty="0">
                <a:solidFill>
                  <a:srgbClr val="7030A0"/>
                </a:solidFill>
                <a:latin typeface="Lucida Calligraphy" panose="03010101010101010101" pitchFamily="66" charset="0"/>
              </a:rPr>
              <a:t> </a:t>
            </a:r>
            <a:r>
              <a:rPr lang="en-US" sz="1600" dirty="0" err="1">
                <a:solidFill>
                  <a:srgbClr val="7030A0"/>
                </a:solidFill>
                <a:latin typeface="Lucida Calligraphy" panose="03010101010101010101" pitchFamily="66" charset="0"/>
              </a:rPr>
              <a:t>Ætt</a:t>
            </a:r>
            <a:r>
              <a:rPr lang="en-US" sz="1600" dirty="0">
                <a:solidFill>
                  <a:srgbClr val="7030A0"/>
                </a:solidFill>
                <a:latin typeface="Lucida Calligraphy" panose="03010101010101010101" pitchFamily="66" charset="0"/>
              </a:rPr>
              <a:t>, from Old Norse, meaning Rainbow Clan, is Awaken the North’s own LGBTQIA+ Community!</a:t>
            </a:r>
          </a:p>
        </p:txBody>
      </p:sp>
      <p:sp>
        <p:nvSpPr>
          <p:cNvPr id="5" name="Text Placeholder 4">
            <a:extLst>
              <a:ext uri="{FF2B5EF4-FFF2-40B4-BE49-F238E27FC236}">
                <a16:creationId xmlns:a16="http://schemas.microsoft.com/office/drawing/2014/main" id="{731B7E15-CECA-459C-9E9E-CDCF51A1BC33}"/>
              </a:ext>
            </a:extLst>
          </p:cNvPr>
          <p:cNvSpPr>
            <a:spLocks noGrp="1"/>
          </p:cNvSpPr>
          <p:nvPr>
            <p:ph type="body" sz="quarter" idx="13"/>
          </p:nvPr>
        </p:nvSpPr>
        <p:spPr>
          <a:xfrm>
            <a:off x="76200" y="4800600"/>
            <a:ext cx="3124199" cy="2514599"/>
          </a:xfrm>
        </p:spPr>
        <p:txBody>
          <a:bodyPr/>
          <a:lstStyle/>
          <a:p>
            <a:pPr algn="ctr"/>
            <a:r>
              <a:rPr lang="en-US" sz="1800" dirty="0">
                <a:latin typeface="Ardagh" panose="00000700000000000000" pitchFamily="2" charset="0"/>
              </a:rPr>
              <a:t>Awaken The North embraces our brothers and sisters in the LGBTQIA+ Community. The Rainbow Clan has been established as a supportive haven; this is a safe space for anyone to talk about their unique experiences, struggles, and triumphs. You are welcome at our fire. Seize the Day!</a:t>
            </a:r>
          </a:p>
        </p:txBody>
      </p:sp>
      <p:sp>
        <p:nvSpPr>
          <p:cNvPr id="6" name="Text Placeholder 5">
            <a:extLst>
              <a:ext uri="{FF2B5EF4-FFF2-40B4-BE49-F238E27FC236}">
                <a16:creationId xmlns:a16="http://schemas.microsoft.com/office/drawing/2014/main" id="{5A07BFF5-5BBF-422C-AD01-EB4FB247CB4D}"/>
              </a:ext>
            </a:extLst>
          </p:cNvPr>
          <p:cNvSpPr>
            <a:spLocks noGrp="1"/>
          </p:cNvSpPr>
          <p:nvPr>
            <p:ph type="body" sz="quarter" idx="17"/>
          </p:nvPr>
        </p:nvSpPr>
        <p:spPr>
          <a:xfrm>
            <a:off x="3813820" y="228600"/>
            <a:ext cx="2428875" cy="1143000"/>
          </a:xfrm>
        </p:spPr>
        <p:txBody>
          <a:bodyPr/>
          <a:lstStyle/>
          <a:p>
            <a:pPr algn="ctr"/>
            <a:r>
              <a:rPr lang="en-US" sz="1600" i="1" dirty="0">
                <a:latin typeface="Lucida Calligraphy" panose="03010101010101010101" pitchFamily="66" charset="0"/>
              </a:rPr>
              <a:t>“When you see evil,</a:t>
            </a:r>
          </a:p>
          <a:p>
            <a:pPr algn="ctr"/>
            <a:r>
              <a:rPr lang="en-US" sz="1600" i="1" dirty="0">
                <a:latin typeface="Lucida Calligraphy" panose="03010101010101010101" pitchFamily="66" charset="0"/>
              </a:rPr>
              <a:t>Call it out,</a:t>
            </a:r>
          </a:p>
          <a:p>
            <a:pPr algn="ctr"/>
            <a:r>
              <a:rPr lang="en-US" sz="1600" i="1" dirty="0">
                <a:latin typeface="Lucida Calligraphy" panose="03010101010101010101" pitchFamily="66" charset="0"/>
              </a:rPr>
              <a:t>And do not let your enemies know peace”</a:t>
            </a:r>
          </a:p>
        </p:txBody>
      </p:sp>
      <p:sp>
        <p:nvSpPr>
          <p:cNvPr id="10" name="Text Placeholder 9">
            <a:extLst>
              <a:ext uri="{FF2B5EF4-FFF2-40B4-BE49-F238E27FC236}">
                <a16:creationId xmlns:a16="http://schemas.microsoft.com/office/drawing/2014/main" id="{8BFAB52C-F705-4EAD-8311-77D9CEEBC003}"/>
              </a:ext>
            </a:extLst>
          </p:cNvPr>
          <p:cNvSpPr>
            <a:spLocks noGrp="1"/>
          </p:cNvSpPr>
          <p:nvPr>
            <p:ph type="body" sz="quarter" idx="24"/>
          </p:nvPr>
        </p:nvSpPr>
        <p:spPr>
          <a:xfrm>
            <a:off x="3813820" y="3386481"/>
            <a:ext cx="2428875" cy="1337919"/>
          </a:xfrm>
        </p:spPr>
        <p:txBody>
          <a:bodyPr/>
          <a:lstStyle/>
          <a:p>
            <a:pPr algn="ctr"/>
            <a:r>
              <a:rPr lang="en-US" sz="1200" b="1" dirty="0">
                <a:latin typeface="Lucida Calligraphy" panose="03010101010101010101" pitchFamily="66" charset="0"/>
              </a:rPr>
              <a:t>The </a:t>
            </a:r>
            <a:r>
              <a:rPr lang="en-US" sz="1200" b="1" dirty="0" err="1">
                <a:latin typeface="Lucida Calligraphy" panose="03010101010101010101" pitchFamily="66" charset="0"/>
              </a:rPr>
              <a:t>Hávamál</a:t>
            </a:r>
            <a:r>
              <a:rPr lang="en-US" sz="1200" b="1" dirty="0">
                <a:latin typeface="Lucida Calligraphy" panose="03010101010101010101" pitchFamily="66" charset="0"/>
              </a:rPr>
              <a:t>, or ‘Words of </a:t>
            </a:r>
            <a:r>
              <a:rPr lang="en-US" sz="1200" b="1" dirty="0" err="1">
                <a:latin typeface="Lucida Calligraphy" panose="03010101010101010101" pitchFamily="66" charset="0"/>
              </a:rPr>
              <a:t>Hávi</a:t>
            </a:r>
            <a:r>
              <a:rPr lang="en-US" sz="1200" b="1" dirty="0">
                <a:latin typeface="Lucida Calligraphy" panose="03010101010101010101" pitchFamily="66" charset="0"/>
              </a:rPr>
              <a:t> [the High One]’, is presented as a single poem in the Codex Regius, a collection of Old Norse poems from the Viking age</a:t>
            </a:r>
          </a:p>
        </p:txBody>
      </p:sp>
      <p:sp>
        <p:nvSpPr>
          <p:cNvPr id="12" name="Text Placeholder 11">
            <a:extLst>
              <a:ext uri="{FF2B5EF4-FFF2-40B4-BE49-F238E27FC236}">
                <a16:creationId xmlns:a16="http://schemas.microsoft.com/office/drawing/2014/main" id="{1BFA2910-F456-4462-AE68-68BF2126E87E}"/>
              </a:ext>
            </a:extLst>
          </p:cNvPr>
          <p:cNvSpPr>
            <a:spLocks noGrp="1"/>
          </p:cNvSpPr>
          <p:nvPr>
            <p:ph type="body" sz="quarter" idx="26"/>
          </p:nvPr>
        </p:nvSpPr>
        <p:spPr>
          <a:xfrm>
            <a:off x="3813820" y="4800600"/>
            <a:ext cx="2428875" cy="2667000"/>
          </a:xfrm>
        </p:spPr>
        <p:txBody>
          <a:bodyPr/>
          <a:lstStyle/>
          <a:p>
            <a:pPr algn="ctr"/>
            <a:r>
              <a:rPr lang="en-US" sz="1300" b="1" dirty="0">
                <a:latin typeface="Ardagh" panose="00000700000000000000" pitchFamily="2" charset="0"/>
              </a:rPr>
              <a:t>Hail to the  einherjar! Awaken The North honors our Warriors. Goði Beast has authored a version of the Hávamál in every day English; </a:t>
            </a:r>
            <a:r>
              <a:rPr lang="en-US" sz="1300" b="1" dirty="0" err="1">
                <a:latin typeface="Ardagh" panose="00000700000000000000" pitchFamily="2" charset="0"/>
              </a:rPr>
              <a:t>Oðin’s</a:t>
            </a:r>
            <a:r>
              <a:rPr lang="en-US" sz="1300" b="1" dirty="0">
                <a:latin typeface="Ardagh" panose="00000700000000000000" pitchFamily="2" charset="0"/>
              </a:rPr>
              <a:t> wisdom without the "thee's" and "thou’s”. We also have a pocket altar available! For every piece purchased, Awaken The North will donate a Hávamál and pocket altar to a member of our armed forces. We support our Heathen Sisters and Brothers who defend us all!</a:t>
            </a:r>
          </a:p>
          <a:p>
            <a:pPr algn="ctr"/>
            <a:r>
              <a:rPr lang="en-US" sz="1300" b="1" dirty="0">
                <a:solidFill>
                  <a:srgbClr val="0070C0"/>
                </a:solidFill>
                <a:latin typeface="Ardagh" panose="00000700000000000000" pitchFamily="2" charset="0"/>
              </a:rPr>
              <a:t>awakenthenorth.org/pocket-altar-requests/</a:t>
            </a:r>
          </a:p>
        </p:txBody>
      </p:sp>
      <p:pic>
        <p:nvPicPr>
          <p:cNvPr id="20" name="Picture Placeholder 19">
            <a:extLst>
              <a:ext uri="{FF2B5EF4-FFF2-40B4-BE49-F238E27FC236}">
                <a16:creationId xmlns:a16="http://schemas.microsoft.com/office/drawing/2014/main" id="{BEEB1CBA-77C7-4E05-B0C0-81394A9557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98" b="498"/>
          <a:stretch/>
        </p:blipFill>
        <p:spPr>
          <a:xfrm>
            <a:off x="7165975" y="457200"/>
            <a:ext cx="2428875" cy="1600200"/>
          </a:xfrm>
        </p:spPr>
      </p:pic>
      <p:sp>
        <p:nvSpPr>
          <p:cNvPr id="14" name="Text Placeholder 13">
            <a:extLst>
              <a:ext uri="{FF2B5EF4-FFF2-40B4-BE49-F238E27FC236}">
                <a16:creationId xmlns:a16="http://schemas.microsoft.com/office/drawing/2014/main" id="{4E48BF87-6AFB-4B55-8DEC-5936ACDD1720}"/>
              </a:ext>
            </a:extLst>
          </p:cNvPr>
          <p:cNvSpPr>
            <a:spLocks noGrp="1"/>
          </p:cNvSpPr>
          <p:nvPr>
            <p:ph type="body" sz="quarter" idx="15"/>
          </p:nvPr>
        </p:nvSpPr>
        <p:spPr/>
        <p:txBody>
          <a:bodyPr/>
          <a:lstStyle/>
          <a:p>
            <a:pPr algn="ctr"/>
            <a:r>
              <a:rPr lang="en-US" sz="1400" b="1" dirty="0">
                <a:latin typeface="Lucida Calligraphy" panose="03010101010101010101" pitchFamily="66" charset="0"/>
              </a:rPr>
              <a:t>Heathens helping Heathens</a:t>
            </a:r>
          </a:p>
        </p:txBody>
      </p:sp>
      <p:sp>
        <p:nvSpPr>
          <p:cNvPr id="17" name="Text Placeholder 16">
            <a:extLst>
              <a:ext uri="{FF2B5EF4-FFF2-40B4-BE49-F238E27FC236}">
                <a16:creationId xmlns:a16="http://schemas.microsoft.com/office/drawing/2014/main" id="{11FB5DBE-4F96-41C9-8CA5-95D92ACA5D19}"/>
              </a:ext>
            </a:extLst>
          </p:cNvPr>
          <p:cNvSpPr>
            <a:spLocks noGrp="1"/>
          </p:cNvSpPr>
          <p:nvPr>
            <p:ph type="body" sz="quarter" idx="29"/>
          </p:nvPr>
        </p:nvSpPr>
        <p:spPr>
          <a:xfrm>
            <a:off x="7010400" y="2743200"/>
            <a:ext cx="2819399" cy="4818986"/>
          </a:xfrm>
        </p:spPr>
        <p:txBody>
          <a:bodyPr/>
          <a:lstStyle/>
          <a:p>
            <a:pPr algn="ctr">
              <a:spcBef>
                <a:spcPts val="600"/>
              </a:spcBef>
            </a:pPr>
            <a:r>
              <a:rPr lang="en-US" sz="1800" b="1" dirty="0">
                <a:latin typeface="Ardagh" panose="00000700000000000000" pitchFamily="2" charset="0"/>
              </a:rPr>
              <a:t>Are you’re a crafter or business person? Awaken The North believes in Heathens helping Heathens! Join our network of </a:t>
            </a:r>
            <a:r>
              <a:rPr lang="en-US" sz="1800" b="1" dirty="0" err="1">
                <a:latin typeface="Ardagh" panose="00000700000000000000" pitchFamily="2" charset="0"/>
              </a:rPr>
              <a:t>Kaupmaðr</a:t>
            </a:r>
            <a:r>
              <a:rPr lang="en-US" sz="1800" b="1" dirty="0">
                <a:latin typeface="Ardagh" panose="00000700000000000000" pitchFamily="2" charset="0"/>
              </a:rPr>
              <a:t> </a:t>
            </a:r>
            <a:r>
              <a:rPr lang="en-US" sz="1800" b="1" dirty="0" err="1">
                <a:latin typeface="Ardagh" panose="00000700000000000000" pitchFamily="2" charset="0"/>
              </a:rPr>
              <a:t>Felga</a:t>
            </a:r>
            <a:r>
              <a:rPr lang="en-US" sz="1800" b="1" dirty="0">
                <a:latin typeface="Ardagh" panose="00000700000000000000" pitchFamily="2" charset="0"/>
              </a:rPr>
              <a:t>: </a:t>
            </a:r>
            <a:r>
              <a:rPr lang="en-US" sz="1800" b="1" i="0" dirty="0">
                <a:solidFill>
                  <a:srgbClr val="050505"/>
                </a:solidFill>
                <a:effectLst/>
                <a:latin typeface="Ardagh" panose="00000700000000000000" pitchFamily="2" charset="0"/>
              </a:rPr>
              <a:t>"Fellowship of Merchants“ in Old Norse. This is a market to share the wares and offerings of some of the finest Heathen craftsmen in the world! </a:t>
            </a:r>
          </a:p>
          <a:p>
            <a:pPr algn="ctr">
              <a:spcBef>
                <a:spcPts val="600"/>
              </a:spcBef>
            </a:pPr>
            <a:endParaRPr lang="en-US" sz="1800" b="1" i="0" dirty="0">
              <a:solidFill>
                <a:srgbClr val="050505"/>
              </a:solidFill>
              <a:effectLst/>
              <a:latin typeface="Ardagh" panose="00000700000000000000" pitchFamily="2" charset="0"/>
            </a:endParaRPr>
          </a:p>
          <a:p>
            <a:pPr algn="ctr">
              <a:spcBef>
                <a:spcPts val="600"/>
              </a:spcBef>
            </a:pPr>
            <a:endParaRPr lang="en-US" sz="1800" b="1" dirty="0">
              <a:solidFill>
                <a:srgbClr val="050505"/>
              </a:solidFill>
              <a:latin typeface="Ardagh" panose="00000700000000000000" pitchFamily="2" charset="0"/>
            </a:endParaRPr>
          </a:p>
          <a:p>
            <a:pPr algn="ctr">
              <a:spcBef>
                <a:spcPts val="600"/>
              </a:spcBef>
            </a:pPr>
            <a:endParaRPr lang="en-US" sz="1800" b="1" dirty="0">
              <a:solidFill>
                <a:srgbClr val="050505"/>
              </a:solidFill>
              <a:latin typeface="Ardagh" panose="00000700000000000000" pitchFamily="2" charset="0"/>
            </a:endParaRPr>
          </a:p>
          <a:p>
            <a:pPr algn="ctr">
              <a:spcBef>
                <a:spcPts val="600"/>
              </a:spcBef>
            </a:pPr>
            <a:r>
              <a:rPr lang="en-US" sz="1600" b="1" dirty="0">
                <a:latin typeface="Ardagh" panose="00000700000000000000" pitchFamily="2" charset="0"/>
              </a:rPr>
              <a:t>awakenthenorth.org/kaupmadr-felag/</a:t>
            </a:r>
          </a:p>
        </p:txBody>
      </p:sp>
      <p:pic>
        <p:nvPicPr>
          <p:cNvPr id="18" name="Picture Placeholder 17">
            <a:extLst>
              <a:ext uri="{FF2B5EF4-FFF2-40B4-BE49-F238E27FC236}">
                <a16:creationId xmlns:a16="http://schemas.microsoft.com/office/drawing/2014/main" id="{A9766513-54C8-42C8-956B-09044BE1140E}"/>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989" r="989"/>
          <a:stretch/>
        </p:blipFill>
        <p:spPr>
          <a:xfrm>
            <a:off x="76200" y="228600"/>
            <a:ext cx="3200400" cy="3282393"/>
          </a:xfrm>
        </p:spPr>
      </p:pic>
      <p:sp>
        <p:nvSpPr>
          <p:cNvPr id="21" name="TextBox 20">
            <a:extLst>
              <a:ext uri="{FF2B5EF4-FFF2-40B4-BE49-F238E27FC236}">
                <a16:creationId xmlns:a16="http://schemas.microsoft.com/office/drawing/2014/main" id="{124A7270-A55B-4D34-BCCE-1D125C015B23}"/>
              </a:ext>
            </a:extLst>
          </p:cNvPr>
          <p:cNvSpPr txBox="1"/>
          <p:nvPr/>
        </p:nvSpPr>
        <p:spPr>
          <a:xfrm>
            <a:off x="7315200" y="533400"/>
            <a:ext cx="1981200" cy="954107"/>
          </a:xfrm>
          <a:prstGeom prst="rect">
            <a:avLst/>
          </a:prstGeom>
          <a:noFill/>
        </p:spPr>
        <p:txBody>
          <a:bodyPr wrap="square" rtlCol="0">
            <a:spAutoFit/>
          </a:bodyPr>
          <a:lstStyle/>
          <a:p>
            <a:pPr algn="ctr"/>
            <a:r>
              <a:rPr lang="en-US" sz="2800" b="1" i="1" dirty="0" err="1">
                <a:solidFill>
                  <a:schemeClr val="bg1"/>
                </a:solidFill>
              </a:rPr>
              <a:t>Kaupmaðr</a:t>
            </a:r>
            <a:endParaRPr lang="en-US" sz="2800" b="1" i="1" dirty="0">
              <a:solidFill>
                <a:schemeClr val="bg1"/>
              </a:solidFill>
            </a:endParaRPr>
          </a:p>
          <a:p>
            <a:pPr algn="ctr"/>
            <a:r>
              <a:rPr lang="en-US" sz="2800" b="1" i="1" dirty="0" err="1">
                <a:solidFill>
                  <a:schemeClr val="bg1"/>
                </a:solidFill>
              </a:rPr>
              <a:t>Felag</a:t>
            </a:r>
            <a:endParaRPr lang="en-US" sz="2800" b="1" i="1" dirty="0">
              <a:solidFill>
                <a:schemeClr val="bg1"/>
              </a:solidFill>
            </a:endParaRPr>
          </a:p>
        </p:txBody>
      </p:sp>
      <p:pic>
        <p:nvPicPr>
          <p:cNvPr id="23" name="Picture 22">
            <a:extLst>
              <a:ext uri="{FF2B5EF4-FFF2-40B4-BE49-F238E27FC236}">
                <a16:creationId xmlns:a16="http://schemas.microsoft.com/office/drawing/2014/main" id="{30596C75-FDBA-4D97-89E5-F64B97CF56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9525" y="1506280"/>
            <a:ext cx="2428875" cy="1802823"/>
          </a:xfrm>
          <a:prstGeom prst="rect">
            <a:avLst/>
          </a:prstGeom>
        </p:spPr>
      </p:pic>
      <p:pic>
        <p:nvPicPr>
          <p:cNvPr id="4" name="Picture 3">
            <a:extLst>
              <a:ext uri="{FF2B5EF4-FFF2-40B4-BE49-F238E27FC236}">
                <a16:creationId xmlns:a16="http://schemas.microsoft.com/office/drawing/2014/main" id="{C4E6EA3E-3D00-4B48-8589-1D9F0EB180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012" y="5867400"/>
            <a:ext cx="1066800" cy="1066800"/>
          </a:xfrm>
          <a:prstGeom prst="rect">
            <a:avLst/>
          </a:prstGeom>
        </p:spPr>
      </p:pic>
    </p:spTree>
    <p:extLst>
      <p:ext uri="{BB962C8B-B14F-4D97-AF65-F5344CB8AC3E}">
        <p14:creationId xmlns:p14="http://schemas.microsoft.com/office/powerpoint/2010/main" val="2777844882"/>
      </p:ext>
    </p:extLst>
  </p:cSld>
  <p:clrMapOvr>
    <a:masterClrMapping/>
  </p:clrMapOvr>
</p:sld>
</file>

<file path=ppt/theme/theme1.xml><?xml version="1.0" encoding="utf-8"?>
<a:theme xmlns:a="http://schemas.openxmlformats.org/drawingml/2006/main" name="BrochureColor">
  <a:themeElements>
    <a:clrScheme name="BrochureColor">
      <a:dk1>
        <a:sysClr val="windowText" lastClr="000000"/>
      </a:dk1>
      <a:lt1>
        <a:sysClr val="window" lastClr="FFFFFF"/>
      </a:lt1>
      <a:dk2>
        <a:srgbClr val="57443E"/>
      </a:dk2>
      <a:lt2>
        <a:srgbClr val="DDDDDD"/>
      </a:lt2>
      <a:accent1>
        <a:srgbClr val="B2C42A"/>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Calibri-Cambria">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rochureColor">
      <a:dk1>
        <a:sysClr val="windowText" lastClr="000000"/>
      </a:dk1>
      <a:lt1>
        <a:sysClr val="window" lastClr="FFFFFF"/>
      </a:lt1>
      <a:dk2>
        <a:srgbClr val="57443E"/>
      </a:dk2>
      <a:lt2>
        <a:srgbClr val="DDDDDD"/>
      </a:lt2>
      <a:accent1>
        <a:srgbClr val="B2C42A"/>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Calibri-Cambria">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ochureColor">
      <a:dk1>
        <a:sysClr val="windowText" lastClr="000000"/>
      </a:dk1>
      <a:lt1>
        <a:sysClr val="window" lastClr="FFFFFF"/>
      </a:lt1>
      <a:dk2>
        <a:srgbClr val="57443E"/>
      </a:dk2>
      <a:lt2>
        <a:srgbClr val="DDDDDD"/>
      </a:lt2>
      <a:accent1>
        <a:srgbClr val="B2C42A"/>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Calibri-Cambria">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E32F16-139C-406D-87C5-ECC5DE68882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B39241-3DC4-4E74-9CA5-66F5595582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A8585D7-9F9A-464B-98FD-C2369966A8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465</Words>
  <Application>Microsoft Office PowerPoint</Application>
  <PresentationFormat>Custom</PresentationFormat>
  <Paragraphs>26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Ardagh</vt:lpstr>
      <vt:lpstr>Arial</vt:lpstr>
      <vt:lpstr>Calibri</vt:lpstr>
      <vt:lpstr>Cambria</vt:lpstr>
      <vt:lpstr>Lucida Calligraphy</vt:lpstr>
      <vt:lpstr>BrochureColor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 traders</dc:title>
  <dc:creator/>
  <cp:lastModifiedBy/>
  <cp:revision>3</cp:revision>
  <dcterms:created xsi:type="dcterms:W3CDTF">2012-07-26T23:19:00Z</dcterms:created>
  <dcterms:modified xsi:type="dcterms:W3CDTF">2020-11-24T04:52:42Z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sMyDocuments">
    <vt:bool>true</vt:bool>
  </property>
</Properties>
</file>