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dd6acc9f4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dd6acc9f4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dd6acc9f4d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dd6acc9f4d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dd6acc9f4d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dd6acc9f4d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dd6acc9f4d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dd6acc9f4d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dd6acc9f4d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dd6acc9f4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dd6acc9f4d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dd6acc9f4d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dd6acc9f4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dd6acc9f4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dd6acc9f4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dd6acc9f4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dd6acc9f4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dd6acc9f4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dd6acc9f4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dd6acc9f4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dd6acc9f4d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dd6acc9f4d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dd6acc9f4d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dd6acc9f4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tautorn.github.io/micro-frontends/#the-dom-is-the-ap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MICROFRONTEND</a:t>
            </a:r>
            <a:endParaRPr/>
          </a:p>
        </p:txBody>
      </p:sp>
      <p:sp>
        <p:nvSpPr>
          <p:cNvPr id="135" name="Google Shape;135;p13"/>
          <p:cNvSpPr txBox="1"/>
          <p:nvPr>
            <p:ph idx="1" type="subTitle"/>
          </p:nvPr>
        </p:nvSpPr>
        <p:spPr>
          <a:xfrm>
            <a:off x="3537150" y="2415050"/>
            <a:ext cx="3786600" cy="1265700"/>
          </a:xfrm>
          <a:prstGeom prst="rect">
            <a:avLst/>
          </a:prstGeom>
        </p:spPr>
        <p:txBody>
          <a:bodyPr anchorCtr="0" anchor="t" bIns="91425" lIns="91425" spcFirstLastPara="1" rIns="91425" wrap="square" tIns="91425">
            <a:spAutoFit/>
          </a:bodyPr>
          <a:lstStyle/>
          <a:p>
            <a:pPr indent="0" lvl="0" marL="0" rtl="0" algn="l">
              <a:lnSpc>
                <a:spcPct val="80000"/>
              </a:lnSpc>
              <a:spcBef>
                <a:spcPts val="0"/>
              </a:spcBef>
              <a:spcAft>
                <a:spcPts val="0"/>
              </a:spcAft>
              <a:buSzPts val="440"/>
              <a:buNone/>
            </a:pPr>
            <a:r>
              <a:rPr lang="pt-BR" sz="1020">
                <a:latin typeface="Montserrat"/>
                <a:ea typeface="Montserrat"/>
                <a:cs typeface="Montserrat"/>
                <a:sym typeface="Montserrat"/>
              </a:rPr>
              <a:t>Estendendo a ideia de micro-serviços no frontend</a:t>
            </a:r>
            <a:endParaRPr sz="1020">
              <a:latin typeface="Montserrat"/>
              <a:ea typeface="Montserrat"/>
              <a:cs typeface="Montserrat"/>
              <a:sym typeface="Montserrat"/>
            </a:endParaRPr>
          </a:p>
          <a:p>
            <a:pPr indent="0" lvl="0" marL="0" rtl="0" algn="l">
              <a:lnSpc>
                <a:spcPct val="80000"/>
              </a:lnSpc>
              <a:spcBef>
                <a:spcPts val="0"/>
              </a:spcBef>
              <a:spcAft>
                <a:spcPts val="0"/>
              </a:spcAft>
              <a:buSzPts val="440"/>
              <a:buNone/>
            </a:pPr>
            <a:r>
              <a:t/>
            </a:r>
            <a:endParaRPr sz="1020">
              <a:latin typeface="Montserrat"/>
              <a:ea typeface="Montserrat"/>
              <a:cs typeface="Montserrat"/>
              <a:sym typeface="Montserrat"/>
            </a:endParaRPr>
          </a:p>
          <a:p>
            <a:pPr indent="-293370" lvl="0" marL="457200" rtl="0" algn="l">
              <a:lnSpc>
                <a:spcPct val="80000"/>
              </a:lnSpc>
              <a:spcBef>
                <a:spcPts val="0"/>
              </a:spcBef>
              <a:spcAft>
                <a:spcPts val="0"/>
              </a:spcAft>
              <a:buSzPts val="1020"/>
              <a:buFont typeface="Montserrat"/>
              <a:buChar char="-"/>
            </a:pPr>
            <a:r>
              <a:rPr lang="pt-BR" sz="1020">
                <a:latin typeface="Montserrat"/>
                <a:ea typeface="Montserrat"/>
                <a:cs typeface="Montserrat"/>
                <a:sym typeface="Montserrat"/>
              </a:rPr>
              <a:t>O que é ?</a:t>
            </a:r>
            <a:endParaRPr sz="1020">
              <a:latin typeface="Montserrat"/>
              <a:ea typeface="Montserrat"/>
              <a:cs typeface="Montserrat"/>
              <a:sym typeface="Montserrat"/>
            </a:endParaRPr>
          </a:p>
          <a:p>
            <a:pPr indent="-293370" lvl="0" marL="457200" rtl="0" algn="l">
              <a:lnSpc>
                <a:spcPct val="80000"/>
              </a:lnSpc>
              <a:spcBef>
                <a:spcPts val="0"/>
              </a:spcBef>
              <a:spcAft>
                <a:spcPts val="0"/>
              </a:spcAft>
              <a:buSzPts val="1020"/>
              <a:buFont typeface="Montserrat"/>
              <a:buChar char="-"/>
            </a:pPr>
            <a:r>
              <a:rPr lang="pt-BR" sz="1020">
                <a:latin typeface="Montserrat"/>
                <a:ea typeface="Montserrat"/>
                <a:cs typeface="Montserrat"/>
                <a:sym typeface="Montserrat"/>
              </a:rPr>
              <a:t>Ideias centrais por trás do MFe</a:t>
            </a:r>
            <a:endParaRPr sz="1020">
              <a:latin typeface="Montserrat"/>
              <a:ea typeface="Montserrat"/>
              <a:cs typeface="Montserrat"/>
              <a:sym typeface="Montserrat"/>
            </a:endParaRPr>
          </a:p>
          <a:p>
            <a:pPr indent="-293370" lvl="0" marL="457200" rtl="0" algn="l">
              <a:lnSpc>
                <a:spcPct val="80000"/>
              </a:lnSpc>
              <a:spcBef>
                <a:spcPts val="0"/>
              </a:spcBef>
              <a:spcAft>
                <a:spcPts val="0"/>
              </a:spcAft>
              <a:buSzPts val="1020"/>
              <a:buFont typeface="Montserrat"/>
              <a:buChar char="-"/>
            </a:pPr>
            <a:r>
              <a:rPr lang="pt-BR" sz="1020">
                <a:latin typeface="Montserrat"/>
                <a:ea typeface="Montserrat"/>
                <a:cs typeface="Montserrat"/>
                <a:sym typeface="Montserrat"/>
              </a:rPr>
              <a:t>Abordagens</a:t>
            </a:r>
            <a:endParaRPr sz="1020">
              <a:latin typeface="Montserrat"/>
              <a:ea typeface="Montserrat"/>
              <a:cs typeface="Montserrat"/>
              <a:sym typeface="Montserrat"/>
            </a:endParaRPr>
          </a:p>
          <a:p>
            <a:pPr indent="-293370" lvl="0" marL="457200" rtl="0" algn="l">
              <a:lnSpc>
                <a:spcPct val="80000"/>
              </a:lnSpc>
              <a:spcBef>
                <a:spcPts val="0"/>
              </a:spcBef>
              <a:spcAft>
                <a:spcPts val="0"/>
              </a:spcAft>
              <a:buSzPts val="1020"/>
              <a:buFont typeface="Montserrat"/>
              <a:buChar char="-"/>
            </a:pPr>
            <a:r>
              <a:rPr lang="pt-BR" sz="1020">
                <a:latin typeface="Montserrat"/>
                <a:ea typeface="Montserrat"/>
                <a:cs typeface="Montserrat"/>
                <a:sym typeface="Montserrat"/>
              </a:rPr>
              <a:t>Vantagens</a:t>
            </a:r>
            <a:endParaRPr sz="1020">
              <a:latin typeface="Montserrat"/>
              <a:ea typeface="Montserrat"/>
              <a:cs typeface="Montserrat"/>
              <a:sym typeface="Montserrat"/>
            </a:endParaRPr>
          </a:p>
          <a:p>
            <a:pPr indent="-293370" lvl="0" marL="457200" rtl="0" algn="l">
              <a:lnSpc>
                <a:spcPct val="80000"/>
              </a:lnSpc>
              <a:spcBef>
                <a:spcPts val="0"/>
              </a:spcBef>
              <a:spcAft>
                <a:spcPts val="0"/>
              </a:spcAft>
              <a:buSzPts val="1020"/>
              <a:buFont typeface="Montserrat"/>
              <a:buChar char="-"/>
            </a:pPr>
            <a:r>
              <a:rPr lang="pt-BR" sz="1020">
                <a:latin typeface="Montserrat"/>
                <a:ea typeface="Montserrat"/>
                <a:cs typeface="Montserrat"/>
                <a:sym typeface="Montserrat"/>
              </a:rPr>
              <a:t>Desvantagens</a:t>
            </a:r>
            <a:endParaRPr sz="1020">
              <a:latin typeface="Montserrat"/>
              <a:ea typeface="Montserrat"/>
              <a:cs typeface="Montserrat"/>
              <a:sym typeface="Montserrat"/>
            </a:endParaRPr>
          </a:p>
          <a:p>
            <a:pPr indent="-293370" lvl="0" marL="457200" rtl="0" algn="l">
              <a:lnSpc>
                <a:spcPct val="80000"/>
              </a:lnSpc>
              <a:spcBef>
                <a:spcPts val="0"/>
              </a:spcBef>
              <a:spcAft>
                <a:spcPts val="0"/>
              </a:spcAft>
              <a:buSzPts val="1020"/>
              <a:buFont typeface="Montserrat"/>
              <a:buChar char="-"/>
            </a:pPr>
            <a:r>
              <a:rPr lang="pt-BR" sz="1020">
                <a:latin typeface="Montserrat"/>
                <a:ea typeface="Montserrat"/>
                <a:cs typeface="Montserrat"/>
                <a:sym typeface="Montserrat"/>
              </a:rPr>
              <a:t>Conclusão</a:t>
            </a:r>
            <a:endParaRPr sz="1020">
              <a:latin typeface="Montserrat"/>
              <a:ea typeface="Montserrat"/>
              <a:cs typeface="Montserrat"/>
              <a:sym typeface="Montserrat"/>
            </a:endParaRPr>
          </a:p>
          <a:p>
            <a:pPr indent="0" lvl="0" marL="457200" rtl="0" algn="l">
              <a:lnSpc>
                <a:spcPct val="80000"/>
              </a:lnSpc>
              <a:spcBef>
                <a:spcPts val="0"/>
              </a:spcBef>
              <a:spcAft>
                <a:spcPts val="0"/>
              </a:spcAft>
              <a:buSzPts val="440"/>
              <a:buNone/>
            </a:pPr>
            <a:r>
              <a:t/>
            </a:r>
            <a:endParaRPr sz="62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ctrTitle"/>
          </p:nvPr>
        </p:nvSpPr>
        <p:spPr>
          <a:xfrm>
            <a:off x="3544225" y="209625"/>
            <a:ext cx="5444700" cy="800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pt-BR"/>
              <a:t>Build-time</a:t>
            </a:r>
            <a:endParaRPr/>
          </a:p>
        </p:txBody>
      </p:sp>
      <p:sp>
        <p:nvSpPr>
          <p:cNvPr id="187" name="Google Shape;187;p22"/>
          <p:cNvSpPr txBox="1"/>
          <p:nvPr>
            <p:ph idx="1" type="subTitle"/>
          </p:nvPr>
        </p:nvSpPr>
        <p:spPr>
          <a:xfrm>
            <a:off x="3473650" y="1857675"/>
            <a:ext cx="5515200" cy="923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80000"/>
              </a:lnSpc>
              <a:spcBef>
                <a:spcPts val="0"/>
              </a:spcBef>
              <a:spcAft>
                <a:spcPts val="0"/>
              </a:spcAft>
              <a:buSzPts val="440"/>
              <a:buNone/>
            </a:pPr>
            <a:r>
              <a:rPr lang="pt-BR" sz="1000">
                <a:solidFill>
                  <a:srgbClr val="FAFAFA"/>
                </a:solidFill>
                <a:latin typeface="Montserrat"/>
                <a:ea typeface="Montserrat"/>
                <a:cs typeface="Montserrat"/>
                <a:sym typeface="Montserrat"/>
              </a:rPr>
              <a:t>Uma abordagem onde vamos publicar cada microfrontend como um pacote e fazer com que o aplicativo de contêiner inclua todos eles como dependências de biblioteca.</a:t>
            </a:r>
            <a:endParaRPr sz="1000">
              <a:solidFill>
                <a:srgbClr val="FAFAFA"/>
              </a:solidFill>
              <a:latin typeface="Montserrat"/>
              <a:ea typeface="Montserrat"/>
              <a:cs typeface="Montserrat"/>
              <a:sym typeface="Montserrat"/>
            </a:endParaRPr>
          </a:p>
          <a:p>
            <a:pPr indent="0" lvl="0" marL="0" rtl="0" algn="l">
              <a:lnSpc>
                <a:spcPct val="80000"/>
              </a:lnSpc>
              <a:spcBef>
                <a:spcPts val="0"/>
              </a:spcBef>
              <a:spcAft>
                <a:spcPts val="0"/>
              </a:spcAft>
              <a:buSzPts val="440"/>
              <a:buNone/>
            </a:pPr>
            <a:r>
              <a:t/>
            </a:r>
            <a:endParaRPr sz="1000">
              <a:solidFill>
                <a:srgbClr val="FAFAFA"/>
              </a:solidFill>
              <a:latin typeface="Montserrat"/>
              <a:ea typeface="Montserrat"/>
              <a:cs typeface="Montserrat"/>
              <a:sym typeface="Montserrat"/>
            </a:endParaRPr>
          </a:p>
          <a:p>
            <a:pPr indent="0" lvl="0" marL="0" rtl="0" algn="l">
              <a:lnSpc>
                <a:spcPct val="80000"/>
              </a:lnSpc>
              <a:spcBef>
                <a:spcPts val="0"/>
              </a:spcBef>
              <a:spcAft>
                <a:spcPts val="0"/>
              </a:spcAft>
              <a:buSzPts val="440"/>
              <a:buNone/>
            </a:pPr>
            <a:r>
              <a:rPr lang="pt-BR" sz="1000">
                <a:solidFill>
                  <a:srgbClr val="FAFAFA"/>
                </a:solidFill>
                <a:latin typeface="Montserrat"/>
                <a:ea typeface="Montserrat"/>
                <a:cs typeface="Montserrat"/>
                <a:sym typeface="Montserrat"/>
              </a:rPr>
              <a:t>Ex: Webpack Module Federation, NPM, etc… </a:t>
            </a:r>
            <a:endParaRPr sz="1000">
              <a:solidFill>
                <a:srgbClr val="FAFAFA"/>
              </a:solidFill>
              <a:latin typeface="Montserrat"/>
              <a:ea typeface="Montserrat"/>
              <a:cs typeface="Montserrat"/>
              <a:sym typeface="Montserrat"/>
            </a:endParaRPr>
          </a:p>
          <a:p>
            <a:pPr indent="0" lvl="0" marL="0" rtl="0" algn="l">
              <a:lnSpc>
                <a:spcPct val="80000"/>
              </a:lnSpc>
              <a:spcBef>
                <a:spcPts val="0"/>
              </a:spcBef>
              <a:spcAft>
                <a:spcPts val="0"/>
              </a:spcAft>
              <a:buSzPts val="440"/>
              <a:buNone/>
            </a:pPr>
            <a:r>
              <a:t/>
            </a:r>
            <a:endParaRPr sz="1000">
              <a:solidFill>
                <a:srgbClr val="FAFAFA"/>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ctrTitle"/>
          </p:nvPr>
        </p:nvSpPr>
        <p:spPr>
          <a:xfrm>
            <a:off x="3544225" y="209625"/>
            <a:ext cx="5444700" cy="800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pt-BR"/>
              <a:t>Vantagens</a:t>
            </a:r>
            <a:endParaRPr/>
          </a:p>
        </p:txBody>
      </p:sp>
      <p:sp>
        <p:nvSpPr>
          <p:cNvPr id="193" name="Google Shape;193;p23"/>
          <p:cNvSpPr txBox="1"/>
          <p:nvPr>
            <p:ph idx="1" type="subTitle"/>
          </p:nvPr>
        </p:nvSpPr>
        <p:spPr>
          <a:xfrm>
            <a:off x="3508975" y="1314400"/>
            <a:ext cx="5515200" cy="923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292100" lvl="0" marL="457200" rtl="0" algn="l">
              <a:lnSpc>
                <a:spcPct val="80000"/>
              </a:lnSpc>
              <a:spcBef>
                <a:spcPts val="0"/>
              </a:spcBef>
              <a:spcAft>
                <a:spcPts val="0"/>
              </a:spcAft>
              <a:buSzPts val="1000"/>
              <a:buFont typeface="Montserrat"/>
              <a:buChar char="●"/>
            </a:pPr>
            <a:r>
              <a:rPr lang="pt-BR" sz="1000">
                <a:solidFill>
                  <a:srgbClr val="FAFAFA"/>
                </a:solidFill>
                <a:latin typeface="Montserrat"/>
                <a:ea typeface="Montserrat"/>
                <a:cs typeface="Montserrat"/>
                <a:sym typeface="Montserrat"/>
              </a:rPr>
              <a:t>Deploys independentes</a:t>
            </a:r>
            <a:endParaRPr sz="1000">
              <a:solidFill>
                <a:srgbClr val="FAFAFA"/>
              </a:solidFill>
              <a:latin typeface="Montserrat"/>
              <a:ea typeface="Montserrat"/>
              <a:cs typeface="Montserrat"/>
              <a:sym typeface="Montserrat"/>
            </a:endParaRPr>
          </a:p>
          <a:p>
            <a:pPr indent="-292100" lvl="0" marL="457200" rtl="0" algn="l">
              <a:lnSpc>
                <a:spcPct val="80000"/>
              </a:lnSpc>
              <a:spcBef>
                <a:spcPts val="0"/>
              </a:spcBef>
              <a:spcAft>
                <a:spcPts val="0"/>
              </a:spcAft>
              <a:buClr>
                <a:srgbClr val="FAFAFA"/>
              </a:buClr>
              <a:buSzPts val="1000"/>
              <a:buFont typeface="Montserrat"/>
              <a:buChar char="●"/>
            </a:pPr>
            <a:r>
              <a:rPr i="1" lang="pt-BR" sz="1000">
                <a:solidFill>
                  <a:srgbClr val="FAFAFA"/>
                </a:solidFill>
                <a:latin typeface="Montserrat"/>
                <a:ea typeface="Montserrat"/>
                <a:cs typeface="Montserrat"/>
                <a:sym typeface="Montserrat"/>
              </a:rPr>
              <a:t>Codebase</a:t>
            </a:r>
            <a:r>
              <a:rPr lang="pt-BR" sz="1000">
                <a:solidFill>
                  <a:srgbClr val="FAFAFA"/>
                </a:solidFill>
                <a:latin typeface="Montserrat"/>
                <a:ea typeface="Montserrat"/>
                <a:cs typeface="Montserrat"/>
                <a:sym typeface="Montserrat"/>
              </a:rPr>
              <a:t> simples e desacoplado</a:t>
            </a:r>
            <a:endParaRPr sz="1000">
              <a:solidFill>
                <a:srgbClr val="FAFAFA"/>
              </a:solidFill>
              <a:latin typeface="Montserrat"/>
              <a:ea typeface="Montserrat"/>
              <a:cs typeface="Montserrat"/>
              <a:sym typeface="Montserrat"/>
            </a:endParaRPr>
          </a:p>
          <a:p>
            <a:pPr indent="-292100" lvl="0" marL="457200" rtl="0" algn="l">
              <a:lnSpc>
                <a:spcPct val="80000"/>
              </a:lnSpc>
              <a:spcBef>
                <a:spcPts val="0"/>
              </a:spcBef>
              <a:spcAft>
                <a:spcPts val="0"/>
              </a:spcAft>
              <a:buClr>
                <a:srgbClr val="FAFAFA"/>
              </a:buClr>
              <a:buSzPts val="1000"/>
              <a:buFont typeface="Montserrat"/>
              <a:buChar char="●"/>
            </a:pPr>
            <a:r>
              <a:rPr lang="pt-BR" sz="1000">
                <a:solidFill>
                  <a:srgbClr val="FAFAFA"/>
                </a:solidFill>
                <a:latin typeface="Montserrat"/>
                <a:ea typeface="Montserrat"/>
                <a:cs typeface="Montserrat"/>
                <a:sym typeface="Montserrat"/>
              </a:rPr>
              <a:t>Atualizações independentes</a:t>
            </a:r>
            <a:endParaRPr sz="1000">
              <a:solidFill>
                <a:srgbClr val="FAFAFA"/>
              </a:solidFill>
              <a:latin typeface="Montserrat"/>
              <a:ea typeface="Montserrat"/>
              <a:cs typeface="Montserrat"/>
              <a:sym typeface="Montserrat"/>
            </a:endParaRPr>
          </a:p>
          <a:p>
            <a:pPr indent="-292100" lvl="0" marL="457200" rtl="0" algn="l">
              <a:lnSpc>
                <a:spcPct val="80000"/>
              </a:lnSpc>
              <a:spcBef>
                <a:spcPts val="0"/>
              </a:spcBef>
              <a:spcAft>
                <a:spcPts val="0"/>
              </a:spcAft>
              <a:buClr>
                <a:srgbClr val="FAFAFA"/>
              </a:buClr>
              <a:buSzPts val="1000"/>
              <a:buFont typeface="Montserrat"/>
              <a:buChar char="●"/>
            </a:pPr>
            <a:r>
              <a:rPr lang="pt-BR" sz="1000">
                <a:solidFill>
                  <a:srgbClr val="FAFAFA"/>
                </a:solidFill>
                <a:latin typeface="Montserrat"/>
                <a:ea typeface="Montserrat"/>
                <a:cs typeface="Montserrat"/>
                <a:sym typeface="Montserrat"/>
              </a:rPr>
              <a:t>Times autonomos</a:t>
            </a:r>
            <a:endParaRPr sz="1000">
              <a:solidFill>
                <a:srgbClr val="FAFAFA"/>
              </a:solidFill>
              <a:latin typeface="Montserrat"/>
              <a:ea typeface="Montserrat"/>
              <a:cs typeface="Montserrat"/>
              <a:sym typeface="Montserrat"/>
            </a:endParaRPr>
          </a:p>
          <a:p>
            <a:pPr indent="0" lvl="0" marL="457200" rtl="0" algn="l">
              <a:lnSpc>
                <a:spcPct val="80000"/>
              </a:lnSpc>
              <a:spcBef>
                <a:spcPts val="0"/>
              </a:spcBef>
              <a:spcAft>
                <a:spcPts val="0"/>
              </a:spcAft>
              <a:buNone/>
            </a:pPr>
            <a:r>
              <a:t/>
            </a:r>
            <a:endParaRPr sz="1000">
              <a:solidFill>
                <a:srgbClr val="FAFAFA"/>
              </a:solidFill>
              <a:latin typeface="Montserrat"/>
              <a:ea typeface="Montserrat"/>
              <a:cs typeface="Montserrat"/>
              <a:sym typeface="Montserrat"/>
            </a:endParaRPr>
          </a:p>
          <a:p>
            <a:pPr indent="0" lvl="0" marL="0" rtl="0" algn="l">
              <a:lnSpc>
                <a:spcPct val="80000"/>
              </a:lnSpc>
              <a:spcBef>
                <a:spcPts val="0"/>
              </a:spcBef>
              <a:spcAft>
                <a:spcPts val="0"/>
              </a:spcAft>
              <a:buSzPts val="440"/>
              <a:buNone/>
            </a:pPr>
            <a:r>
              <a:t/>
            </a:r>
            <a:endParaRPr sz="1000">
              <a:solidFill>
                <a:srgbClr val="FAFAFA"/>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ctrTitle"/>
          </p:nvPr>
        </p:nvSpPr>
        <p:spPr>
          <a:xfrm>
            <a:off x="3544225" y="209625"/>
            <a:ext cx="5444700" cy="800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pt-BR"/>
              <a:t>Desvantagens</a:t>
            </a:r>
            <a:endParaRPr/>
          </a:p>
        </p:txBody>
      </p:sp>
      <p:sp>
        <p:nvSpPr>
          <p:cNvPr id="199" name="Google Shape;199;p24"/>
          <p:cNvSpPr txBox="1"/>
          <p:nvPr>
            <p:ph idx="1" type="subTitle"/>
          </p:nvPr>
        </p:nvSpPr>
        <p:spPr>
          <a:xfrm>
            <a:off x="3508975" y="1314400"/>
            <a:ext cx="5515200" cy="800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292100" lvl="0" marL="457200" rtl="0" algn="l">
              <a:lnSpc>
                <a:spcPct val="80000"/>
              </a:lnSpc>
              <a:spcBef>
                <a:spcPts val="0"/>
              </a:spcBef>
              <a:spcAft>
                <a:spcPts val="0"/>
              </a:spcAft>
              <a:buSzPts val="1000"/>
              <a:buFont typeface="Montserrat"/>
              <a:buChar char="●"/>
            </a:pPr>
            <a:r>
              <a:rPr lang="pt-BR" sz="1000">
                <a:solidFill>
                  <a:srgbClr val="FAFAFA"/>
                </a:solidFill>
                <a:latin typeface="Montserrat"/>
                <a:ea typeface="Montserrat"/>
                <a:cs typeface="Montserrat"/>
                <a:sym typeface="Montserrat"/>
              </a:rPr>
              <a:t>Tamanho do bundle (carga de javascript no navegador)</a:t>
            </a:r>
            <a:endParaRPr sz="1000">
              <a:solidFill>
                <a:srgbClr val="FAFAFA"/>
              </a:solidFill>
              <a:latin typeface="Montserrat"/>
              <a:ea typeface="Montserrat"/>
              <a:cs typeface="Montserrat"/>
              <a:sym typeface="Montserrat"/>
            </a:endParaRPr>
          </a:p>
          <a:p>
            <a:pPr indent="-292100" lvl="0" marL="457200" rtl="0" algn="l">
              <a:lnSpc>
                <a:spcPct val="80000"/>
              </a:lnSpc>
              <a:spcBef>
                <a:spcPts val="0"/>
              </a:spcBef>
              <a:spcAft>
                <a:spcPts val="0"/>
              </a:spcAft>
              <a:buClr>
                <a:srgbClr val="FAFAFA"/>
              </a:buClr>
              <a:buSzPts val="1000"/>
              <a:buFont typeface="Montserrat"/>
              <a:buChar char="●"/>
            </a:pPr>
            <a:r>
              <a:rPr lang="pt-BR" sz="1000">
                <a:solidFill>
                  <a:srgbClr val="FAFAFA"/>
                </a:solidFill>
                <a:latin typeface="Montserrat"/>
                <a:ea typeface="Montserrat"/>
                <a:cs typeface="Montserrat"/>
                <a:sym typeface="Montserrat"/>
              </a:rPr>
              <a:t>Diferença de ambientes (necessidade de subir o app-shell para desenvolvimento)</a:t>
            </a:r>
            <a:endParaRPr sz="1000">
              <a:solidFill>
                <a:srgbClr val="FAFAFA"/>
              </a:solidFill>
              <a:latin typeface="Montserrat"/>
              <a:ea typeface="Montserrat"/>
              <a:cs typeface="Montserrat"/>
              <a:sym typeface="Montserrat"/>
            </a:endParaRPr>
          </a:p>
          <a:p>
            <a:pPr indent="-292100" lvl="0" marL="457200" rtl="0" algn="l">
              <a:lnSpc>
                <a:spcPct val="80000"/>
              </a:lnSpc>
              <a:spcBef>
                <a:spcPts val="0"/>
              </a:spcBef>
              <a:spcAft>
                <a:spcPts val="0"/>
              </a:spcAft>
              <a:buClr>
                <a:srgbClr val="FAFAFA"/>
              </a:buClr>
              <a:buSzPts val="1000"/>
              <a:buFont typeface="Montserrat"/>
              <a:buChar char="●"/>
            </a:pPr>
            <a:r>
              <a:rPr lang="pt-BR" sz="1000">
                <a:solidFill>
                  <a:srgbClr val="FAFAFA"/>
                </a:solidFill>
                <a:latin typeface="Montserrat"/>
                <a:ea typeface="Montserrat"/>
                <a:cs typeface="Montserrat"/>
                <a:sym typeface="Montserrat"/>
              </a:rPr>
              <a:t>Complexidade operacional e governança</a:t>
            </a:r>
            <a:endParaRPr sz="1000">
              <a:solidFill>
                <a:srgbClr val="FAFAFA"/>
              </a:solidFill>
              <a:latin typeface="Montserrat"/>
              <a:ea typeface="Montserrat"/>
              <a:cs typeface="Montserrat"/>
              <a:sym typeface="Montserrat"/>
            </a:endParaRPr>
          </a:p>
          <a:p>
            <a:pPr indent="0" lvl="0" marL="0" rtl="0" algn="l">
              <a:lnSpc>
                <a:spcPct val="80000"/>
              </a:lnSpc>
              <a:spcBef>
                <a:spcPts val="0"/>
              </a:spcBef>
              <a:spcAft>
                <a:spcPts val="0"/>
              </a:spcAft>
              <a:buSzPts val="440"/>
              <a:buNone/>
            </a:pPr>
            <a:r>
              <a:t/>
            </a:r>
            <a:endParaRPr sz="1000">
              <a:solidFill>
                <a:srgbClr val="FAFAFA"/>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ctrTitle"/>
          </p:nvPr>
        </p:nvSpPr>
        <p:spPr>
          <a:xfrm>
            <a:off x="3544225" y="209625"/>
            <a:ext cx="5444700" cy="800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pt-BR"/>
              <a:t>Conclusão</a:t>
            </a:r>
            <a:endParaRPr/>
          </a:p>
        </p:txBody>
      </p:sp>
      <p:sp>
        <p:nvSpPr>
          <p:cNvPr id="205" name="Google Shape;205;p25"/>
          <p:cNvSpPr txBox="1"/>
          <p:nvPr>
            <p:ph idx="1" type="subTitle"/>
          </p:nvPr>
        </p:nvSpPr>
        <p:spPr>
          <a:xfrm>
            <a:off x="3508975" y="1314400"/>
            <a:ext cx="5515200" cy="923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80000"/>
              </a:lnSpc>
              <a:spcBef>
                <a:spcPts val="0"/>
              </a:spcBef>
              <a:spcAft>
                <a:spcPts val="0"/>
              </a:spcAft>
              <a:buSzPts val="440"/>
              <a:buNone/>
            </a:pPr>
            <a:r>
              <a:rPr lang="pt-BR" sz="1000">
                <a:solidFill>
                  <a:srgbClr val="FAFAFA"/>
                </a:solidFill>
                <a:latin typeface="Montserrat"/>
                <a:ea typeface="Montserrat"/>
                <a:cs typeface="Montserrat"/>
                <a:sym typeface="Montserrat"/>
              </a:rPr>
              <a:t>Como as bases de código de front-end continuam a ficar mais complexas ao longo dos anos, vemos uma necessidade crescente de arquiteturas mais escaláveis. Precisamos ser capazes de traçar limites claros que estabeleçam os níveis corretos de acoplamento e coesão entre entidades técnicas e de domínio. Devemos ser capazes de dimensionar a entrega de software em equipes independentes e autônomas.</a:t>
            </a:r>
            <a:endParaRPr sz="1000">
              <a:solidFill>
                <a:srgbClr val="FAFAFA"/>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544225" y="209625"/>
            <a:ext cx="5017500" cy="83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O que é MFe? </a:t>
            </a:r>
            <a:endParaRPr/>
          </a:p>
        </p:txBody>
      </p:sp>
      <p:sp>
        <p:nvSpPr>
          <p:cNvPr id="141" name="Google Shape;141;p14"/>
          <p:cNvSpPr txBox="1"/>
          <p:nvPr>
            <p:ph idx="1" type="subTitle"/>
          </p:nvPr>
        </p:nvSpPr>
        <p:spPr>
          <a:xfrm>
            <a:off x="3544225" y="1046275"/>
            <a:ext cx="5515200" cy="2647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80000"/>
              </a:lnSpc>
              <a:spcBef>
                <a:spcPts val="0"/>
              </a:spcBef>
              <a:spcAft>
                <a:spcPts val="0"/>
              </a:spcAft>
              <a:buSzPts val="440"/>
              <a:buNone/>
            </a:pPr>
            <a:r>
              <a:rPr lang="pt-BR" sz="1000">
                <a:latin typeface="Montserrat"/>
                <a:ea typeface="Montserrat"/>
                <a:cs typeface="Montserrat"/>
                <a:sym typeface="Montserrat"/>
              </a:rPr>
              <a:t>O termo </a:t>
            </a:r>
            <a:r>
              <a:rPr b="1" lang="pt-BR" sz="1000">
                <a:latin typeface="Montserrat"/>
                <a:ea typeface="Montserrat"/>
                <a:cs typeface="Montserrat"/>
                <a:sym typeface="Montserrat"/>
              </a:rPr>
              <a:t>Micro Frontends</a:t>
            </a:r>
            <a:r>
              <a:rPr lang="pt-BR" sz="1000">
                <a:latin typeface="Montserrat"/>
                <a:ea typeface="Montserrat"/>
                <a:cs typeface="Montserrat"/>
                <a:sym typeface="Montserrat"/>
              </a:rPr>
              <a:t> apareceu pela primeira vez em </a:t>
            </a:r>
            <a:r>
              <a:rPr b="1" lang="pt-BR" sz="1000">
                <a:latin typeface="Montserrat"/>
                <a:ea typeface="Montserrat"/>
                <a:cs typeface="Montserrat"/>
                <a:sym typeface="Montserrat"/>
              </a:rPr>
              <a:t>ThoughtWorks Technology Radar</a:t>
            </a:r>
            <a:r>
              <a:rPr lang="pt-BR" sz="1000">
                <a:latin typeface="Montserrat"/>
                <a:ea typeface="Montserrat"/>
                <a:cs typeface="Montserrat"/>
                <a:sym typeface="Montserrat"/>
              </a:rPr>
              <a:t> que finalizou em 2016. Extendendo os conceitos de micro services ao fundo do frontend. A tendência atual é para construir uma funcionalidade rica e poderosa aplicação para navegadores, também conhecida como </a:t>
            </a:r>
            <a:r>
              <a:rPr i="1" lang="pt-BR" sz="1000">
                <a:latin typeface="Montserrat"/>
                <a:ea typeface="Montserrat"/>
                <a:cs typeface="Montserrat"/>
                <a:sym typeface="Montserrat"/>
              </a:rPr>
              <a:t>“single page app (aplicação de página única)”</a:t>
            </a:r>
            <a:r>
              <a:rPr lang="pt-BR" sz="1000">
                <a:latin typeface="Montserrat"/>
                <a:ea typeface="Montserrat"/>
                <a:cs typeface="Montserrat"/>
                <a:sym typeface="Montserrat"/>
              </a:rPr>
              <a:t>, que fica no topo de uma arquitetura de micro serviços. Com o tempo a camada de frontend, frequentemente desenvolvida por uma equipe separada, cresce e possui uma maior dificuldade </a:t>
            </a:r>
            <a:r>
              <a:rPr lang="pt-BR" sz="1000">
                <a:latin typeface="Montserrat"/>
                <a:ea typeface="Montserrat"/>
                <a:cs typeface="Montserrat"/>
                <a:sym typeface="Montserrat"/>
              </a:rPr>
              <a:t>para se manter.</a:t>
            </a:r>
            <a:r>
              <a:rPr lang="pt-BR" sz="1000">
                <a:latin typeface="Montserrat"/>
                <a:ea typeface="Montserrat"/>
                <a:cs typeface="Montserrat"/>
                <a:sym typeface="Montserrat"/>
              </a:rPr>
              <a:t> Isso é o que chamamos de Frontend Monolith.</a:t>
            </a:r>
            <a:endParaRPr sz="1000">
              <a:latin typeface="Montserrat"/>
              <a:ea typeface="Montserrat"/>
              <a:cs typeface="Montserrat"/>
              <a:sym typeface="Montserrat"/>
            </a:endParaRPr>
          </a:p>
          <a:p>
            <a:pPr indent="0" lvl="0" marL="457200" rtl="0" algn="l">
              <a:lnSpc>
                <a:spcPct val="80000"/>
              </a:lnSpc>
              <a:spcBef>
                <a:spcPts val="0"/>
              </a:spcBef>
              <a:spcAft>
                <a:spcPts val="0"/>
              </a:spcAft>
              <a:buSzPts val="440"/>
              <a:buNone/>
            </a:pPr>
            <a:r>
              <a:t/>
            </a:r>
            <a:endParaRPr sz="1000">
              <a:latin typeface="Montserrat"/>
              <a:ea typeface="Montserrat"/>
              <a:cs typeface="Montserrat"/>
              <a:sym typeface="Montserrat"/>
            </a:endParaRPr>
          </a:p>
          <a:p>
            <a:pPr indent="0" lvl="0" marL="0" rtl="0" algn="l">
              <a:lnSpc>
                <a:spcPct val="80000"/>
              </a:lnSpc>
              <a:spcBef>
                <a:spcPts val="0"/>
              </a:spcBef>
              <a:spcAft>
                <a:spcPts val="0"/>
              </a:spcAft>
              <a:buSzPts val="440"/>
              <a:buNone/>
            </a:pPr>
            <a:r>
              <a:rPr lang="pt-BR" sz="1000">
                <a:latin typeface="Montserrat"/>
                <a:ea typeface="Montserrat"/>
                <a:cs typeface="Montserrat"/>
                <a:sym typeface="Montserrat"/>
              </a:rPr>
              <a:t>A ideia por trás de Micro Frontends é pensar como um website ou aplicação web uma composição de funcionalidades que são propriedades de equipes independentes. Cada equipe tem uma distinta área de negócios ou missão do qual se preocupam em especializar-se. Uma equipe é cross functional e desenvolvem suas funcionalidades fim-a-fim, desde o banco de dados até a interface para o usuário.</a:t>
            </a:r>
            <a:endParaRPr sz="1000">
              <a:latin typeface="Montserrat"/>
              <a:ea typeface="Montserrat"/>
              <a:cs typeface="Montserrat"/>
              <a:sym typeface="Montserrat"/>
            </a:endParaRPr>
          </a:p>
          <a:p>
            <a:pPr indent="0" lvl="0" marL="457200" rtl="0" algn="l">
              <a:lnSpc>
                <a:spcPct val="80000"/>
              </a:lnSpc>
              <a:spcBef>
                <a:spcPts val="0"/>
              </a:spcBef>
              <a:spcAft>
                <a:spcPts val="0"/>
              </a:spcAft>
              <a:buSzPts val="440"/>
              <a:buNone/>
            </a:pPr>
            <a:r>
              <a:t/>
            </a:r>
            <a:endParaRPr sz="1000">
              <a:latin typeface="Montserrat"/>
              <a:ea typeface="Montserrat"/>
              <a:cs typeface="Montserrat"/>
              <a:sym typeface="Montserrat"/>
            </a:endParaRPr>
          </a:p>
          <a:p>
            <a:pPr indent="0" lvl="0" marL="0" rtl="0" algn="l">
              <a:lnSpc>
                <a:spcPct val="80000"/>
              </a:lnSpc>
              <a:spcBef>
                <a:spcPts val="0"/>
              </a:spcBef>
              <a:spcAft>
                <a:spcPts val="0"/>
              </a:spcAft>
              <a:buSzPts val="440"/>
              <a:buNone/>
            </a:pPr>
            <a:r>
              <a:rPr lang="pt-BR" sz="1000">
                <a:latin typeface="Montserrat"/>
                <a:ea typeface="Montserrat"/>
                <a:cs typeface="Montserrat"/>
                <a:sym typeface="Montserrat"/>
              </a:rPr>
              <a:t>No </a:t>
            </a:r>
            <a:r>
              <a:rPr lang="pt-BR" sz="1000">
                <a:latin typeface="Montserrat"/>
                <a:ea typeface="Montserrat"/>
                <a:cs typeface="Montserrat"/>
                <a:sym typeface="Montserrat"/>
              </a:rPr>
              <a:t>entanto,</a:t>
            </a:r>
            <a:r>
              <a:rPr lang="pt-BR" sz="1000">
                <a:latin typeface="Montserrat"/>
                <a:ea typeface="Montserrat"/>
                <a:cs typeface="Montserrat"/>
                <a:sym typeface="Montserrat"/>
              </a:rPr>
              <a:t> essa ideia não é nova. Tem muito em comum com o conceito de Sistemas Independentes. No passado era abordado com o nome de Integração Frontend para Sistemas Verticalizados. Mas Micro Frontends é claramente mais amigável e é um termo menos volumoso.</a:t>
            </a:r>
            <a:endParaRPr sz="10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ctrTitle"/>
          </p:nvPr>
        </p:nvSpPr>
        <p:spPr>
          <a:xfrm>
            <a:off x="3558325" y="2153400"/>
            <a:ext cx="5479800" cy="83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Ideias</a:t>
            </a:r>
            <a:r>
              <a:rPr lang="pt-BR"/>
              <a:t> centrais de MFe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ctrTitle"/>
          </p:nvPr>
        </p:nvSpPr>
        <p:spPr>
          <a:xfrm>
            <a:off x="3544225" y="209625"/>
            <a:ext cx="5444700" cy="1416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pt-BR"/>
              <a:t>Seja agnóstico a tecnologia</a:t>
            </a:r>
            <a:endParaRPr/>
          </a:p>
        </p:txBody>
      </p:sp>
      <p:sp>
        <p:nvSpPr>
          <p:cNvPr id="152" name="Google Shape;152;p16"/>
          <p:cNvSpPr txBox="1"/>
          <p:nvPr>
            <p:ph idx="1" type="subTitle"/>
          </p:nvPr>
        </p:nvSpPr>
        <p:spPr>
          <a:xfrm>
            <a:off x="3473650" y="1857675"/>
            <a:ext cx="5515200" cy="677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80000"/>
              </a:lnSpc>
              <a:spcBef>
                <a:spcPts val="0"/>
              </a:spcBef>
              <a:spcAft>
                <a:spcPts val="0"/>
              </a:spcAft>
              <a:buSzPts val="440"/>
              <a:buNone/>
            </a:pPr>
            <a:r>
              <a:rPr lang="pt-BR" sz="1000">
                <a:solidFill>
                  <a:srgbClr val="FAFAFA"/>
                </a:solidFill>
                <a:latin typeface="Montserrat"/>
                <a:ea typeface="Montserrat"/>
                <a:cs typeface="Montserrat"/>
                <a:sym typeface="Montserrat"/>
              </a:rPr>
              <a:t>Cada equipe deve ser capaz de escolher e atualizar sua stack sem ter que alinhar com outras equipes. </a:t>
            </a:r>
            <a:r>
              <a:rPr lang="pt-BR" sz="1000">
                <a:solidFill>
                  <a:srgbClr val="FAFAFA"/>
                </a:solidFill>
                <a:uFill>
                  <a:noFill/>
                </a:uFill>
                <a:latin typeface="Montserrat"/>
                <a:ea typeface="Montserrat"/>
                <a:cs typeface="Montserrat"/>
                <a:sym typeface="Montserrat"/>
                <a:hlinkClick r:id="rId3">
                  <a:extLst>
                    <a:ext uri="{A12FA001-AC4F-418D-AE19-62706E023703}">
                      <ahyp:hlinkClr val="tx"/>
                    </a:ext>
                  </a:extLst>
                </a:hlinkClick>
              </a:rPr>
              <a:t>Elementos Personalizados</a:t>
            </a:r>
            <a:r>
              <a:rPr lang="pt-BR" sz="1000">
                <a:solidFill>
                  <a:srgbClr val="FAFAFA"/>
                </a:solidFill>
                <a:latin typeface="Montserrat"/>
                <a:ea typeface="Montserrat"/>
                <a:cs typeface="Montserrat"/>
                <a:sym typeface="Montserrat"/>
              </a:rPr>
              <a:t> aqui é um grande caminho para esconder detalhes da implementação </a:t>
            </a:r>
            <a:r>
              <a:rPr lang="pt-BR" sz="1000">
                <a:solidFill>
                  <a:srgbClr val="FAFAFA"/>
                </a:solidFill>
                <a:latin typeface="Montserrat"/>
                <a:ea typeface="Montserrat"/>
                <a:cs typeface="Montserrat"/>
                <a:sym typeface="Montserrat"/>
              </a:rPr>
              <a:t>enquanto</a:t>
            </a:r>
            <a:r>
              <a:rPr lang="pt-BR" sz="1000">
                <a:solidFill>
                  <a:srgbClr val="FAFAFA"/>
                </a:solidFill>
                <a:latin typeface="Montserrat"/>
                <a:ea typeface="Montserrat"/>
                <a:cs typeface="Montserrat"/>
                <a:sym typeface="Montserrat"/>
              </a:rPr>
              <a:t> providencia uma interface neutra para outros.</a:t>
            </a:r>
            <a:endParaRPr sz="1000">
              <a:solidFill>
                <a:srgbClr val="FAFAFA"/>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ctrTitle"/>
          </p:nvPr>
        </p:nvSpPr>
        <p:spPr>
          <a:xfrm>
            <a:off x="3544225" y="209625"/>
            <a:ext cx="5444700" cy="1416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pt-BR"/>
              <a:t>Equipes com código isolado</a:t>
            </a:r>
            <a:endParaRPr/>
          </a:p>
        </p:txBody>
      </p:sp>
      <p:sp>
        <p:nvSpPr>
          <p:cNvPr id="158" name="Google Shape;158;p17"/>
          <p:cNvSpPr txBox="1"/>
          <p:nvPr>
            <p:ph idx="1" type="subTitle"/>
          </p:nvPr>
        </p:nvSpPr>
        <p:spPr>
          <a:xfrm>
            <a:off x="3473650" y="1857675"/>
            <a:ext cx="5515200" cy="554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80000"/>
              </a:lnSpc>
              <a:spcBef>
                <a:spcPts val="0"/>
              </a:spcBef>
              <a:spcAft>
                <a:spcPts val="0"/>
              </a:spcAft>
              <a:buSzPts val="440"/>
              <a:buNone/>
            </a:pPr>
            <a:r>
              <a:rPr lang="pt-BR" sz="1000">
                <a:solidFill>
                  <a:srgbClr val="FAFAFA"/>
                </a:solidFill>
                <a:latin typeface="Montserrat"/>
                <a:ea typeface="Montserrat"/>
                <a:cs typeface="Montserrat"/>
                <a:sym typeface="Montserrat"/>
              </a:rPr>
              <a:t>Não compartilhe o tempo de execução, até se todas as equipes </a:t>
            </a:r>
            <a:r>
              <a:rPr lang="pt-BR" sz="1000">
                <a:solidFill>
                  <a:srgbClr val="FAFAFA"/>
                </a:solidFill>
                <a:latin typeface="Montserrat"/>
                <a:ea typeface="Montserrat"/>
                <a:cs typeface="Montserrat"/>
                <a:sym typeface="Montserrat"/>
              </a:rPr>
              <a:t>usarem</a:t>
            </a:r>
            <a:r>
              <a:rPr lang="pt-BR" sz="1000">
                <a:solidFill>
                  <a:srgbClr val="FAFAFA"/>
                </a:solidFill>
                <a:latin typeface="Montserrat"/>
                <a:ea typeface="Montserrat"/>
                <a:cs typeface="Montserrat"/>
                <a:sym typeface="Montserrat"/>
              </a:rPr>
              <a:t> o mesmo framework. Construa apps independentes que são independentes. Não confie em compartilhamento de estado ou variáveis globais.</a:t>
            </a:r>
            <a:endParaRPr sz="1000">
              <a:solidFill>
                <a:srgbClr val="FAFAFA"/>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ctrTitle"/>
          </p:nvPr>
        </p:nvSpPr>
        <p:spPr>
          <a:xfrm>
            <a:off x="3544225" y="209625"/>
            <a:ext cx="5444700" cy="1416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pt-BR"/>
              <a:t>Estabelecer prefixos de equipe</a:t>
            </a:r>
            <a:endParaRPr/>
          </a:p>
        </p:txBody>
      </p:sp>
      <p:sp>
        <p:nvSpPr>
          <p:cNvPr id="164" name="Google Shape;164;p18"/>
          <p:cNvSpPr txBox="1"/>
          <p:nvPr>
            <p:ph idx="1" type="subTitle"/>
          </p:nvPr>
        </p:nvSpPr>
        <p:spPr>
          <a:xfrm>
            <a:off x="3473650" y="1857675"/>
            <a:ext cx="5515200" cy="431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80000"/>
              </a:lnSpc>
              <a:spcBef>
                <a:spcPts val="0"/>
              </a:spcBef>
              <a:spcAft>
                <a:spcPts val="0"/>
              </a:spcAft>
              <a:buSzPts val="440"/>
              <a:buNone/>
            </a:pPr>
            <a:r>
              <a:rPr lang="pt-BR" sz="1000">
                <a:solidFill>
                  <a:srgbClr val="FAFAFA"/>
                </a:solidFill>
                <a:latin typeface="Montserrat"/>
                <a:ea typeface="Montserrat"/>
                <a:cs typeface="Montserrat"/>
                <a:sym typeface="Montserrat"/>
              </a:rPr>
              <a:t>Crie uma convenção de nomes onde o </a:t>
            </a:r>
            <a:r>
              <a:rPr lang="pt-BR" sz="1000">
                <a:solidFill>
                  <a:srgbClr val="FAFAFA"/>
                </a:solidFill>
                <a:latin typeface="Montserrat"/>
                <a:ea typeface="Montserrat"/>
                <a:cs typeface="Montserrat"/>
                <a:sym typeface="Montserrat"/>
              </a:rPr>
              <a:t>isolamento</a:t>
            </a:r>
            <a:r>
              <a:rPr lang="pt-BR" sz="1000">
                <a:solidFill>
                  <a:srgbClr val="FAFAFA"/>
                </a:solidFill>
                <a:latin typeface="Montserrat"/>
                <a:ea typeface="Montserrat"/>
                <a:cs typeface="Montserrat"/>
                <a:sym typeface="Montserrat"/>
              </a:rPr>
              <a:t> ainda não é possível. Nomes de CSS, Eventos, Local Storage e Cookies para evitar colisão e esclarecer propriedades.</a:t>
            </a:r>
            <a:endParaRPr sz="1000">
              <a:solidFill>
                <a:srgbClr val="FAFAFA"/>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ctrTitle"/>
          </p:nvPr>
        </p:nvSpPr>
        <p:spPr>
          <a:xfrm>
            <a:off x="3558325" y="2171550"/>
            <a:ext cx="5444700" cy="800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pt-BR"/>
              <a:t>Abordagens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ctrTitle"/>
          </p:nvPr>
        </p:nvSpPr>
        <p:spPr>
          <a:xfrm>
            <a:off x="3544225" y="209625"/>
            <a:ext cx="5444700" cy="800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pt-BR"/>
              <a:t>Server-side</a:t>
            </a:r>
            <a:endParaRPr/>
          </a:p>
        </p:txBody>
      </p:sp>
      <p:sp>
        <p:nvSpPr>
          <p:cNvPr id="175" name="Google Shape;175;p20"/>
          <p:cNvSpPr txBox="1"/>
          <p:nvPr>
            <p:ph idx="1" type="subTitle"/>
          </p:nvPr>
        </p:nvSpPr>
        <p:spPr>
          <a:xfrm>
            <a:off x="3473650" y="1857675"/>
            <a:ext cx="5515200" cy="1293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t/>
            </a:r>
            <a:endParaRPr sz="1000">
              <a:solidFill>
                <a:srgbClr val="FAFAFA"/>
              </a:solidFill>
              <a:latin typeface="Montserrat"/>
              <a:ea typeface="Montserrat"/>
              <a:cs typeface="Montserrat"/>
              <a:sym typeface="Montserrat"/>
            </a:endParaRPr>
          </a:p>
          <a:p>
            <a:pPr indent="0" lvl="0" marL="0" rtl="0" algn="l">
              <a:lnSpc>
                <a:spcPct val="80000"/>
              </a:lnSpc>
              <a:spcBef>
                <a:spcPts val="0"/>
              </a:spcBef>
              <a:spcAft>
                <a:spcPts val="0"/>
              </a:spcAft>
              <a:buNone/>
            </a:pPr>
            <a:r>
              <a:rPr lang="pt-BR" sz="1000">
                <a:solidFill>
                  <a:srgbClr val="FAFAFA"/>
                </a:solidFill>
                <a:latin typeface="Montserrat"/>
                <a:ea typeface="Montserrat"/>
                <a:cs typeface="Montserrat"/>
                <a:sym typeface="Montserrat"/>
              </a:rPr>
              <a:t>Uma abordagem decididamente não inovadora para o desenvolvimento de front-end - renderizando HTML no servidor a partir de vários modelos ou fragmentos. Temos um index.html que contém todos os elementos de página comuns e, em seguida, usa inclusões do lado do servidor para conectar o conteúdo específico da página a partir de arquivos HTML fragmentados.</a:t>
            </a:r>
            <a:endParaRPr sz="1000">
              <a:solidFill>
                <a:srgbClr val="FAFAFA"/>
              </a:solidFill>
              <a:latin typeface="Montserrat"/>
              <a:ea typeface="Montserrat"/>
              <a:cs typeface="Montserrat"/>
              <a:sym typeface="Montserrat"/>
            </a:endParaRPr>
          </a:p>
          <a:p>
            <a:pPr indent="0" lvl="0" marL="0" rtl="0" algn="l">
              <a:lnSpc>
                <a:spcPct val="80000"/>
              </a:lnSpc>
              <a:spcBef>
                <a:spcPts val="0"/>
              </a:spcBef>
              <a:spcAft>
                <a:spcPts val="0"/>
              </a:spcAft>
              <a:buNone/>
            </a:pPr>
            <a:r>
              <a:t/>
            </a:r>
            <a:endParaRPr sz="1000">
              <a:solidFill>
                <a:srgbClr val="FAFAFA"/>
              </a:solidFill>
              <a:latin typeface="Montserrat"/>
              <a:ea typeface="Montserrat"/>
              <a:cs typeface="Montserrat"/>
              <a:sym typeface="Montserrat"/>
            </a:endParaRPr>
          </a:p>
          <a:p>
            <a:pPr indent="0" lvl="0" marL="0" rtl="0" algn="l">
              <a:lnSpc>
                <a:spcPct val="80000"/>
              </a:lnSpc>
              <a:spcBef>
                <a:spcPts val="0"/>
              </a:spcBef>
              <a:spcAft>
                <a:spcPts val="0"/>
              </a:spcAft>
              <a:buNone/>
            </a:pPr>
            <a:r>
              <a:t/>
            </a:r>
            <a:endParaRPr sz="1000">
              <a:solidFill>
                <a:srgbClr val="FAFAFA"/>
              </a:solidFill>
              <a:latin typeface="Montserrat"/>
              <a:ea typeface="Montserrat"/>
              <a:cs typeface="Montserrat"/>
              <a:sym typeface="Montserrat"/>
            </a:endParaRPr>
          </a:p>
          <a:p>
            <a:pPr indent="0" lvl="0" marL="0" rtl="0" algn="l">
              <a:lnSpc>
                <a:spcPct val="80000"/>
              </a:lnSpc>
              <a:spcBef>
                <a:spcPts val="0"/>
              </a:spcBef>
              <a:spcAft>
                <a:spcPts val="0"/>
              </a:spcAft>
              <a:buSzPts val="440"/>
              <a:buNone/>
            </a:pPr>
            <a:r>
              <a:rPr lang="pt-BR" sz="1000">
                <a:solidFill>
                  <a:srgbClr val="FAFAFA"/>
                </a:solidFill>
                <a:latin typeface="Montserrat"/>
                <a:ea typeface="Montserrat"/>
                <a:cs typeface="Montserrat"/>
                <a:sym typeface="Montserrat"/>
              </a:rPr>
              <a:t>Ex: </a:t>
            </a:r>
            <a:r>
              <a:rPr i="1" lang="pt-BR" sz="1000">
                <a:solidFill>
                  <a:srgbClr val="FAFAFA"/>
                </a:solidFill>
                <a:latin typeface="Montserrat"/>
                <a:ea typeface="Montserrat"/>
                <a:cs typeface="Montserrat"/>
                <a:sym typeface="Montserrat"/>
              </a:rPr>
              <a:t>Nginx, apache, node, etc…</a:t>
            </a:r>
            <a:endParaRPr i="1" sz="1000">
              <a:solidFill>
                <a:srgbClr val="FAFAFA"/>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ctrTitle"/>
          </p:nvPr>
        </p:nvSpPr>
        <p:spPr>
          <a:xfrm>
            <a:off x="3544225" y="209625"/>
            <a:ext cx="5444700" cy="800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pt-BR"/>
              <a:t>Build-time</a:t>
            </a:r>
            <a:endParaRPr/>
          </a:p>
        </p:txBody>
      </p:sp>
      <p:sp>
        <p:nvSpPr>
          <p:cNvPr id="181" name="Google Shape;181;p21"/>
          <p:cNvSpPr txBox="1"/>
          <p:nvPr>
            <p:ph idx="1" type="subTitle"/>
          </p:nvPr>
        </p:nvSpPr>
        <p:spPr>
          <a:xfrm>
            <a:off x="3473650" y="1857675"/>
            <a:ext cx="5515200" cy="923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80000"/>
              </a:lnSpc>
              <a:spcBef>
                <a:spcPts val="0"/>
              </a:spcBef>
              <a:spcAft>
                <a:spcPts val="0"/>
              </a:spcAft>
              <a:buSzPts val="440"/>
              <a:buNone/>
            </a:pPr>
            <a:r>
              <a:rPr lang="pt-BR" sz="1000">
                <a:solidFill>
                  <a:srgbClr val="FAFAFA"/>
                </a:solidFill>
                <a:latin typeface="Montserrat"/>
                <a:ea typeface="Montserrat"/>
                <a:cs typeface="Montserrat"/>
                <a:sym typeface="Montserrat"/>
              </a:rPr>
              <a:t>Uma abordagem onde vamos publicar cada microfrontend como um pacote e fazer com que o aplicativo de contêiner inclua todos eles como dependências de biblioteca.</a:t>
            </a:r>
            <a:endParaRPr sz="1000">
              <a:solidFill>
                <a:srgbClr val="FAFAFA"/>
              </a:solidFill>
              <a:latin typeface="Montserrat"/>
              <a:ea typeface="Montserrat"/>
              <a:cs typeface="Montserrat"/>
              <a:sym typeface="Montserrat"/>
            </a:endParaRPr>
          </a:p>
          <a:p>
            <a:pPr indent="0" lvl="0" marL="0" rtl="0" algn="l">
              <a:lnSpc>
                <a:spcPct val="80000"/>
              </a:lnSpc>
              <a:spcBef>
                <a:spcPts val="0"/>
              </a:spcBef>
              <a:spcAft>
                <a:spcPts val="0"/>
              </a:spcAft>
              <a:buSzPts val="440"/>
              <a:buNone/>
            </a:pPr>
            <a:r>
              <a:t/>
            </a:r>
            <a:endParaRPr sz="1000">
              <a:solidFill>
                <a:srgbClr val="FAFAFA"/>
              </a:solidFill>
              <a:latin typeface="Montserrat"/>
              <a:ea typeface="Montserrat"/>
              <a:cs typeface="Montserrat"/>
              <a:sym typeface="Montserrat"/>
            </a:endParaRPr>
          </a:p>
          <a:p>
            <a:pPr indent="0" lvl="0" marL="0" rtl="0" algn="l">
              <a:lnSpc>
                <a:spcPct val="80000"/>
              </a:lnSpc>
              <a:spcBef>
                <a:spcPts val="0"/>
              </a:spcBef>
              <a:spcAft>
                <a:spcPts val="0"/>
              </a:spcAft>
              <a:buSzPts val="440"/>
              <a:buNone/>
            </a:pPr>
            <a:r>
              <a:rPr lang="pt-BR" sz="1000">
                <a:solidFill>
                  <a:srgbClr val="FAFAFA"/>
                </a:solidFill>
                <a:latin typeface="Montserrat"/>
                <a:ea typeface="Montserrat"/>
                <a:cs typeface="Montserrat"/>
                <a:sym typeface="Montserrat"/>
              </a:rPr>
              <a:t>Ex: Webpack Module Federation, NPM, etc… </a:t>
            </a:r>
            <a:endParaRPr sz="1000">
              <a:solidFill>
                <a:srgbClr val="FAFAFA"/>
              </a:solidFill>
              <a:latin typeface="Montserrat"/>
              <a:ea typeface="Montserrat"/>
              <a:cs typeface="Montserrat"/>
              <a:sym typeface="Montserrat"/>
            </a:endParaRPr>
          </a:p>
          <a:p>
            <a:pPr indent="0" lvl="0" marL="0" rtl="0" algn="l">
              <a:lnSpc>
                <a:spcPct val="80000"/>
              </a:lnSpc>
              <a:spcBef>
                <a:spcPts val="0"/>
              </a:spcBef>
              <a:spcAft>
                <a:spcPts val="0"/>
              </a:spcAft>
              <a:buSzPts val="440"/>
              <a:buNone/>
            </a:pPr>
            <a:r>
              <a:t/>
            </a:r>
            <a:endParaRPr sz="1000">
              <a:solidFill>
                <a:srgbClr val="FAFAFA"/>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