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2" r:id="rId1"/>
  </p:sldMasterIdLst>
  <p:notesMasterIdLst>
    <p:notesMasterId r:id="rId10"/>
  </p:notesMasterIdLst>
  <p:sldIdLst>
    <p:sldId id="256" r:id="rId2"/>
    <p:sldId id="257" r:id="rId3"/>
    <p:sldId id="258" r:id="rId4"/>
    <p:sldId id="262" r:id="rId5"/>
    <p:sldId id="263" r:id="rId6"/>
    <p:sldId id="259" r:id="rId7"/>
    <p:sldId id="264" r:id="rId8"/>
    <p:sldId id="26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51930" autoAdjust="0"/>
  </p:normalViewPr>
  <p:slideViewPr>
    <p:cSldViewPr snapToGrid="0" snapToObjects="1">
      <p:cViewPr>
        <p:scale>
          <a:sx n="47" d="100"/>
          <a:sy n="47" d="100"/>
        </p:scale>
        <p:origin x="248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605D2-A018-4481-8C68-BDE12F3B4147}" type="datetimeFigureOut">
              <a:rPr lang="en-US" smtClean="0"/>
              <a:t>4/15/2019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3B9DE-4C7A-42C6-850A-D84D53AA90DC}" type="slidenum">
              <a:rPr lang="en-US" smtClean="0"/>
              <a:t>‹#›</a:t>
            </a:fld>
            <a:endParaRPr lang="en-US"/>
          </a:p>
        </p:txBody>
      </p:sp>
    </p:spTree>
    <p:extLst>
      <p:ext uri="{BB962C8B-B14F-4D97-AF65-F5344CB8AC3E}">
        <p14:creationId xmlns:p14="http://schemas.microsoft.com/office/powerpoint/2010/main" val="399263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2.unhcr.org/en/situations/syria"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un.org/sg/en/content/sg/note-correspondents/2016-04-22/note-correspondents-transcript-press-stakeout-united" TargetMode="External"/><Relationship Id="rId4" Type="http://schemas.openxmlformats.org/officeDocument/2006/relationships/hyperlink" Target="https://www.unhcr.org/sy/protec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53B9DE-4C7A-42C6-850A-D84D53AA90DC}" type="slidenum">
              <a:rPr lang="en-US" smtClean="0"/>
              <a:t>1</a:t>
            </a:fld>
            <a:endParaRPr lang="en-US"/>
          </a:p>
        </p:txBody>
      </p:sp>
    </p:spTree>
    <p:extLst>
      <p:ext uri="{BB962C8B-B14F-4D97-AF65-F5344CB8AC3E}">
        <p14:creationId xmlns:p14="http://schemas.microsoft.com/office/powerpoint/2010/main" val="898577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Syrian war is an ongoing civil war that began on March 15th, 2011. As of March 2019, an estimated </a:t>
            </a:r>
            <a:r>
              <a:rPr lang="en-US" sz="1200" b="0" i="0" kern="1200" dirty="0">
                <a:solidFill>
                  <a:schemeClr val="tx1"/>
                </a:solidFill>
                <a:effectLst/>
                <a:latin typeface="+mn-lt"/>
                <a:ea typeface="+mn-ea"/>
                <a:cs typeface="+mn-cs"/>
                <a:hlinkClick r:id="rId3"/>
              </a:rPr>
              <a:t>5.7 million Syrians have fled Syria</a:t>
            </a:r>
            <a:r>
              <a:rPr lang="en-US" sz="1200" b="0" i="0" kern="1200" dirty="0">
                <a:solidFill>
                  <a:schemeClr val="tx1"/>
                </a:solidFill>
                <a:effectLst/>
                <a:latin typeface="+mn-lt"/>
                <a:ea typeface="+mn-ea"/>
                <a:cs typeface="+mn-cs"/>
              </a:rPr>
              <a:t>, and over </a:t>
            </a:r>
            <a:r>
              <a:rPr lang="en-US" sz="1200" b="0" i="0" kern="1200" dirty="0">
                <a:solidFill>
                  <a:schemeClr val="tx1"/>
                </a:solidFill>
                <a:effectLst/>
                <a:latin typeface="+mn-lt"/>
                <a:ea typeface="+mn-ea"/>
                <a:cs typeface="+mn-cs"/>
                <a:hlinkClick r:id="rId4"/>
              </a:rPr>
              <a:t>6.1 million people are internally displaced</a:t>
            </a:r>
            <a:r>
              <a:rPr lang="en-US" sz="1200" b="0" i="0" kern="1200" dirty="0">
                <a:solidFill>
                  <a:schemeClr val="tx1"/>
                </a:solidFill>
                <a:effectLst/>
                <a:latin typeface="+mn-lt"/>
                <a:ea typeface="+mn-ea"/>
                <a:cs typeface="+mn-cs"/>
              </a:rPr>
              <a:t>. The United Nations estimated in 2016 that </a:t>
            </a:r>
            <a:r>
              <a:rPr lang="en-US" sz="1200" b="0" i="0" kern="1200" dirty="0">
                <a:solidFill>
                  <a:schemeClr val="tx1"/>
                </a:solidFill>
                <a:effectLst/>
                <a:latin typeface="+mn-lt"/>
                <a:ea typeface="+mn-ea"/>
                <a:cs typeface="+mn-cs"/>
                <a:hlinkClick r:id="rId5"/>
              </a:rPr>
              <a:t>400,000 Syrians were killed in the first five years of the war</a:t>
            </a:r>
            <a:r>
              <a:rPr lang="en-US" sz="1200" b="0" i="0" kern="1200" dirty="0">
                <a:solidFill>
                  <a:schemeClr val="tx1"/>
                </a:solidFill>
                <a:effectLst/>
                <a:latin typeface="+mn-lt"/>
                <a:ea typeface="+mn-ea"/>
                <a:cs typeface="+mn-cs"/>
              </a:rPr>
              <a:t>. The death toll has risen since. The World Health Organization cites the Syrian crisis as the worst humanitarian crisis yet in the 21st century.</a:t>
            </a:r>
          </a:p>
          <a:p>
            <a:r>
              <a:rPr lang="en-US" sz="1200" b="0" i="0" kern="1200" dirty="0">
                <a:solidFill>
                  <a:schemeClr val="tx1"/>
                </a:solidFill>
                <a:effectLst/>
                <a:latin typeface="+mn-lt"/>
                <a:ea typeface="+mn-ea"/>
                <a:cs typeface="+mn-cs"/>
              </a:rPr>
              <a:t>Children are one of the most vulnerable groups in any population, especially in times of war, during which their physical and mental health are jeopardized, as well as their social and educational needs. Children are at risk for malnutrition, illness, abuse, and being recruited as fighters.</a:t>
            </a:r>
          </a:p>
          <a:p>
            <a:r>
              <a:rPr lang="en-US" sz="1200" b="0" i="0" kern="1200" dirty="0">
                <a:solidFill>
                  <a:schemeClr val="tx1"/>
                </a:solidFill>
                <a:effectLst/>
                <a:latin typeface="+mn-lt"/>
                <a:ea typeface="+mn-ea"/>
                <a:cs typeface="+mn-cs"/>
              </a:rPr>
              <a:t>I'm using empirical data to study the correlation between the Syrian War and decreased educational and health attributes of Syrian children. This data can be used to see if any sub-populations are more at risk than others (e.g. children of certain governorates, age groups, gender, etc.)</a:t>
            </a:r>
          </a:p>
          <a:p>
            <a:r>
              <a:rPr lang="en-US" sz="1200" b="0" i="0" kern="1200" dirty="0">
                <a:solidFill>
                  <a:schemeClr val="tx1"/>
                </a:solidFill>
                <a:effectLst/>
                <a:latin typeface="+mn-lt"/>
                <a:ea typeface="+mn-ea"/>
                <a:cs typeface="+mn-cs"/>
              </a:rPr>
              <a:t>My driving question for this project is: How is the Syrian civil war impacting the health and educational needs of Syrian children?</a:t>
            </a:r>
          </a:p>
          <a:p>
            <a:endParaRPr lang="en-US" dirty="0"/>
          </a:p>
        </p:txBody>
      </p:sp>
      <p:sp>
        <p:nvSpPr>
          <p:cNvPr id="4" name="Slide Number Placeholder 3"/>
          <p:cNvSpPr>
            <a:spLocks noGrp="1"/>
          </p:cNvSpPr>
          <p:nvPr>
            <p:ph type="sldNum" sz="quarter" idx="5"/>
          </p:nvPr>
        </p:nvSpPr>
        <p:spPr/>
        <p:txBody>
          <a:bodyPr/>
          <a:lstStyle/>
          <a:p>
            <a:fld id="{5853B9DE-4C7A-42C6-850A-D84D53AA90DC}" type="slidenum">
              <a:rPr lang="en-US" smtClean="0"/>
              <a:t>2</a:t>
            </a:fld>
            <a:endParaRPr lang="en-US"/>
          </a:p>
        </p:txBody>
      </p:sp>
    </p:spTree>
    <p:extLst>
      <p:ext uri="{BB962C8B-B14F-4D97-AF65-F5344CB8AC3E}">
        <p14:creationId xmlns:p14="http://schemas.microsoft.com/office/powerpoint/2010/main" val="185439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medical research and social science, a cross-sectional study is a type of observational study that analyzes data from a population, or a representative subset, at a specific point in time—that is, cross-sectional data. </a:t>
            </a:r>
            <a:endParaRPr lang="en-US" dirty="0"/>
          </a:p>
        </p:txBody>
      </p:sp>
      <p:sp>
        <p:nvSpPr>
          <p:cNvPr id="4" name="Slide Number Placeholder 3"/>
          <p:cNvSpPr>
            <a:spLocks noGrp="1"/>
          </p:cNvSpPr>
          <p:nvPr>
            <p:ph type="sldNum" sz="quarter" idx="5"/>
          </p:nvPr>
        </p:nvSpPr>
        <p:spPr/>
        <p:txBody>
          <a:bodyPr/>
          <a:lstStyle/>
          <a:p>
            <a:fld id="{5853B9DE-4C7A-42C6-850A-D84D53AA90DC}" type="slidenum">
              <a:rPr lang="en-US" smtClean="0"/>
              <a:t>3</a:t>
            </a:fld>
            <a:endParaRPr lang="en-US"/>
          </a:p>
        </p:txBody>
      </p:sp>
    </p:spTree>
    <p:extLst>
      <p:ext uri="{BB962C8B-B14F-4D97-AF65-F5344CB8AC3E}">
        <p14:creationId xmlns:p14="http://schemas.microsoft.com/office/powerpoint/2010/main" val="3636444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Descriptive: patient ID, age category, gender, legal guardian, whether or not they’ve been displaced from their home</a:t>
            </a:r>
          </a:p>
          <a:p>
            <a:r>
              <a:rPr lang="en-US" dirty="0"/>
              <a:t>Nutritional info (safe drinking source, breastfeed, safe and healthy food available), vaccination, malnutrition, school, who provides school, signs of infectious disease, etc.</a:t>
            </a:r>
          </a:p>
        </p:txBody>
      </p:sp>
      <p:sp>
        <p:nvSpPr>
          <p:cNvPr id="4" name="Slide Number Placeholder 3"/>
          <p:cNvSpPr>
            <a:spLocks noGrp="1"/>
          </p:cNvSpPr>
          <p:nvPr>
            <p:ph type="sldNum" sz="quarter" idx="5"/>
          </p:nvPr>
        </p:nvSpPr>
        <p:spPr/>
        <p:txBody>
          <a:bodyPr/>
          <a:lstStyle/>
          <a:p>
            <a:fld id="{5853B9DE-4C7A-42C6-850A-D84D53AA90DC}" type="slidenum">
              <a:rPr lang="en-US" smtClean="0"/>
              <a:t>4</a:t>
            </a:fld>
            <a:endParaRPr lang="en-US"/>
          </a:p>
        </p:txBody>
      </p:sp>
    </p:spTree>
    <p:extLst>
      <p:ext uri="{BB962C8B-B14F-4D97-AF65-F5344CB8AC3E}">
        <p14:creationId xmlns:p14="http://schemas.microsoft.com/office/powerpoint/2010/main" val="139846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 will create novel plots and graphs of some of the data that will fairly match the plots created by </a:t>
            </a:r>
            <a:r>
              <a:rPr lang="en-US" sz="1200" b="0" i="0" kern="1200" dirty="0" err="1">
                <a:solidFill>
                  <a:schemeClr val="tx1"/>
                </a:solidFill>
                <a:effectLst/>
                <a:latin typeface="+mn-lt"/>
                <a:ea typeface="+mn-ea"/>
                <a:cs typeface="+mn-cs"/>
              </a:rPr>
              <a:t>Elsafti</a:t>
            </a:r>
            <a:r>
              <a:rPr lang="en-US" sz="1200" b="0" i="0" kern="1200" dirty="0">
                <a:solidFill>
                  <a:schemeClr val="tx1"/>
                </a:solidFill>
                <a:effectLst/>
                <a:latin typeface="+mn-lt"/>
                <a:ea typeface="+mn-ea"/>
                <a:cs typeface="+mn-cs"/>
              </a:rPr>
              <a:t> et al.</a:t>
            </a:r>
          </a:p>
          <a:p>
            <a:r>
              <a:rPr lang="en-US" sz="1200" b="0" i="0" kern="1200" dirty="0">
                <a:solidFill>
                  <a:schemeClr val="tx1"/>
                </a:solidFill>
                <a:effectLst/>
                <a:latin typeface="+mn-lt"/>
                <a:ea typeface="+mn-ea"/>
                <a:cs typeface="+mn-cs"/>
              </a:rPr>
              <a:t>Additionally, </a:t>
            </a:r>
            <a:r>
              <a:rPr lang="en-US" sz="1200" b="0" i="0" kern="1200" dirty="0" err="1">
                <a:solidFill>
                  <a:schemeClr val="tx1"/>
                </a:solidFill>
                <a:effectLst/>
                <a:latin typeface="+mn-lt"/>
                <a:ea typeface="+mn-ea"/>
                <a:cs typeface="+mn-cs"/>
              </a:rPr>
              <a:t>Elsafti</a:t>
            </a:r>
            <a:r>
              <a:rPr lang="en-US" sz="1200" b="0" i="0" kern="1200" dirty="0">
                <a:solidFill>
                  <a:schemeClr val="tx1"/>
                </a:solidFill>
                <a:effectLst/>
                <a:latin typeface="+mn-lt"/>
                <a:ea typeface="+mn-ea"/>
                <a:cs typeface="+mn-cs"/>
              </a:rPr>
              <a:t> et al. conducted a "chi-squared analysis to identify factors associated with the health problems by using water access, proper sanitation, healthy food, accessible health care, and vaccination state as outcome variables and by using [governorate], age category... and gender as predictors". I will replicate my own chi-squared analysis, as well as various mixed effect models, using similar predictors and response variables, to determine if certain sub-populations are more at risk than others.</a:t>
            </a:r>
          </a:p>
          <a:p>
            <a:endParaRPr lang="en-US" dirty="0"/>
          </a:p>
        </p:txBody>
      </p:sp>
      <p:sp>
        <p:nvSpPr>
          <p:cNvPr id="4" name="Slide Number Placeholder 3"/>
          <p:cNvSpPr>
            <a:spLocks noGrp="1"/>
          </p:cNvSpPr>
          <p:nvPr>
            <p:ph type="sldNum" sz="quarter" idx="5"/>
          </p:nvPr>
        </p:nvSpPr>
        <p:spPr/>
        <p:txBody>
          <a:bodyPr/>
          <a:lstStyle/>
          <a:p>
            <a:fld id="{5853B9DE-4C7A-42C6-850A-D84D53AA90DC}" type="slidenum">
              <a:rPr lang="en-US" smtClean="0"/>
              <a:t>6</a:t>
            </a:fld>
            <a:endParaRPr lang="en-US"/>
          </a:p>
        </p:txBody>
      </p:sp>
    </p:spTree>
    <p:extLst>
      <p:ext uri="{BB962C8B-B14F-4D97-AF65-F5344CB8AC3E}">
        <p14:creationId xmlns:p14="http://schemas.microsoft.com/office/powerpoint/2010/main" val="1076426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risk for children to have unmet needs depended mainly on the governorate in which they resided… these problems were not linked to gender or age, except for vaccination state: the smaller the children, the more at risk they were for having an incomplete vaccination state.”</a:t>
            </a:r>
          </a:p>
          <a:p>
            <a:endParaRPr lang="en-US" dirty="0"/>
          </a:p>
        </p:txBody>
      </p:sp>
      <p:sp>
        <p:nvSpPr>
          <p:cNvPr id="4" name="Slide Number Placeholder 3"/>
          <p:cNvSpPr>
            <a:spLocks noGrp="1"/>
          </p:cNvSpPr>
          <p:nvPr>
            <p:ph type="sldNum" sz="quarter" idx="5"/>
          </p:nvPr>
        </p:nvSpPr>
        <p:spPr/>
        <p:txBody>
          <a:bodyPr/>
          <a:lstStyle/>
          <a:p>
            <a:fld id="{5853B9DE-4C7A-42C6-850A-D84D53AA90DC}" type="slidenum">
              <a:rPr lang="en-US" smtClean="0"/>
              <a:t>7</a:t>
            </a:fld>
            <a:endParaRPr lang="en-US"/>
          </a:p>
        </p:txBody>
      </p:sp>
    </p:spTree>
    <p:extLst>
      <p:ext uri="{BB962C8B-B14F-4D97-AF65-F5344CB8AC3E}">
        <p14:creationId xmlns:p14="http://schemas.microsoft.com/office/powerpoint/2010/main" val="186105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8698FBD9-E1C8-AC42-ACD5-5EE8B5256BDC}" type="datetimeFigureOut">
              <a:rPr lang="en-US" smtClean="0"/>
              <a:t>4/15/2019</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CF24EDC1-575E-7249-A6A7-C51D012F9C4F}" type="slidenum">
              <a:rPr lang="en-US" smtClean="0"/>
              <a:t>‹#›</a:t>
            </a:fld>
            <a:endParaRPr lang="en-US"/>
          </a:p>
        </p:txBody>
      </p:sp>
    </p:spTree>
    <p:extLst>
      <p:ext uri="{BB962C8B-B14F-4D97-AF65-F5344CB8AC3E}">
        <p14:creationId xmlns:p14="http://schemas.microsoft.com/office/powerpoint/2010/main" val="239486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8FBD9-E1C8-AC42-ACD5-5EE8B5256BD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210450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8FBD9-E1C8-AC42-ACD5-5EE8B5256BD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112457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8FBD9-E1C8-AC42-ACD5-5EE8B5256BD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163394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98FBD9-E1C8-AC42-ACD5-5EE8B5256BDC}"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903280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98FBD9-E1C8-AC42-ACD5-5EE8B5256BDC}"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2707306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98FBD9-E1C8-AC42-ACD5-5EE8B5256BDC}" type="datetimeFigureOut">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116305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98FBD9-E1C8-AC42-ACD5-5EE8B5256BDC}" type="datetimeFigureOut">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207779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8FBD9-E1C8-AC42-ACD5-5EE8B5256BDC}" type="datetimeFigureOut">
              <a:rPr lang="en-US" smtClean="0"/>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24EDC1-575E-7249-A6A7-C51D012F9C4F}" type="slidenum">
              <a:rPr lang="en-US" smtClean="0"/>
              <a:t>‹#›</a:t>
            </a:fld>
            <a:endParaRPr lang="en-US"/>
          </a:p>
        </p:txBody>
      </p:sp>
    </p:spTree>
    <p:extLst>
      <p:ext uri="{BB962C8B-B14F-4D97-AF65-F5344CB8AC3E}">
        <p14:creationId xmlns:p14="http://schemas.microsoft.com/office/powerpoint/2010/main" val="87191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8698FBD9-E1C8-AC42-ACD5-5EE8B5256BDC}"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F24EDC1-575E-7249-A6A7-C51D012F9C4F}" type="slidenum">
              <a:rPr lang="en-US" smtClean="0"/>
              <a:t>‹#›</a:t>
            </a:fld>
            <a:endParaRPr lang="en-US"/>
          </a:p>
        </p:txBody>
      </p:sp>
    </p:spTree>
    <p:extLst>
      <p:ext uri="{BB962C8B-B14F-4D97-AF65-F5344CB8AC3E}">
        <p14:creationId xmlns:p14="http://schemas.microsoft.com/office/powerpoint/2010/main" val="225779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8698FBD9-E1C8-AC42-ACD5-5EE8B5256BDC}" type="datetimeFigureOut">
              <a:rPr lang="en-US" smtClean="0"/>
              <a:t>4/15/2019</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F24EDC1-575E-7249-A6A7-C51D012F9C4F}" type="slidenum">
              <a:rPr lang="en-US" smtClean="0"/>
              <a:t>‹#›</a:t>
            </a:fld>
            <a:endParaRPr lang="en-US"/>
          </a:p>
        </p:txBody>
      </p:sp>
    </p:spTree>
    <p:extLst>
      <p:ext uri="{BB962C8B-B14F-4D97-AF65-F5344CB8AC3E}">
        <p14:creationId xmlns:p14="http://schemas.microsoft.com/office/powerpoint/2010/main" val="252622814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8698FBD9-E1C8-AC42-ACD5-5EE8B5256BDC}" type="datetimeFigureOut">
              <a:rPr lang="en-US" smtClean="0"/>
              <a:t>4/15/2019</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CF24EDC1-575E-7249-A6A7-C51D012F9C4F}" type="slidenum">
              <a:rPr lang="en-US" smtClean="0"/>
              <a:t>‹#›</a:t>
            </a:fld>
            <a:endParaRPr lang="en-US"/>
          </a:p>
        </p:txBody>
      </p:sp>
    </p:spTree>
    <p:extLst>
      <p:ext uri="{BB962C8B-B14F-4D97-AF65-F5344CB8AC3E}">
        <p14:creationId xmlns:p14="http://schemas.microsoft.com/office/powerpoint/2010/main" val="4140776737"/>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5061/dryad.73ff4" TargetMode="External"/><Relationship Id="rId2" Type="http://schemas.openxmlformats.org/officeDocument/2006/relationships/hyperlink" Target="https://www.cambridge.org/core/journals/disaster-medicine-and-public-health-preparedness/article/children-in-the-syrian-civil-war-the-familial-educational-and-public-health-impact-of-ongoing-violence/A7CC15D863191359990082151EC6618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1">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350732" y="870885"/>
            <a:ext cx="8139659" cy="3095010"/>
          </a:xfrm>
        </p:spPr>
        <p:txBody>
          <a:bodyPr vert="horz" lIns="91440" tIns="45720" rIns="91440" bIns="45720" rtlCol="0" anchor="b">
            <a:normAutofit fontScale="90000"/>
          </a:bodyPr>
          <a:lstStyle/>
          <a:p>
            <a:pPr>
              <a:lnSpc>
                <a:spcPct val="80000"/>
              </a:lnSpc>
            </a:pPr>
            <a:br>
              <a:rPr lang="en-US" sz="8400" dirty="0">
                <a:solidFill>
                  <a:schemeClr val="accent1">
                    <a:lumMod val="75000"/>
                  </a:schemeClr>
                </a:solidFill>
              </a:rPr>
            </a:br>
            <a:br>
              <a:rPr lang="en-US" sz="8400" dirty="0">
                <a:solidFill>
                  <a:schemeClr val="accent1">
                    <a:lumMod val="75000"/>
                  </a:schemeClr>
                </a:solidFill>
              </a:rPr>
            </a:br>
            <a:br>
              <a:rPr lang="en-US" sz="8400" dirty="0">
                <a:solidFill>
                  <a:schemeClr val="accent1">
                    <a:lumMod val="75000"/>
                  </a:schemeClr>
                </a:solidFill>
              </a:rPr>
            </a:br>
            <a:br>
              <a:rPr lang="en-US" sz="8400" dirty="0">
                <a:solidFill>
                  <a:schemeClr val="accent1">
                    <a:lumMod val="75000"/>
                  </a:schemeClr>
                </a:solidFill>
              </a:rPr>
            </a:br>
            <a:r>
              <a:rPr lang="en-US" sz="8000" dirty="0">
                <a:solidFill>
                  <a:schemeClr val="accent1">
                    <a:lumMod val="75000"/>
                  </a:schemeClr>
                </a:solidFill>
              </a:rPr>
              <a:t>An epidemiological analysis: Children and the Syrian civil war</a:t>
            </a:r>
            <a:endParaRPr lang="en-US" sz="3200" dirty="0">
              <a:solidFill>
                <a:schemeClr val="accent1">
                  <a:lumMod val="75000"/>
                </a:schemeClr>
              </a:solidFill>
            </a:endParaRPr>
          </a:p>
        </p:txBody>
      </p:sp>
      <p:sp>
        <p:nvSpPr>
          <p:cNvPr id="20" name="Rectangle 15">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9144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500634" y="5537199"/>
            <a:ext cx="6921150" cy="905850"/>
          </a:xfrm>
        </p:spPr>
        <p:txBody>
          <a:bodyPr vert="horz" lIns="91440" tIns="45720" rIns="91440" bIns="45720" rtlCol="0">
            <a:normAutofit/>
          </a:bodyPr>
          <a:lstStyle/>
          <a:p>
            <a:pPr marL="0" indent="0">
              <a:buNone/>
            </a:pPr>
            <a:r>
              <a:rPr lang="en-US" sz="2600" dirty="0">
                <a:solidFill>
                  <a:srgbClr val="FFFFFF"/>
                </a:solidFill>
                <a:latin typeface="+mj-lt"/>
              </a:rPr>
              <a:t>How is the Syrian civil war impacting the health of Syrian children?</a:t>
            </a:r>
          </a:p>
        </p:txBody>
      </p:sp>
      <p:sp>
        <p:nvSpPr>
          <p:cNvPr id="2" name="TextBox 1">
            <a:extLst>
              <a:ext uri="{FF2B5EF4-FFF2-40B4-BE49-F238E27FC236}">
                <a16:creationId xmlns:a16="http://schemas.microsoft.com/office/drawing/2014/main" id="{08C39AA1-A030-4033-8623-F805C029FB6D}"/>
              </a:ext>
            </a:extLst>
          </p:cNvPr>
          <p:cNvSpPr txBox="1"/>
          <p:nvPr/>
        </p:nvSpPr>
        <p:spPr>
          <a:xfrm>
            <a:off x="350732" y="3966336"/>
            <a:ext cx="6035077" cy="523220"/>
          </a:xfrm>
          <a:prstGeom prst="rect">
            <a:avLst/>
          </a:prstGeom>
          <a:noFill/>
        </p:spPr>
        <p:txBody>
          <a:bodyPr wrap="square" rtlCol="0">
            <a:spAutoFit/>
          </a:bodyPr>
          <a:lstStyle/>
          <a:p>
            <a:r>
              <a:rPr lang="en-US" sz="2800" dirty="0">
                <a:solidFill>
                  <a:schemeClr val="accent4">
                    <a:lumMod val="75000"/>
                  </a:schemeClr>
                </a:solidFill>
              </a:rPr>
              <a:t>Celeste Connell</a:t>
            </a:r>
          </a:p>
        </p:txBody>
      </p:sp>
    </p:spTree>
    <p:extLst>
      <p:ext uri="{BB962C8B-B14F-4D97-AF65-F5344CB8AC3E}">
        <p14:creationId xmlns:p14="http://schemas.microsoft.com/office/powerpoint/2010/main" val="360947900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and Background</a:t>
            </a:r>
          </a:p>
        </p:txBody>
      </p:sp>
      <p:sp>
        <p:nvSpPr>
          <p:cNvPr id="3" name="Content Placeholder 2"/>
          <p:cNvSpPr>
            <a:spLocks noGrp="1"/>
          </p:cNvSpPr>
          <p:nvPr>
            <p:ph idx="1"/>
          </p:nvPr>
        </p:nvSpPr>
        <p:spPr>
          <a:xfrm>
            <a:off x="507206" y="1993393"/>
            <a:ext cx="8065294" cy="4505378"/>
          </a:xfrm>
        </p:spPr>
        <p:txBody>
          <a:bodyPr>
            <a:normAutofit fontScale="92500" lnSpcReduction="10000"/>
          </a:bodyPr>
          <a:lstStyle/>
          <a:p>
            <a:pPr>
              <a:buFont typeface="Arial" panose="020B0604020202020204" pitchFamily="34" charset="0"/>
              <a:buChar char="•"/>
            </a:pPr>
            <a:r>
              <a:rPr lang="en-US" dirty="0"/>
              <a:t> Syrian war is an ongoing civil war that began on March 15</a:t>
            </a:r>
            <a:r>
              <a:rPr lang="en-US" baseline="30000" dirty="0"/>
              <a:t>th</a:t>
            </a:r>
            <a:r>
              <a:rPr lang="en-US" dirty="0"/>
              <a:t>, 2011.</a:t>
            </a:r>
          </a:p>
          <a:p>
            <a:pPr>
              <a:buFont typeface="Arial" panose="020B0604020202020204" pitchFamily="34" charset="0"/>
              <a:buChar char="•"/>
            </a:pPr>
            <a:r>
              <a:rPr lang="en-US" dirty="0"/>
              <a:t> 5.7 million Syrians have fled Syria</a:t>
            </a:r>
          </a:p>
          <a:p>
            <a:pPr>
              <a:buFont typeface="Arial" panose="020B0604020202020204" pitchFamily="34" charset="0"/>
              <a:buChar char="•"/>
            </a:pPr>
            <a:r>
              <a:rPr lang="en-US" dirty="0"/>
              <a:t> 6.1 million people are internally displaced</a:t>
            </a:r>
          </a:p>
          <a:p>
            <a:pPr>
              <a:buFont typeface="Arial" panose="020B0604020202020204" pitchFamily="34" charset="0"/>
              <a:buChar char="•"/>
            </a:pPr>
            <a:r>
              <a:rPr lang="en-US" dirty="0"/>
              <a:t> 400,000+ Syrians have been killed.</a:t>
            </a:r>
          </a:p>
          <a:p>
            <a:pPr>
              <a:buFont typeface="Arial" panose="020B0604020202020204" pitchFamily="34" charset="0"/>
              <a:buChar char="•"/>
            </a:pPr>
            <a:r>
              <a:rPr lang="en-US" dirty="0"/>
              <a:t> Children are one of the most vulnerable groups</a:t>
            </a:r>
          </a:p>
          <a:p>
            <a:pPr>
              <a:buFont typeface="Arial" panose="020B0604020202020204" pitchFamily="34" charset="0"/>
              <a:buChar char="•"/>
            </a:pPr>
            <a:r>
              <a:rPr lang="en-US" dirty="0"/>
              <a:t> Using empirical data to study the correlation between war/violence and the health/education of children</a:t>
            </a:r>
          </a:p>
          <a:p>
            <a:pPr marL="0" indent="0">
              <a:buNone/>
            </a:pPr>
            <a:endParaRPr lang="en-US" dirty="0"/>
          </a:p>
          <a:p>
            <a:pPr marL="0" indent="0">
              <a:buNone/>
            </a:pPr>
            <a:r>
              <a:rPr lang="en-US" sz="3600" i="1" dirty="0">
                <a:solidFill>
                  <a:schemeClr val="bg1"/>
                </a:solidFill>
                <a:highlight>
                  <a:srgbClr val="800080"/>
                </a:highlight>
              </a:rPr>
              <a:t>How is the Syrian civil war impacting the health and educational needs of Syrian children?</a:t>
            </a:r>
          </a:p>
          <a:p>
            <a:pPr marL="0" indent="0">
              <a:buNone/>
            </a:pPr>
            <a:endParaRPr lang="en-US" dirty="0"/>
          </a:p>
        </p:txBody>
      </p:sp>
    </p:spTree>
    <p:extLst>
      <p:ext uri="{BB962C8B-B14F-4D97-AF65-F5344CB8AC3E}">
        <p14:creationId xmlns:p14="http://schemas.microsoft.com/office/powerpoint/2010/main" val="225340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a:xfrm>
            <a:off x="5595243" y="2033097"/>
            <a:ext cx="3296509" cy="3766185"/>
          </a:xfrm>
        </p:spPr>
        <p:txBody>
          <a:bodyPr>
            <a:normAutofit lnSpcReduction="10000"/>
          </a:bodyPr>
          <a:lstStyle/>
          <a:p>
            <a:pPr>
              <a:buFont typeface="Arial" panose="020B0604020202020204" pitchFamily="34" charset="0"/>
              <a:buChar char="•"/>
            </a:pPr>
            <a:r>
              <a:rPr lang="en-US" dirty="0"/>
              <a:t> Cross-sectional observational study</a:t>
            </a:r>
          </a:p>
          <a:p>
            <a:pPr>
              <a:buFont typeface="Arial" panose="020B0604020202020204" pitchFamily="34" charset="0"/>
              <a:buChar char="•"/>
            </a:pPr>
            <a:r>
              <a:rPr lang="en-US" dirty="0"/>
              <a:t> Conducted in 2 days in May 2015 by 30 data collectors</a:t>
            </a:r>
          </a:p>
          <a:p>
            <a:pPr>
              <a:buFont typeface="Arial" panose="020B0604020202020204" pitchFamily="34" charset="0"/>
              <a:buChar char="•"/>
            </a:pPr>
            <a:r>
              <a:rPr lang="en-US" dirty="0"/>
              <a:t> Traveled house-to-house in 4 Northern Syrian governorates</a:t>
            </a:r>
          </a:p>
          <a:p>
            <a:pPr>
              <a:buFont typeface="Arial" panose="020B0604020202020204" pitchFamily="34" charset="0"/>
              <a:buChar char="•"/>
            </a:pPr>
            <a:r>
              <a:rPr lang="en-US" dirty="0"/>
              <a:t> Every child under 15 years eligible for inclusion</a:t>
            </a:r>
          </a:p>
        </p:txBody>
      </p:sp>
      <p:pic>
        <p:nvPicPr>
          <p:cNvPr id="5" name="Picture 4">
            <a:extLst>
              <a:ext uri="{FF2B5EF4-FFF2-40B4-BE49-F238E27FC236}">
                <a16:creationId xmlns:a16="http://schemas.microsoft.com/office/drawing/2014/main" id="{B78AE74B-5FD2-4A0A-A35F-B47CAB00B834}"/>
              </a:ext>
            </a:extLst>
          </p:cNvPr>
          <p:cNvPicPr>
            <a:picLocks noChangeAspect="1"/>
          </p:cNvPicPr>
          <p:nvPr/>
        </p:nvPicPr>
        <p:blipFill rotWithShape="1">
          <a:blip r:embed="rId3"/>
          <a:srcRect l="19017" t="18014" r="27705" b="10874"/>
          <a:stretch/>
        </p:blipFill>
        <p:spPr>
          <a:xfrm>
            <a:off x="0" y="1815821"/>
            <a:ext cx="5595243" cy="4542645"/>
          </a:xfrm>
          <a:prstGeom prst="rect">
            <a:avLst/>
          </a:prstGeom>
        </p:spPr>
      </p:pic>
    </p:spTree>
    <p:extLst>
      <p:ext uri="{BB962C8B-B14F-4D97-AF65-F5344CB8AC3E}">
        <p14:creationId xmlns:p14="http://schemas.microsoft.com/office/powerpoint/2010/main" val="28361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Data</a:t>
            </a:r>
          </a:p>
        </p:txBody>
      </p:sp>
      <p:pic>
        <p:nvPicPr>
          <p:cNvPr id="11" name="Content Placeholder 10">
            <a:extLst>
              <a:ext uri="{FF2B5EF4-FFF2-40B4-BE49-F238E27FC236}">
                <a16:creationId xmlns:a16="http://schemas.microsoft.com/office/drawing/2014/main" id="{2E43956B-E4AF-4DF7-995A-B02755DDFC18}"/>
              </a:ext>
            </a:extLst>
          </p:cNvPr>
          <p:cNvPicPr>
            <a:picLocks noGrp="1" noChangeAspect="1"/>
          </p:cNvPicPr>
          <p:nvPr>
            <p:ph idx="1"/>
          </p:nvPr>
        </p:nvPicPr>
        <p:blipFill rotWithShape="1">
          <a:blip r:embed="rId3"/>
          <a:srcRect b="39921"/>
          <a:stretch/>
        </p:blipFill>
        <p:spPr>
          <a:xfrm>
            <a:off x="492919" y="1859764"/>
            <a:ext cx="8025722" cy="2712236"/>
          </a:xfrm>
        </p:spPr>
      </p:pic>
      <p:sp>
        <p:nvSpPr>
          <p:cNvPr id="13" name="TextBox 12">
            <a:extLst>
              <a:ext uri="{FF2B5EF4-FFF2-40B4-BE49-F238E27FC236}">
                <a16:creationId xmlns:a16="http://schemas.microsoft.com/office/drawing/2014/main" id="{14DDE7FB-4B6E-4BDD-9F41-BA1CD280277A}"/>
              </a:ext>
            </a:extLst>
          </p:cNvPr>
          <p:cNvSpPr txBox="1"/>
          <p:nvPr/>
        </p:nvSpPr>
        <p:spPr>
          <a:xfrm>
            <a:off x="532209" y="4731902"/>
            <a:ext cx="8079581" cy="2769989"/>
          </a:xfrm>
          <a:prstGeom prst="rect">
            <a:avLst/>
          </a:prstGeom>
          <a:noFill/>
        </p:spPr>
        <p:txBody>
          <a:bodyPr wrap="square" rtlCol="0">
            <a:spAutoFit/>
          </a:bodyPr>
          <a:lstStyle/>
          <a:p>
            <a:pPr marL="285750" indent="-285750">
              <a:buFont typeface="Arial" panose="020B0604020202020204" pitchFamily="34" charset="0"/>
              <a:buChar char="•"/>
            </a:pPr>
            <a:r>
              <a:rPr lang="en-US" sz="2400" dirty="0"/>
              <a:t>Excel file containing 3 sheets (1 data, 2 metadata)</a:t>
            </a:r>
          </a:p>
          <a:p>
            <a:pPr marL="285750" indent="-285750">
              <a:buFont typeface="Arial" panose="020B0604020202020204" pitchFamily="34" charset="0"/>
              <a:buChar char="•"/>
            </a:pPr>
            <a:r>
              <a:rPr lang="en-US" sz="2400" dirty="0"/>
              <a:t>Each row represents one Syrian child (1002 after removing ineligible participants)</a:t>
            </a:r>
          </a:p>
          <a:p>
            <a:pPr marL="285750" indent="-285750">
              <a:buFont typeface="Arial" panose="020B0604020202020204" pitchFamily="34" charset="0"/>
              <a:buChar char="•"/>
            </a:pPr>
            <a:r>
              <a:rPr lang="en-US" sz="2400" dirty="0"/>
              <a:t>42 columns/variables (governate, age, gender; </a:t>
            </a:r>
          </a:p>
          <a:p>
            <a:pPr marL="285750" indent="-285750">
              <a:buFont typeface="Arial" panose="020B0604020202020204" pitchFamily="34" charset="0"/>
              <a:buChar char="•"/>
            </a:pPr>
            <a:r>
              <a:rPr lang="en-US" sz="2400" dirty="0"/>
              <a:t>Coded</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19418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0BD054C5-2750-4BF3-8184-85EC82F6236B}"/>
              </a:ext>
            </a:extLst>
          </p:cNvPr>
          <p:cNvPicPr>
            <a:picLocks noGrp="1" noChangeAspect="1"/>
          </p:cNvPicPr>
          <p:nvPr>
            <p:ph type="pic" idx="1"/>
          </p:nvPr>
        </p:nvPicPr>
        <p:blipFill>
          <a:blip r:embed="rId2"/>
          <a:srcRect l="1757" r="1757"/>
          <a:stretch>
            <a:fillRect/>
          </a:stretch>
        </p:blipFill>
        <p:spPr>
          <a:xfrm>
            <a:off x="0" y="763524"/>
            <a:ext cx="9144000" cy="5330952"/>
          </a:xfrm>
        </p:spPr>
      </p:pic>
      <p:sp>
        <p:nvSpPr>
          <p:cNvPr id="11" name="TextBox 10">
            <a:extLst>
              <a:ext uri="{FF2B5EF4-FFF2-40B4-BE49-F238E27FC236}">
                <a16:creationId xmlns:a16="http://schemas.microsoft.com/office/drawing/2014/main" id="{29FB44BA-171D-49E0-A431-FC38B3AF7A1B}"/>
              </a:ext>
            </a:extLst>
          </p:cNvPr>
          <p:cNvSpPr txBox="1"/>
          <p:nvPr/>
        </p:nvSpPr>
        <p:spPr>
          <a:xfrm>
            <a:off x="0" y="0"/>
            <a:ext cx="2824843" cy="769441"/>
          </a:xfrm>
          <a:prstGeom prst="rect">
            <a:avLst/>
          </a:prstGeom>
          <a:noFill/>
        </p:spPr>
        <p:txBody>
          <a:bodyPr wrap="square" rtlCol="0">
            <a:spAutoFit/>
          </a:bodyPr>
          <a:lstStyle/>
          <a:p>
            <a:r>
              <a:rPr lang="en-US" sz="4400" dirty="0"/>
              <a:t>Metadata</a:t>
            </a:r>
          </a:p>
        </p:txBody>
      </p:sp>
    </p:spTree>
    <p:extLst>
      <p:ext uri="{BB962C8B-B14F-4D97-AF65-F5344CB8AC3E}">
        <p14:creationId xmlns:p14="http://schemas.microsoft.com/office/powerpoint/2010/main" val="1259789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Anticipated Details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 Create novel plots and graphs with </a:t>
            </a:r>
            <a:r>
              <a:rPr lang="en-US" dirty="0" err="1"/>
              <a:t>ggplot</a:t>
            </a:r>
            <a:endParaRPr lang="en-US" dirty="0"/>
          </a:p>
          <a:p>
            <a:pPr lvl="5">
              <a:buFont typeface="Arial" panose="020B0604020202020204" pitchFamily="34" charset="0"/>
              <a:buChar char="•"/>
            </a:pPr>
            <a:r>
              <a:rPr lang="en-US" dirty="0"/>
              <a:t>Descriptive epidemiology</a:t>
            </a:r>
          </a:p>
          <a:p>
            <a:pPr lvl="5">
              <a:buFont typeface="Arial" panose="020B0604020202020204" pitchFamily="34" charset="0"/>
              <a:buChar char="•"/>
            </a:pPr>
            <a:r>
              <a:rPr lang="en-US" dirty="0"/>
              <a:t>How many children of our total sample are displaced? Breastfeeding? Vaccinated? In school? Have an infectious disease? Have access to healthy food, safe water, and healthcare?</a:t>
            </a:r>
          </a:p>
          <a:p>
            <a:pPr>
              <a:buFont typeface="Arial" panose="020B0604020202020204" pitchFamily="34" charset="0"/>
              <a:buChar char="•"/>
            </a:pPr>
            <a:r>
              <a:rPr lang="en-US" dirty="0"/>
              <a:t> Run chi-squared analyses and mixed effect models to determine if specific sub-populations are more at risk than others</a:t>
            </a:r>
          </a:p>
          <a:p>
            <a:pPr lvl="5">
              <a:buFont typeface="Arial" panose="020B0604020202020204" pitchFamily="34" charset="0"/>
              <a:buChar char="•"/>
            </a:pPr>
            <a:r>
              <a:rPr lang="en-US" dirty="0"/>
              <a:t>Analytic epidemiology</a:t>
            </a:r>
          </a:p>
          <a:p>
            <a:pPr lvl="5">
              <a:buFont typeface="Arial" panose="020B0604020202020204" pitchFamily="34" charset="0"/>
              <a:buChar char="•"/>
            </a:pPr>
            <a:r>
              <a:rPr lang="en-US" dirty="0"/>
              <a:t> Are certain age groups, genders, or specific governorates more at risk of displacement, not being breastfed, not being vaccinated, dropping out of school, not having access to food/water/healthcare than others?</a:t>
            </a:r>
          </a:p>
        </p:txBody>
      </p:sp>
    </p:spTree>
    <p:extLst>
      <p:ext uri="{BB962C8B-B14F-4D97-AF65-F5344CB8AC3E}">
        <p14:creationId xmlns:p14="http://schemas.microsoft.com/office/powerpoint/2010/main" val="359001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48FD-9572-4D03-8149-F424E58667FB}"/>
              </a:ext>
            </a:extLst>
          </p:cNvPr>
          <p:cNvSpPr>
            <a:spLocks noGrp="1"/>
          </p:cNvSpPr>
          <p:nvPr>
            <p:ph type="title"/>
          </p:nvPr>
        </p:nvSpPr>
        <p:spPr/>
        <p:txBody>
          <a:bodyPr/>
          <a:lstStyle/>
          <a:p>
            <a:r>
              <a:rPr lang="en-US" dirty="0"/>
              <a:t>Anticipated Results</a:t>
            </a:r>
          </a:p>
        </p:txBody>
      </p:sp>
      <p:sp>
        <p:nvSpPr>
          <p:cNvPr id="3" name="Text Placeholder 2">
            <a:extLst>
              <a:ext uri="{FF2B5EF4-FFF2-40B4-BE49-F238E27FC236}">
                <a16:creationId xmlns:a16="http://schemas.microsoft.com/office/drawing/2014/main" id="{992FFA58-F2FB-4F99-97FE-8C10BE8F425D}"/>
              </a:ext>
            </a:extLst>
          </p:cNvPr>
          <p:cNvSpPr>
            <a:spLocks noGrp="1"/>
          </p:cNvSpPr>
          <p:nvPr>
            <p:ph type="body" idx="1"/>
          </p:nvPr>
        </p:nvSpPr>
        <p:spPr>
          <a:xfrm>
            <a:off x="507492" y="1689310"/>
            <a:ext cx="3806190" cy="723400"/>
          </a:xfrm>
        </p:spPr>
        <p:txBody>
          <a:bodyPr/>
          <a:lstStyle/>
          <a:p>
            <a:r>
              <a:rPr lang="en-US" u="sng" dirty="0"/>
              <a:t>DESCRIPTIVE EPIDEMIOLOGY</a:t>
            </a:r>
          </a:p>
        </p:txBody>
      </p:sp>
      <p:sp>
        <p:nvSpPr>
          <p:cNvPr id="4" name="Content Placeholder 3">
            <a:extLst>
              <a:ext uri="{FF2B5EF4-FFF2-40B4-BE49-F238E27FC236}">
                <a16:creationId xmlns:a16="http://schemas.microsoft.com/office/drawing/2014/main" id="{2A47ACC9-EE91-4247-AC97-F58D3D4747EA}"/>
              </a:ext>
            </a:extLst>
          </p:cNvPr>
          <p:cNvSpPr>
            <a:spLocks noGrp="1"/>
          </p:cNvSpPr>
          <p:nvPr>
            <p:ph sz="half" idx="2"/>
          </p:nvPr>
        </p:nvSpPr>
        <p:spPr>
          <a:xfrm>
            <a:off x="507492" y="2412711"/>
            <a:ext cx="3806190" cy="4200360"/>
          </a:xfrm>
        </p:spPr>
        <p:txBody>
          <a:bodyPr>
            <a:normAutofit fontScale="85000" lnSpcReduction="10000"/>
          </a:bodyPr>
          <a:lstStyle/>
          <a:p>
            <a:pPr>
              <a:buFont typeface="Arial" panose="020B0604020202020204" pitchFamily="34" charset="0"/>
              <a:buChar char="•"/>
            </a:pPr>
            <a:r>
              <a:rPr lang="en-US" dirty="0"/>
              <a:t> 20% displaced to IDP camps</a:t>
            </a:r>
          </a:p>
          <a:p>
            <a:pPr>
              <a:buFont typeface="Arial" panose="020B0604020202020204" pitchFamily="34" charset="0"/>
              <a:buChar char="•"/>
            </a:pPr>
            <a:r>
              <a:rPr lang="en-US" dirty="0"/>
              <a:t> 9% did not have access to clean drinking water</a:t>
            </a:r>
          </a:p>
          <a:p>
            <a:pPr>
              <a:buFont typeface="Arial" panose="020B0604020202020204" pitchFamily="34" charset="0"/>
              <a:buChar char="•"/>
            </a:pPr>
            <a:r>
              <a:rPr lang="en-US" dirty="0"/>
              <a:t> 15% did not have access to appropriate sanitation</a:t>
            </a:r>
          </a:p>
          <a:p>
            <a:pPr>
              <a:buFont typeface="Arial" panose="020B0604020202020204" pitchFamily="34" charset="0"/>
              <a:buChar char="•"/>
            </a:pPr>
            <a:r>
              <a:rPr lang="en-US" dirty="0"/>
              <a:t> 15% did not have access to nutrition</a:t>
            </a:r>
          </a:p>
          <a:p>
            <a:pPr>
              <a:buFont typeface="Arial" panose="020B0604020202020204" pitchFamily="34" charset="0"/>
              <a:buChar char="•"/>
            </a:pPr>
            <a:r>
              <a:rPr lang="en-US" dirty="0"/>
              <a:t> 32% suffered from malnutrition</a:t>
            </a:r>
          </a:p>
          <a:p>
            <a:pPr>
              <a:buFont typeface="Arial" panose="020B0604020202020204" pitchFamily="34" charset="0"/>
              <a:buChar char="•"/>
            </a:pPr>
            <a:r>
              <a:rPr lang="en-US" dirty="0"/>
              <a:t> 51% of school-aged children were not in school</a:t>
            </a:r>
          </a:p>
          <a:p>
            <a:pPr>
              <a:buFont typeface="Arial" panose="020B0604020202020204" pitchFamily="34" charset="0"/>
              <a:buChar char="•"/>
            </a:pPr>
            <a:r>
              <a:rPr lang="en-US" dirty="0"/>
              <a:t> 64% could not access health care providers</a:t>
            </a:r>
          </a:p>
          <a:p>
            <a:pPr>
              <a:buFont typeface="Arial" panose="020B0604020202020204" pitchFamily="34" charset="0"/>
              <a:buChar char="•"/>
            </a:pPr>
            <a:r>
              <a:rPr lang="en-US" dirty="0"/>
              <a:t> 34% had unknown vaccination status</a:t>
            </a:r>
          </a:p>
          <a:p>
            <a:pPr marL="182880" lvl="1" indent="0">
              <a:buNone/>
            </a:pPr>
            <a:r>
              <a:rPr lang="en-US" dirty="0"/>
              <a:t>- Of the 64% that were vaccinated, 43% were not up to date</a:t>
            </a:r>
          </a:p>
        </p:txBody>
      </p:sp>
      <p:sp>
        <p:nvSpPr>
          <p:cNvPr id="5" name="Text Placeholder 4">
            <a:extLst>
              <a:ext uri="{FF2B5EF4-FFF2-40B4-BE49-F238E27FC236}">
                <a16:creationId xmlns:a16="http://schemas.microsoft.com/office/drawing/2014/main" id="{6FCD0FF4-6E93-40FA-9D7A-413D6944F72B}"/>
              </a:ext>
            </a:extLst>
          </p:cNvPr>
          <p:cNvSpPr>
            <a:spLocks noGrp="1"/>
          </p:cNvSpPr>
          <p:nvPr>
            <p:ph type="body" sz="quarter" idx="3"/>
          </p:nvPr>
        </p:nvSpPr>
        <p:spPr>
          <a:xfrm>
            <a:off x="4766310" y="1723518"/>
            <a:ext cx="3806190" cy="722376"/>
          </a:xfrm>
        </p:spPr>
        <p:txBody>
          <a:bodyPr/>
          <a:lstStyle/>
          <a:p>
            <a:r>
              <a:rPr lang="en-US" u="sng" dirty="0"/>
              <a:t>ANALYTIC EPIDEMIOLOGY</a:t>
            </a:r>
          </a:p>
        </p:txBody>
      </p:sp>
      <p:sp>
        <p:nvSpPr>
          <p:cNvPr id="6" name="Content Placeholder 5">
            <a:extLst>
              <a:ext uri="{FF2B5EF4-FFF2-40B4-BE49-F238E27FC236}">
                <a16:creationId xmlns:a16="http://schemas.microsoft.com/office/drawing/2014/main" id="{7BE3A061-A193-40DE-8CE4-587F87833FB3}"/>
              </a:ext>
            </a:extLst>
          </p:cNvPr>
          <p:cNvSpPr>
            <a:spLocks noGrp="1"/>
          </p:cNvSpPr>
          <p:nvPr>
            <p:ph sz="quarter" idx="4"/>
          </p:nvPr>
        </p:nvSpPr>
        <p:spPr>
          <a:xfrm>
            <a:off x="4766310" y="2412711"/>
            <a:ext cx="3806190" cy="4198265"/>
          </a:xfrm>
        </p:spPr>
        <p:txBody>
          <a:bodyPr>
            <a:normAutofit fontScale="85000" lnSpcReduction="10000"/>
          </a:bodyPr>
          <a:lstStyle/>
          <a:p>
            <a:r>
              <a:rPr lang="en-US" dirty="0"/>
              <a:t>RESULTS OF ELSAFTI ET AL.’S CHI SQUARED ANALYSIS: “The risk for children to have unmet needs depended mainly on the governorate in which they resided”</a:t>
            </a:r>
          </a:p>
          <a:p>
            <a:r>
              <a:rPr lang="en-US" dirty="0"/>
              <a:t>     - Not linked to gender or age</a:t>
            </a:r>
          </a:p>
          <a:p>
            <a:endParaRPr lang="en-US" dirty="0"/>
          </a:p>
          <a:p>
            <a:pPr marL="0" indent="0">
              <a:buNone/>
            </a:pPr>
            <a:r>
              <a:rPr lang="en-US" dirty="0"/>
              <a:t> My analyses will likely reflect this, but I’m curious about the results of my mixed effect models, which might yield more computing power than chi-squared.</a:t>
            </a:r>
          </a:p>
        </p:txBody>
      </p:sp>
    </p:spTree>
    <p:extLst>
      <p:ext uri="{BB962C8B-B14F-4D97-AF65-F5344CB8AC3E}">
        <p14:creationId xmlns:p14="http://schemas.microsoft.com/office/powerpoint/2010/main" val="2432221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B4AA-424D-4574-A750-518258952F78}"/>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640B8D34-A1F1-4468-B67E-EDCF2DDF4150}"/>
              </a:ext>
            </a:extLst>
          </p:cNvPr>
          <p:cNvSpPr>
            <a:spLocks noGrp="1"/>
          </p:cNvSpPr>
          <p:nvPr>
            <p:ph idx="1"/>
          </p:nvPr>
        </p:nvSpPr>
        <p:spPr/>
        <p:txBody>
          <a:bodyPr>
            <a:normAutofit/>
          </a:bodyPr>
          <a:lstStyle/>
          <a:p>
            <a:pPr>
              <a:buFont typeface="Arial" panose="020B0604020202020204" pitchFamily="34" charset="0"/>
              <a:buChar char="•"/>
            </a:pPr>
            <a:r>
              <a:rPr lang="en-US" dirty="0"/>
              <a:t> </a:t>
            </a:r>
            <a:r>
              <a:rPr lang="en-US" dirty="0" err="1"/>
              <a:t>Elsafti</a:t>
            </a:r>
            <a:r>
              <a:rPr lang="en-US" dirty="0"/>
              <a:t> AM, van </a:t>
            </a:r>
            <a:r>
              <a:rPr lang="en-US" dirty="0" err="1"/>
              <a:t>Berlaer</a:t>
            </a:r>
            <a:r>
              <a:rPr lang="en-US" dirty="0"/>
              <a:t> G, Al Safadi M, </a:t>
            </a:r>
            <a:r>
              <a:rPr lang="en-US" dirty="0" err="1"/>
              <a:t>Debacker</a:t>
            </a:r>
            <a:r>
              <a:rPr lang="en-US" dirty="0"/>
              <a:t> M, </a:t>
            </a:r>
            <a:r>
              <a:rPr lang="en-US" dirty="0" err="1"/>
              <a:t>Buyl</a:t>
            </a:r>
            <a:r>
              <a:rPr lang="en-US" dirty="0"/>
              <a:t> R, </a:t>
            </a:r>
            <a:r>
              <a:rPr lang="en-US" dirty="0" err="1"/>
              <a:t>Redwan</a:t>
            </a:r>
            <a:r>
              <a:rPr lang="en-US" dirty="0"/>
              <a:t> A, </a:t>
            </a:r>
            <a:r>
              <a:rPr lang="en-US" dirty="0" err="1"/>
              <a:t>Hubloue</a:t>
            </a:r>
            <a:r>
              <a:rPr lang="en-US" dirty="0"/>
              <a:t> I (2016) Children in the Syrian Civil War: the Familial, Educational, and Public Health Impact of Ongoing Violence. Disaster Medicine and Public Health Preparedness 10(06): 874-882. </a:t>
            </a:r>
            <a:r>
              <a:rPr lang="en-US" dirty="0">
                <a:hlinkClick r:id="rId2"/>
              </a:rPr>
              <a:t>https://doi.org/10.1017/dmp.2016.165</a:t>
            </a:r>
            <a:endParaRPr lang="en-US" dirty="0"/>
          </a:p>
          <a:p>
            <a:pPr>
              <a:buFont typeface="Arial" panose="020B0604020202020204" pitchFamily="34" charset="0"/>
              <a:buChar char="•"/>
            </a:pPr>
            <a:r>
              <a:rPr lang="en-US" dirty="0" err="1"/>
              <a:t>Elsafti</a:t>
            </a:r>
            <a:r>
              <a:rPr lang="en-US" dirty="0"/>
              <a:t> AM, van </a:t>
            </a:r>
            <a:r>
              <a:rPr lang="en-US" dirty="0" err="1"/>
              <a:t>Berlaer</a:t>
            </a:r>
            <a:r>
              <a:rPr lang="en-US" dirty="0"/>
              <a:t> G, Al Safadi M, </a:t>
            </a:r>
            <a:r>
              <a:rPr lang="en-US" dirty="0" err="1"/>
              <a:t>Debacker</a:t>
            </a:r>
            <a:r>
              <a:rPr lang="en-US" dirty="0"/>
              <a:t> M, </a:t>
            </a:r>
            <a:r>
              <a:rPr lang="en-US" dirty="0" err="1"/>
              <a:t>Buyl</a:t>
            </a:r>
            <a:r>
              <a:rPr lang="en-US" dirty="0"/>
              <a:t> R, </a:t>
            </a:r>
            <a:r>
              <a:rPr lang="en-US" dirty="0" err="1"/>
              <a:t>Redwan</a:t>
            </a:r>
            <a:r>
              <a:rPr lang="en-US" dirty="0"/>
              <a:t> A, </a:t>
            </a:r>
            <a:r>
              <a:rPr lang="en-US" dirty="0" err="1"/>
              <a:t>Hubloue</a:t>
            </a:r>
            <a:r>
              <a:rPr lang="en-US" dirty="0"/>
              <a:t> I (2016) Data from: Children in the Syrian civil war: the familial, educational, and public health impact of ongoing violence. Dryad Digital Repository. </a:t>
            </a:r>
            <a:r>
              <a:rPr lang="en-US" dirty="0">
                <a:hlinkClick r:id="rId3"/>
              </a:rPr>
              <a:t>https://doi.org/10.5061/dryad.73ff4</a:t>
            </a:r>
            <a:endParaRPr lang="en-US" dirty="0"/>
          </a:p>
        </p:txBody>
      </p:sp>
    </p:spTree>
    <p:extLst>
      <p:ext uri="{BB962C8B-B14F-4D97-AF65-F5344CB8AC3E}">
        <p14:creationId xmlns:p14="http://schemas.microsoft.com/office/powerpoint/2010/main" val="152849518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1058</Words>
  <Application>Microsoft Office PowerPoint</Application>
  <PresentationFormat>On-screen Show (4:3)</PresentationFormat>
  <Paragraphs>66</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Metropolitan</vt:lpstr>
      <vt:lpstr>    An epidemiological analysis: Children and the Syrian civil war</vt:lpstr>
      <vt:lpstr>Motivation and Background</vt:lpstr>
      <vt:lpstr>Approach</vt:lpstr>
      <vt:lpstr>About the Data</vt:lpstr>
      <vt:lpstr>PowerPoint Presentation</vt:lpstr>
      <vt:lpstr>Anticipated Details</vt:lpstr>
      <vt:lpstr>Anticipated Results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 epidemiological analysis: Children and the Syrian civil war</dc:title>
  <dc:creator>Cel Connell</dc:creator>
  <cp:lastModifiedBy>Cel Connell</cp:lastModifiedBy>
  <cp:revision>7</cp:revision>
  <dcterms:created xsi:type="dcterms:W3CDTF">2019-04-16T02:53:15Z</dcterms:created>
  <dcterms:modified xsi:type="dcterms:W3CDTF">2019-04-16T04:40:47Z</dcterms:modified>
</cp:coreProperties>
</file>