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066B05-0402-4C7E-B41D-79A3FF6ED04A}" v="4" dt="2025-02-25T17:58:36.5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cele-cinnabar/imageStega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24000" y="751694"/>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267324" y="655808"/>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 Padmavati Koppad</a:t>
            </a:r>
          </a:p>
          <a:p>
            <a:r>
              <a:rPr lang="en-US" sz="2000" b="1" dirty="0">
                <a:solidFill>
                  <a:schemeClr val="accent1">
                    <a:lumMod val="75000"/>
                  </a:schemeClr>
                </a:solidFill>
                <a:latin typeface="Arial"/>
                <a:cs typeface="Arial"/>
              </a:rPr>
              <a:t>College Name &amp; Department : I2IT,Pune (BE-IT)</a:t>
            </a:r>
          </a:p>
          <a:p>
            <a:endParaRPr lang="en-US" sz="2000" b="1" dirty="0">
              <a:solidFill>
                <a:schemeClr val="accent1">
                  <a:lumMod val="75000"/>
                </a:schemeClr>
              </a:solidFill>
              <a:latin typeface="Arial"/>
              <a:cs typeface="Arial"/>
            </a:endParaRPr>
          </a:p>
        </p:txBody>
      </p:sp>
      <p:sp>
        <p:nvSpPr>
          <p:cNvPr id="5" name="TextBox 4">
            <a:extLst>
              <a:ext uri="{FF2B5EF4-FFF2-40B4-BE49-F238E27FC236}">
                <a16:creationId xmlns:a16="http://schemas.microsoft.com/office/drawing/2014/main" id="{0990D1E4-7436-A77B-33AD-3485ED8AA981}"/>
              </a:ext>
            </a:extLst>
          </p:cNvPr>
          <p:cNvSpPr txBox="1"/>
          <p:nvPr/>
        </p:nvSpPr>
        <p:spPr>
          <a:xfrm>
            <a:off x="756557" y="1619788"/>
            <a:ext cx="10678886" cy="1323439"/>
          </a:xfrm>
          <a:prstGeom prst="rect">
            <a:avLst/>
          </a:prstGeom>
          <a:noFill/>
        </p:spPr>
        <p:txBody>
          <a:bodyPr wrap="square" rtlCol="0">
            <a:spAutoFit/>
          </a:bodyPr>
          <a:lstStyle/>
          <a:p>
            <a:pPr algn="ctr"/>
            <a:r>
              <a:rPr lang="en-IN" sz="4000" b="1" dirty="0"/>
              <a:t>Secure Data Hiding In Images Using Steganography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r>
              <a:rPr lang="en-US" sz="2400" dirty="0">
                <a:latin typeface="Times New Roman" panose="02020603050405020304" pitchFamily="18" charset="0"/>
                <a:cs typeface="Times New Roman" panose="02020603050405020304" pitchFamily="18" charset="0"/>
              </a:rPr>
              <a:t>The future of image steganography includes stronger encryption mechanisms like AES and RSA for enhanced security. It can be extended to video and audio steganography for broader applications. Machine learning can improve adaptive encoding, making detection even harder. Mobile and web-based implementations will make it more accessible. Advanced steganalysis protection techniques will help prevent detection by forensic tools.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solidFill>
                  <a:srgbClr val="0F0F0F"/>
                </a:solidFill>
                <a:latin typeface="Times New Roman" panose="02020603050405020304" pitchFamily="18" charset="0"/>
                <a:ea typeface="+mn-lt"/>
                <a:cs typeface="Times New Roman" panose="02020603050405020304" pitchFamily="18" charset="0"/>
              </a:rPr>
              <a:t>In an era of increasing digital communication, the security of sensitive data is a major concern. Traditional encryption techniques secure data but may raise suspicion when intercepted. Steganography provides a solution by hiding messages within images in a way that does not visibly alter the original file. This project aims to implement an image steganography system to securely embed and extract hidden messages inside images.</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sz="2400" dirty="0">
                <a:latin typeface="Times New Roman" panose="02020603050405020304" pitchFamily="18" charset="0"/>
                <a:cs typeface="Times New Roman" panose="02020603050405020304" pitchFamily="18" charset="0"/>
              </a:rPr>
              <a:t>Programming Language: Python </a:t>
            </a:r>
          </a:p>
          <a:p>
            <a:r>
              <a:rPr lang="en-IN" sz="2400" dirty="0">
                <a:latin typeface="Times New Roman" panose="02020603050405020304" pitchFamily="18" charset="0"/>
                <a:cs typeface="Times New Roman" panose="02020603050405020304" pitchFamily="18" charset="0"/>
              </a:rPr>
              <a:t>Libraries:</a:t>
            </a:r>
          </a:p>
          <a:p>
            <a:r>
              <a:rPr lang="en-IN" sz="2400" dirty="0">
                <a:latin typeface="Times New Roman" panose="02020603050405020304" pitchFamily="18" charset="0"/>
                <a:cs typeface="Times New Roman" panose="02020603050405020304" pitchFamily="18" charset="0"/>
              </a:rPr>
              <a:t>OpenCV – Image processing</a:t>
            </a:r>
          </a:p>
          <a:p>
            <a:r>
              <a:rPr lang="en-IN" sz="2400" dirty="0">
                <a:latin typeface="Times New Roman" panose="02020603050405020304" pitchFamily="18" charset="0"/>
                <a:cs typeface="Times New Roman" panose="02020603050405020304" pitchFamily="18" charset="0"/>
              </a:rPr>
              <a:t>NumPy – Pixel manipulation</a:t>
            </a:r>
          </a:p>
          <a:p>
            <a:r>
              <a:rPr lang="en-IN" sz="2400" dirty="0">
                <a:latin typeface="Times New Roman" panose="02020603050405020304" pitchFamily="18" charset="0"/>
                <a:cs typeface="Times New Roman" panose="02020603050405020304" pitchFamily="18" charset="0"/>
              </a:rPr>
              <a:t>Cryptography (optional) – Encrypting the hidden text</a:t>
            </a:r>
          </a:p>
          <a:p>
            <a:r>
              <a:rPr lang="en-IN" sz="2400" dirty="0">
                <a:latin typeface="Times New Roman" panose="02020603050405020304" pitchFamily="18" charset="0"/>
                <a:cs typeface="Times New Roman" panose="02020603050405020304" pitchFamily="18" charset="0"/>
              </a:rPr>
              <a:t> File Formats: .jpg, .</a:t>
            </a:r>
            <a:r>
              <a:rPr lang="en-IN" sz="2400" dirty="0" err="1">
                <a:latin typeface="Times New Roman" panose="02020603050405020304" pitchFamily="18" charset="0"/>
                <a:cs typeface="Times New Roman" panose="02020603050405020304" pitchFamily="18" charset="0"/>
              </a:rPr>
              <a:t>png</a:t>
            </a:r>
            <a:r>
              <a:rPr lang="en-IN"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2000" b="1" dirty="0"/>
              <a:t> </a:t>
            </a:r>
            <a:r>
              <a:rPr lang="en-IN" sz="2000" dirty="0">
                <a:latin typeface="Times New Roman" panose="02020603050405020304" pitchFamily="18" charset="0"/>
                <a:cs typeface="Times New Roman" panose="02020603050405020304" pitchFamily="18" charset="0"/>
              </a:rPr>
              <a:t>Invisible Message Encoding – Hidden messages do not distort the image visibly</a:t>
            </a:r>
          </a:p>
          <a:p>
            <a:r>
              <a:rPr lang="en-IN" sz="2000" dirty="0">
                <a:latin typeface="Times New Roman" panose="02020603050405020304" pitchFamily="18" charset="0"/>
                <a:cs typeface="Times New Roman" panose="02020603050405020304" pitchFamily="18" charset="0"/>
              </a:rPr>
              <a:t> Password Protection – Ensures only authorized users can decrypt the message</a:t>
            </a:r>
          </a:p>
          <a:p>
            <a:r>
              <a:rPr lang="en-IN" sz="2000" dirty="0">
                <a:latin typeface="Times New Roman" panose="02020603050405020304" pitchFamily="18" charset="0"/>
                <a:cs typeface="Times New Roman" panose="02020603050405020304" pitchFamily="18" charset="0"/>
              </a:rPr>
              <a:t> Least Significant Bit (LSB) Encoding – Enhances security by modifying only small pixel bits</a:t>
            </a:r>
          </a:p>
          <a:p>
            <a:r>
              <a:rPr lang="en-IN" sz="2000" dirty="0">
                <a:latin typeface="Times New Roman" panose="02020603050405020304" pitchFamily="18" charset="0"/>
                <a:cs typeface="Times New Roman" panose="02020603050405020304" pitchFamily="18" charset="0"/>
              </a:rPr>
              <a:t>Compact &amp; Efficient – Supports large messages without bloating image size</a:t>
            </a:r>
          </a:p>
          <a:p>
            <a:r>
              <a:rPr lang="en-IN" sz="2000" dirty="0">
                <a:latin typeface="Times New Roman" panose="02020603050405020304" pitchFamily="18" charset="0"/>
                <a:cs typeface="Times New Roman" panose="02020603050405020304" pitchFamily="18" charset="0"/>
              </a:rPr>
              <a:t> Future Expansion – Can be extended to videos &amp; audio steganography.</a:t>
            </a:r>
            <a:endParaRPr lang="en-IN" sz="1800"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r>
              <a:rPr lang="en-IN" sz="2000" dirty="0">
                <a:latin typeface="Times New Roman" panose="02020603050405020304" pitchFamily="18" charset="0"/>
                <a:cs typeface="Times New Roman" panose="02020603050405020304" pitchFamily="18" charset="0"/>
              </a:rPr>
              <a:t>Cybersecurity Experts – For secure communication</a:t>
            </a:r>
          </a:p>
          <a:p>
            <a:r>
              <a:rPr lang="en-IN" sz="2000" dirty="0">
                <a:latin typeface="Times New Roman" panose="02020603050405020304" pitchFamily="18" charset="0"/>
                <a:cs typeface="Times New Roman" panose="02020603050405020304" pitchFamily="18" charset="0"/>
              </a:rPr>
              <a:t>Journalists &amp; Whistleblowers – To transmit confidential information safely</a:t>
            </a:r>
          </a:p>
          <a:p>
            <a:r>
              <a:rPr lang="en-IN" sz="2000" dirty="0">
                <a:latin typeface="Times New Roman" panose="02020603050405020304" pitchFamily="18" charset="0"/>
                <a:cs typeface="Times New Roman" panose="02020603050405020304" pitchFamily="18" charset="0"/>
              </a:rPr>
              <a:t>Government &amp; Intelligence Agencies – Covert communication in digital media</a:t>
            </a:r>
          </a:p>
          <a:p>
            <a:r>
              <a:rPr lang="en-IN" sz="2000" dirty="0">
                <a:latin typeface="Times New Roman" panose="02020603050405020304" pitchFamily="18" charset="0"/>
                <a:cs typeface="Times New Roman" panose="02020603050405020304" pitchFamily="18" charset="0"/>
              </a:rPr>
              <a:t>Artists &amp; Digital Creators – Embedding signatures in artwork invisibly</a:t>
            </a:r>
          </a:p>
          <a:p>
            <a:r>
              <a:rPr lang="en-IN" sz="2000" dirty="0">
                <a:latin typeface="Times New Roman" panose="02020603050405020304" pitchFamily="18" charset="0"/>
                <a:cs typeface="Times New Roman" panose="02020603050405020304" pitchFamily="18" charset="0"/>
              </a:rPr>
              <a:t> General Users – Hiding personal data in plain sigh</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Picture 8">
            <a:extLst>
              <a:ext uri="{FF2B5EF4-FFF2-40B4-BE49-F238E27FC236}">
                <a16:creationId xmlns:a16="http://schemas.microsoft.com/office/drawing/2014/main" id="{49C42E9C-7469-1BD8-77BE-72F6F90D25C9}"/>
              </a:ext>
            </a:extLst>
          </p:cNvPr>
          <p:cNvPicPr>
            <a:picLocks noChangeAspect="1"/>
          </p:cNvPicPr>
          <p:nvPr/>
        </p:nvPicPr>
        <p:blipFill>
          <a:blip r:embed="rId2"/>
          <a:stretch>
            <a:fillRect/>
          </a:stretch>
        </p:blipFill>
        <p:spPr>
          <a:xfrm>
            <a:off x="7944752" y="1795225"/>
            <a:ext cx="3666056" cy="3165657"/>
          </a:xfrm>
          <a:prstGeom prst="rect">
            <a:avLst/>
          </a:prstGeom>
        </p:spPr>
      </p:pic>
      <p:pic>
        <p:nvPicPr>
          <p:cNvPr id="11" name="Picture 10">
            <a:extLst>
              <a:ext uri="{FF2B5EF4-FFF2-40B4-BE49-F238E27FC236}">
                <a16:creationId xmlns:a16="http://schemas.microsoft.com/office/drawing/2014/main" id="{664D3262-5A99-DD78-80B5-DCE5FFEDD602}"/>
              </a:ext>
            </a:extLst>
          </p:cNvPr>
          <p:cNvPicPr>
            <a:picLocks noChangeAspect="1"/>
          </p:cNvPicPr>
          <p:nvPr/>
        </p:nvPicPr>
        <p:blipFill>
          <a:blip r:embed="rId3"/>
          <a:stretch>
            <a:fillRect/>
          </a:stretch>
        </p:blipFill>
        <p:spPr>
          <a:xfrm>
            <a:off x="581192" y="1945369"/>
            <a:ext cx="2918520" cy="2437445"/>
          </a:xfrm>
          <a:prstGeom prst="rect">
            <a:avLst/>
          </a:prstGeom>
        </p:spPr>
      </p:pic>
      <p:pic>
        <p:nvPicPr>
          <p:cNvPr id="13" name="Picture 12">
            <a:extLst>
              <a:ext uri="{FF2B5EF4-FFF2-40B4-BE49-F238E27FC236}">
                <a16:creationId xmlns:a16="http://schemas.microsoft.com/office/drawing/2014/main" id="{447E95CE-15AA-984C-1998-25FA99442265}"/>
              </a:ext>
            </a:extLst>
          </p:cNvPr>
          <p:cNvPicPr>
            <a:picLocks noChangeAspect="1"/>
          </p:cNvPicPr>
          <p:nvPr/>
        </p:nvPicPr>
        <p:blipFill>
          <a:blip r:embed="rId4"/>
          <a:stretch>
            <a:fillRect/>
          </a:stretch>
        </p:blipFill>
        <p:spPr>
          <a:xfrm>
            <a:off x="3732997" y="1232452"/>
            <a:ext cx="3950065" cy="417844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This project demonstrates how image steganography can be used for secure and hidden communication. By leveraging pixel manipulation techniques, sensitive data can be embedded into images without detection. With further improvements such as AES encryption, enhanced LSB techniques, and support for videos, this approach can serve as a robust method for secure information exchange in the digital age.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https://github.com/cele-cinnabar/imageSteganography.git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152</TotalTime>
  <Words>416</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Times New Roman</vt:lpstr>
      <vt:lpstr>Wingdings 2</vt:lpstr>
      <vt:lpstr>DividendVTI</vt:lpstr>
      <vt:lpstr>PROJECT TITLE</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Padmavati Koppad</cp:lastModifiedBy>
  <cp:revision>26</cp:revision>
  <dcterms:created xsi:type="dcterms:W3CDTF">2021-05-26T16:50:10Z</dcterms:created>
  <dcterms:modified xsi:type="dcterms:W3CDTF">2025-02-25T18:01:19Z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