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8" r:id="rId4"/>
    <p:sldId id="263" r:id="rId5"/>
    <p:sldId id="262" r:id="rId6"/>
    <p:sldId id="264" r:id="rId7"/>
    <p:sldId id="268" r:id="rId8"/>
    <p:sldId id="259" r:id="rId9"/>
    <p:sldId id="267" r:id="rId10"/>
    <p:sldId id="265" r:id="rId11"/>
    <p:sldId id="266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672E8-3B80-1316-B73D-1B7C1A36FDA2}" v="160" dt="2023-11-20T22:59:36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tre Arrojo Sergio" userId="S::sergio.sastre@edu.uah.es::8291a5bd-27b5-4462-bdb8-a792691ce4ed" providerId="AD" clId="Web-{B1A672E8-3B80-1316-B73D-1B7C1A36FDA2}"/>
    <pc:docChg chg="modSld">
      <pc:chgData name="Sastre Arrojo Sergio" userId="S::sergio.sastre@edu.uah.es::8291a5bd-27b5-4462-bdb8-a792691ce4ed" providerId="AD" clId="Web-{B1A672E8-3B80-1316-B73D-1B7C1A36FDA2}" dt="2023-11-20T22:55:31.959" v="131"/>
      <pc:docMkLst>
        <pc:docMk/>
      </pc:docMkLst>
      <pc:sldChg chg="addSp delSp modSp">
        <pc:chgData name="Sastre Arrojo Sergio" userId="S::sergio.sastre@edu.uah.es::8291a5bd-27b5-4462-bdb8-a792691ce4ed" providerId="AD" clId="Web-{B1A672E8-3B80-1316-B73D-1B7C1A36FDA2}" dt="2023-11-20T22:55:31.959" v="131"/>
        <pc:sldMkLst>
          <pc:docMk/>
          <pc:sldMk cId="2708963267" sldId="265"/>
        </pc:sldMkLst>
        <pc:spChg chg="add del">
          <ac:chgData name="Sastre Arrojo Sergio" userId="S::sergio.sastre@edu.uah.es::8291a5bd-27b5-4462-bdb8-a792691ce4ed" providerId="AD" clId="Web-{B1A672E8-3B80-1316-B73D-1B7C1A36FDA2}" dt="2023-11-20T22:53:32.796" v="1"/>
          <ac:spMkLst>
            <pc:docMk/>
            <pc:sldMk cId="2708963267" sldId="265"/>
            <ac:spMk id="3" creationId="{456A65D6-9336-871E-AD80-EF912F7CC0F0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32.796" v="1"/>
          <ac:spMkLst>
            <pc:docMk/>
            <pc:sldMk cId="2708963267" sldId="265"/>
            <ac:spMk id="14" creationId="{03F6605E-60EC-6CC5-117A-C70BEA2E6A3F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4.031" v="33"/>
          <ac:spMkLst>
            <pc:docMk/>
            <pc:sldMk cId="2708963267" sldId="265"/>
            <ac:spMk id="21" creationId="{456A65D6-9336-871E-AD80-EF912F7CC0F0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4.031" v="33"/>
          <ac:spMkLst>
            <pc:docMk/>
            <pc:sldMk cId="2708963267" sldId="265"/>
            <ac:spMk id="32" creationId="{03F6605E-60EC-6CC5-117A-C70BEA2E6A3F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6" v="42"/>
          <ac:spMkLst>
            <pc:docMk/>
            <pc:sldMk cId="2708963267" sldId="265"/>
            <ac:spMk id="93" creationId="{011B8EF3-1192-7211-5761-D152D76EF2E5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6.860" v="59"/>
          <ac:spMkLst>
            <pc:docMk/>
            <pc:sldMk cId="2708963267" sldId="265"/>
            <ac:spMk id="116" creationId="{77FB39AA-C377-3121-32C6-02C53D6D8292}"/>
          </ac:spMkLst>
        </pc:spChg>
        <pc:graphicFrameChg chg="add del">
          <ac:chgData name="Sastre Arrojo Sergio" userId="S::sergio.sastre@edu.uah.es::8291a5bd-27b5-4462-bdb8-a792691ce4ed" providerId="AD" clId="Web-{B1A672E8-3B80-1316-B73D-1B7C1A36FDA2}" dt="2023-11-20T22:53:56.860" v="43"/>
          <ac:graphicFrameMkLst>
            <pc:docMk/>
            <pc:sldMk cId="2708963267" sldId="265"/>
            <ac:graphicFrameMk id="94" creationId="{2223BABA-171F-B2F4-658F-3EEA806CB1E5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23.346" v="77"/>
          <ac:graphicFrameMkLst>
            <pc:docMk/>
            <pc:sldMk cId="2708963267" sldId="265"/>
            <ac:graphicFrameMk id="95" creationId="{5B5966FD-0C97-B4C4-2DDD-56C73D03CB3C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29.190" v="81"/>
          <ac:graphicFrameMkLst>
            <pc:docMk/>
            <pc:sldMk cId="2708963267" sldId="265"/>
            <ac:graphicFrameMk id="98" creationId="{2232C597-FEE9-4E26-3DDA-82AA063A688D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48.409" v="99"/>
          <ac:graphicFrameMkLst>
            <pc:docMk/>
            <pc:sldMk cId="2708963267" sldId="265"/>
            <ac:graphicFrameMk id="100" creationId="{DC0F1C0A-8449-2ABC-5274-819469EEB4D3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41.862" v="89"/>
          <ac:graphicFrameMkLst>
            <pc:docMk/>
            <pc:sldMk cId="2708963267" sldId="265"/>
            <ac:graphicFrameMk id="101" creationId="{53F016BA-1368-FC92-83D2-95F36A76FFEF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03.848" v="103"/>
          <ac:graphicFrameMkLst>
            <pc:docMk/>
            <pc:sldMk cId="2708963267" sldId="265"/>
            <ac:graphicFrameMk id="105" creationId="{1690FCB8-CFCD-2844-3DA5-DEE243ACA249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08.582" v="107"/>
          <ac:graphicFrameMkLst>
            <pc:docMk/>
            <pc:sldMk cId="2708963267" sldId="265"/>
            <ac:graphicFrameMk id="107" creationId="{26BE1514-C006-D2FB-4343-7BB4036AE47C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15.927" v="111"/>
          <ac:graphicFrameMkLst>
            <pc:docMk/>
            <pc:sldMk cId="2708963267" sldId="265"/>
            <ac:graphicFrameMk id="110" creationId="{939B279A-4F4E-414E-85B9-DFDD628AC0E2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21.396" v="115"/>
          <ac:graphicFrameMkLst>
            <pc:docMk/>
            <pc:sldMk cId="2708963267" sldId="265"/>
            <ac:graphicFrameMk id="111" creationId="{3CE81367-6FF7-3136-C4F5-5DD5074AE666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25.662" v="123"/>
          <ac:graphicFrameMkLst>
            <pc:docMk/>
            <pc:sldMk cId="2708963267" sldId="265"/>
            <ac:graphicFrameMk id="113" creationId="{244CAC90-963D-4AB1-01E4-58322AC11561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29.318" v="127"/>
          <ac:graphicFrameMkLst>
            <pc:docMk/>
            <pc:sldMk cId="2708963267" sldId="265"/>
            <ac:graphicFrameMk id="114" creationId="{0811A295-71C2-9804-EBB4-AD728A69480D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31.959" v="131"/>
          <ac:graphicFrameMkLst>
            <pc:docMk/>
            <pc:sldMk cId="2708963267" sldId="265"/>
            <ac:graphicFrameMk id="115" creationId="{53B0DDC2-844B-C02A-D83F-185EF322145C}"/>
          </ac:graphicFrameMkLst>
        </pc:graphicFrame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4" creationId="{3EB95969-6EC1-7EB3-63F0-9B4F9B4AB460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5" creationId="{FB3FABA5-C693-3F6C-D17E-CF6682B4DFA4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6" creationId="{DA40B75E-8718-45FE-D9B5-71FA6F156FD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7" creationId="{92629429-D051-A0E6-6CE0-52708D87A8C3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8" creationId="{1A1A9778-BF99-6981-3C9D-B30597FCA92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9" creationId="{37758904-4D68-A3D3-605D-7A4916F9827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0" creationId="{C60294AD-7458-41ED-B0C7-7246B6BCE58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1" creationId="{53729377-4FF2-EC04-B832-05FD15B6E38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2" creationId="{C5CDEA7E-645D-9652-B183-FA271D47CA8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3" creationId="{79C6C29C-B04C-873C-BAF8-A3CDECAC393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5" creationId="{6DC4DDC4-3AC3-5591-C601-687484DEF945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6" creationId="{CDB7581F-09A0-52E2-BFF9-37752323476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7" creationId="{5BB42865-E4E0-D9BF-69D8-3E5F70CE42B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8" creationId="{46C95A54-475F-F2E0-2685-B04851FA6883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9" creationId="{C754C97D-2831-BC7A-E9DE-DD3317D5534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20" creationId="{0098EFCE-C008-DC43-E06E-DB57673E9E6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2" creationId="{3EB95969-6EC1-7EB3-63F0-9B4F9B4AB460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3" creationId="{FB3FABA5-C693-3F6C-D17E-CF6682B4DFA4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4" creationId="{DA40B75E-8718-45FE-D9B5-71FA6F156FD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5" creationId="{92629429-D051-A0E6-6CE0-52708D87A8C3}"/>
          </ac:cxnSpMkLst>
        </pc:cxnChg>
        <pc:cxnChg chg="add del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6" creationId="{1A1A9778-BF99-6981-3C9D-B30597FCA92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7" creationId="{37758904-4D68-A3D3-605D-7A4916F9827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8" creationId="{C60294AD-7458-41ED-B0C7-7246B6BCE58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9" creationId="{53729377-4FF2-EC04-B832-05FD15B6E38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0" creationId="{C5CDEA7E-645D-9652-B183-FA271D47CA8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1" creationId="{79C6C29C-B04C-873C-BAF8-A3CDECAC393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3" creationId="{6DC4DDC4-3AC3-5591-C601-687484DEF945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4" creationId="{CDB7581F-09A0-52E2-BFF9-37752323476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5" creationId="{5BB42865-E4E0-D9BF-69D8-3E5F70CE42B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6" creationId="{46C95A54-475F-F2E0-2685-B04851FA6883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7" creationId="{C754C97D-2831-BC7A-E9DE-DD3317D5534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8" creationId="{0098EFCE-C008-DC43-E06E-DB57673E9E6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45"/>
          <ac:cxnSpMkLst>
            <pc:docMk/>
            <pc:sldMk cId="2708963267" sldId="265"/>
            <ac:cxnSpMk id="96" creationId="{F2A65C08-71FB-7E22-EED2-CBBF0B291F3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46"/>
          <ac:cxnSpMkLst>
            <pc:docMk/>
            <pc:sldMk cId="2708963267" sldId="265"/>
            <ac:cxnSpMk id="97" creationId="{02C609C8-E9B1-5FDE-668C-3CF4CF39CE65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48"/>
          <ac:cxnSpMkLst>
            <pc:docMk/>
            <pc:sldMk cId="2708963267" sldId="265"/>
            <ac:cxnSpMk id="99" creationId="{6C57852D-4015-13A4-E9EF-6A3EF6ED842C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0"/>
          <ac:cxnSpMkLst>
            <pc:docMk/>
            <pc:sldMk cId="2708963267" sldId="265"/>
            <ac:cxnSpMk id="102" creationId="{9C9013CD-625D-2073-6D38-C56B48C9EF87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1"/>
          <ac:cxnSpMkLst>
            <pc:docMk/>
            <pc:sldMk cId="2708963267" sldId="265"/>
            <ac:cxnSpMk id="103" creationId="{B8B35F5A-0F9E-1E15-A355-AB625ABB604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2"/>
          <ac:cxnSpMkLst>
            <pc:docMk/>
            <pc:sldMk cId="2708963267" sldId="265"/>
            <ac:cxnSpMk id="104" creationId="{9731B6CF-C344-E100-B421-2ADEB235CDBE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4"/>
          <ac:cxnSpMkLst>
            <pc:docMk/>
            <pc:sldMk cId="2708963267" sldId="265"/>
            <ac:cxnSpMk id="106" creationId="{1749D9B4-83CC-B51C-E773-7E9A12C00E36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5"/>
          <ac:cxnSpMkLst>
            <pc:docMk/>
            <pc:sldMk cId="2708963267" sldId="265"/>
            <ac:cxnSpMk id="108" creationId="{DBB5657D-CBA2-E933-E904-7E791F1486D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985" v="37"/>
          <ac:cxnSpMkLst>
            <pc:docMk/>
            <pc:sldMk cId="2708963267" sldId="265"/>
            <ac:cxnSpMk id="109" creationId="{8D3088DD-6C52-DD17-3552-980D622BCE4E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12" creationId="{A5782C4C-6D1C-3850-4D49-633C64DD06B1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9"/>
          <ac:cxnSpMkLst>
            <pc:docMk/>
            <pc:sldMk cId="2708963267" sldId="265"/>
            <ac:cxnSpMk id="117" creationId="{687EAE83-ECE5-41FE-E695-2A3DB13E9DA7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60"/>
          <ac:cxnSpMkLst>
            <pc:docMk/>
            <pc:sldMk cId="2708963267" sldId="265"/>
            <ac:cxnSpMk id="118" creationId="{6DC5E00C-76ED-897B-EFE2-31D214A60B0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61"/>
          <ac:cxnSpMkLst>
            <pc:docMk/>
            <pc:sldMk cId="2708963267" sldId="265"/>
            <ac:cxnSpMk id="119" creationId="{7C2A71D3-72DF-9DE2-7792-574FDE9EF7E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20" creationId="{184369F7-7AC9-013E-99D0-0AA585E8735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21" creationId="{1AE57DDE-CFB0-29FE-C286-EF528D7859A4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22" creationId="{53E29EF7-0AAF-633F-6A12-4164730ABFD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Análisis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Diseño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Implementación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F264D467-1E99-460B-A7E4-267D92AA35C0}">
      <dgm:prSet phldrT="[Text]"/>
      <dgm:spPr/>
      <dgm:t>
        <a:bodyPr rtlCol="0"/>
        <a:lstStyle/>
        <a:p>
          <a:pPr rtl="0"/>
          <a:r>
            <a:rPr lang="es-ES" noProof="0"/>
            <a:t>Test y cierre</a:t>
          </a:r>
        </a:p>
      </dgm:t>
    </dgm:pt>
    <dgm:pt modelId="{E3D28DC1-8CEA-4F75-9047-069B9E06A148}" type="parTrans" cxnId="{4864460E-816E-4696-978D-4445101FAC50}">
      <dgm:prSet/>
      <dgm:spPr/>
      <dgm:t>
        <a:bodyPr/>
        <a:lstStyle/>
        <a:p>
          <a:endParaRPr lang="es-ES"/>
        </a:p>
      </dgm:t>
    </dgm:pt>
    <dgm:pt modelId="{88A1249F-4BEF-499D-8BC6-9F54CBCABF9F}" type="sibTrans" cxnId="{4864460E-816E-4696-978D-4445101FAC50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ScaleX="85378" custScaleY="83227" custLinFactNeighborX="-11779" custLinFactNeighborY="-2835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 custScaleX="73904" custScaleY="77512" custLinFactNeighborX="-9838" custLinFactNeighborY="-22683"/>
      <dgm:spPr/>
    </dgm:pt>
    <dgm:pt modelId="{95DE6538-27BD-44AF-A1A8-CA8F6B10FDD2}" type="pres">
      <dgm:prSet presAssocID="{0BEF68B8-1228-47BB-83B5-7B9CD1E3F84E}" presName="text_2" presStyleLbl="node1" presStyleIdx="1" presStyleCnt="4" custScaleX="80713" custScaleY="83824" custLinFactNeighborX="-9913" custLinFactNeighborY="-5982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 custScaleX="70398" custScaleY="71431" custLinFactNeighborX="-5465" custLinFactNeighborY="-50048"/>
      <dgm:spPr/>
    </dgm:pt>
    <dgm:pt modelId="{E131CE4A-9776-44F4-BC03-867682E21374}" type="pres">
      <dgm:prSet presAssocID="{5605D28D-2CE6-4513-8566-952984E21E14}" presName="text_3" presStyleLbl="node1" presStyleIdx="2" presStyleCnt="4" custScaleX="78857" custScaleY="90074" custLinFactNeighborX="-5888" custLinFactNeighborY="-8920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 custScaleX="80815" custScaleY="75328" custLinFactNeighborX="20769" custLinFactNeighborY="-70668"/>
      <dgm:spPr/>
    </dgm:pt>
    <dgm:pt modelId="{7577A9F7-7F05-4954-8BE6-9EBFBBAD016B}" type="pres">
      <dgm:prSet presAssocID="{F264D467-1E99-460B-A7E4-267D92AA35C0}" presName="text_4" presStyleLbl="node1" presStyleIdx="3" presStyleCnt="4" custScaleX="78857" custScaleY="90074" custLinFactNeighborX="-4557" custLinFactNeighborY="-87451">
        <dgm:presLayoutVars>
          <dgm:bulletEnabled val="1"/>
        </dgm:presLayoutVars>
      </dgm:prSet>
      <dgm:spPr/>
    </dgm:pt>
    <dgm:pt modelId="{EB9688A6-493B-48B1-B5AC-078E7BFA2B94}" type="pres">
      <dgm:prSet presAssocID="{F264D467-1E99-460B-A7E4-267D92AA35C0}" presName="accent_4" presStyleCnt="0"/>
      <dgm:spPr/>
    </dgm:pt>
    <dgm:pt modelId="{31988E17-68DC-46D2-97E1-1103857D4C42}" type="pres">
      <dgm:prSet presAssocID="{F264D467-1E99-460B-A7E4-267D92AA35C0}" presName="accentRepeatNode" presStyleLbl="solidFgAcc1" presStyleIdx="3" presStyleCnt="4" custScaleX="83741" custScaleY="83041" custLinFactNeighborX="42370" custLinFactNeighborY="-69961"/>
      <dgm:spPr/>
    </dgm:pt>
  </dgm:ptLst>
  <dgm:cxnLst>
    <dgm:cxn modelId="{4864460E-816E-4696-978D-4445101FAC50}" srcId="{7E5AA53B-3EEE-4DE4-BB81-9044890C2946}" destId="{F264D467-1E99-460B-A7E4-267D92AA35C0}" srcOrd="3" destOrd="0" parTransId="{E3D28DC1-8CEA-4F75-9047-069B9E06A148}" sibTransId="{88A1249F-4BEF-499D-8BC6-9F54CBCABF9F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259FF751-428B-4009-BE05-BC9122BBAC30}" type="presOf" srcId="{F264D467-1E99-460B-A7E4-267D92AA35C0}" destId="{7577A9F7-7F05-4954-8BE6-9EBFBBAD016B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54DB7CF2-B0FE-4C96-89D6-13AB769DF124}" type="presParOf" srcId="{90561C55-3C6E-4D53-85E1-2C50BCDDA392}" destId="{7577A9F7-7F05-4954-8BE6-9EBFBBAD016B}" srcOrd="7" destOrd="0" presId="urn:microsoft.com/office/officeart/2008/layout/VerticalCurvedList"/>
    <dgm:cxn modelId="{D054586D-3F38-4675-BF3E-D915AD8B9547}" type="presParOf" srcId="{90561C55-3C6E-4D53-85E1-2C50BCDDA392}" destId="{EB9688A6-493B-48B1-B5AC-078E7BFA2B94}" srcOrd="8" destOrd="0" presId="urn:microsoft.com/office/officeart/2008/layout/VerticalCurvedList"/>
    <dgm:cxn modelId="{FD28776A-4652-4CED-93D5-10327E7E7FFE}" type="presParOf" srcId="{EB9688A6-493B-48B1-B5AC-078E7BFA2B94}" destId="{31988E17-68DC-46D2-97E1-1103857D4C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64888" y="-674628"/>
          <a:ext cx="5240118" cy="524011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88995" y="179615"/>
          <a:ext cx="5455092" cy="498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Análisis</a:t>
          </a:r>
        </a:p>
      </dsp:txBody>
      <dsp:txXfrm>
        <a:off x="388995" y="179615"/>
        <a:ext cx="5455092" cy="498172"/>
      </dsp:txXfrm>
    </dsp:sp>
    <dsp:sp modelId="{07CB3071-D555-47DA-A36A-69EB91531FD8}">
      <dsp:nvSpPr>
        <dsp:cNvPr id="0" name=""/>
        <dsp:cNvSpPr/>
      </dsp:nvSpPr>
      <dsp:spPr>
        <a:xfrm>
          <a:off x="324382" y="138720"/>
          <a:ext cx="552959" cy="579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01351" y="887446"/>
          <a:ext cx="4880043" cy="5017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Diseño</a:t>
          </a:r>
        </a:p>
      </dsp:txBody>
      <dsp:txXfrm>
        <a:off x="1001351" y="887446"/>
        <a:ext cx="4880043" cy="501745"/>
      </dsp:txXfrm>
    </dsp:sp>
    <dsp:sp modelId="{3F8116AC-FAC3-4E95-9865-93CCFEB191B9}">
      <dsp:nvSpPr>
        <dsp:cNvPr id="0" name=""/>
        <dsp:cNvSpPr/>
      </dsp:nvSpPr>
      <dsp:spPr>
        <a:xfrm>
          <a:off x="713392" y="854732"/>
          <a:ext cx="526726" cy="5344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1300817" y="1590909"/>
          <a:ext cx="4767826" cy="5391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Implementación</a:t>
          </a:r>
        </a:p>
      </dsp:txBody>
      <dsp:txXfrm>
        <a:off x="1300817" y="1590909"/>
        <a:ext cx="4767826" cy="539156"/>
      </dsp:txXfrm>
    </dsp:sp>
    <dsp:sp modelId="{A965097E-32F1-4AB8-8C4E-2814A7596B2F}">
      <dsp:nvSpPr>
        <dsp:cNvPr id="0" name=""/>
        <dsp:cNvSpPr/>
      </dsp:nvSpPr>
      <dsp:spPr>
        <a:xfrm>
          <a:off x="870707" y="1583882"/>
          <a:ext cx="604668" cy="563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7A9F7-7F05-4954-8BE6-9EBFBBAD016B}">
      <dsp:nvSpPr>
        <dsp:cNvPr id="0" name=""/>
        <dsp:cNvSpPr/>
      </dsp:nvSpPr>
      <dsp:spPr>
        <a:xfrm>
          <a:off x="1058758" y="2499413"/>
          <a:ext cx="5038443" cy="5391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Test y cierre</a:t>
          </a:r>
        </a:p>
      </dsp:txBody>
      <dsp:txXfrm>
        <a:off x="1058758" y="2499413"/>
        <a:ext cx="5038443" cy="539156"/>
      </dsp:txXfrm>
    </dsp:sp>
    <dsp:sp modelId="{31988E17-68DC-46D2-97E1-1103857D4C42}">
      <dsp:nvSpPr>
        <dsp:cNvPr id="0" name=""/>
        <dsp:cNvSpPr/>
      </dsp:nvSpPr>
      <dsp:spPr>
        <a:xfrm>
          <a:off x="678208" y="2458328"/>
          <a:ext cx="626560" cy="621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20/11/2023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_1702B800.xls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s/mark-verde-tick-s%C3%ADmbolo-signo-3578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20793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400">
                <a:solidFill>
                  <a:schemeClr val="bg1"/>
                </a:solidFill>
              </a:rPr>
              <a:t>Implantación de H</a:t>
            </a:r>
            <a:r>
              <a:rPr lang="es-ES" sz="4400" cap="none">
                <a:solidFill>
                  <a:schemeClr val="bg1"/>
                </a:solidFill>
              </a:rPr>
              <a:t>orar</a:t>
            </a:r>
            <a:r>
              <a:rPr lang="es-ES" sz="4400">
                <a:solidFill>
                  <a:schemeClr val="bg1"/>
                </a:solidFill>
              </a:rPr>
              <a:t>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412" y="5258272"/>
            <a:ext cx="10857791" cy="15075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1200">
                <a:solidFill>
                  <a:srgbClr val="7CEBFF"/>
                </a:solidFill>
              </a:rPr>
              <a:t>José María Oliet</a:t>
            </a:r>
          </a:p>
          <a:p>
            <a:pPr rtl="0"/>
            <a:r>
              <a:rPr lang="es-ES" sz="1200">
                <a:solidFill>
                  <a:srgbClr val="7CEBFF"/>
                </a:solidFill>
              </a:rPr>
              <a:t>Filip Celepirovic</a:t>
            </a:r>
          </a:p>
          <a:p>
            <a:pPr rtl="0"/>
            <a:r>
              <a:rPr lang="es-ES" sz="1200">
                <a:solidFill>
                  <a:srgbClr val="7CEBFF"/>
                </a:solidFill>
              </a:rPr>
              <a:t>Sergio Sastre</a:t>
            </a:r>
          </a:p>
          <a:p>
            <a:pPr rtl="0"/>
            <a:r>
              <a:rPr lang="es-ES" sz="1200">
                <a:solidFill>
                  <a:srgbClr val="7CEBFF"/>
                </a:solidFill>
              </a:rPr>
              <a:t>Alejandro Resino</a:t>
            </a:r>
          </a:p>
          <a:p>
            <a:pPr rtl="0"/>
            <a:r>
              <a:rPr lang="es-ES" sz="1100">
                <a:solidFill>
                  <a:srgbClr val="7CEBFF"/>
                </a:solidFill>
              </a:rPr>
              <a:t> </a:t>
            </a:r>
          </a:p>
          <a:p>
            <a:pPr rtl="0"/>
            <a:endParaRPr lang="es-ES" sz="110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57975-2A87-8A1A-2CF9-6A2EB191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CPM-PERT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5DA8B63-F8D0-C189-832E-F59CD55B11F0}"/>
              </a:ext>
            </a:extLst>
          </p:cNvPr>
          <p:cNvSpPr txBox="1"/>
          <p:nvPr/>
        </p:nvSpPr>
        <p:spPr>
          <a:xfrm>
            <a:off x="605872" y="2142683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>
                <a:solidFill>
                  <a:srgbClr val="FF0000"/>
                </a:solidFill>
              </a:rPr>
              <a:t>Camino crítico</a:t>
            </a:r>
          </a:p>
        </p:txBody>
      </p:sp>
      <p:sp>
        <p:nvSpPr>
          <p:cNvPr id="93" name="Diagrama de flujo: proceso 92">
            <a:extLst>
              <a:ext uri="{FF2B5EF4-FFF2-40B4-BE49-F238E27FC236}">
                <a16:creationId xmlns:a16="http://schemas.microsoft.com/office/drawing/2014/main" id="{011B8EF3-1192-7211-5761-D152D76EF2E5}"/>
              </a:ext>
            </a:extLst>
          </p:cNvPr>
          <p:cNvSpPr/>
          <p:nvPr/>
        </p:nvSpPr>
        <p:spPr>
          <a:xfrm>
            <a:off x="93299" y="4300871"/>
            <a:ext cx="627057" cy="3481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Inicio</a:t>
            </a:r>
          </a:p>
        </p:txBody>
      </p:sp>
      <p:graphicFrame>
        <p:nvGraphicFramePr>
          <p:cNvPr id="94" name="Tabla 5">
            <a:extLst>
              <a:ext uri="{FF2B5EF4-FFF2-40B4-BE49-F238E27FC236}">
                <a16:creationId xmlns:a16="http://schemas.microsoft.com/office/drawing/2014/main" id="{2223BABA-171F-B2F4-658F-3EEA806C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57176"/>
              </p:ext>
            </p:extLst>
          </p:nvPr>
        </p:nvGraphicFramePr>
        <p:xfrm>
          <a:off x="1016415" y="3898811"/>
          <a:ext cx="839770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13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51490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91767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95" name="Tabla 94">
            <a:extLst>
              <a:ext uri="{FF2B5EF4-FFF2-40B4-BE49-F238E27FC236}">
                <a16:creationId xmlns:a16="http://schemas.microsoft.com/office/drawing/2014/main" id="{5B5966FD-0C97-B4C4-2DDD-56C73D03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11828"/>
              </p:ext>
            </p:extLst>
          </p:nvPr>
        </p:nvGraphicFramePr>
        <p:xfrm>
          <a:off x="2194696" y="3622926"/>
          <a:ext cx="839771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5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8678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79925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2A65C08-71FB-7E22-EED2-CBBF0B291F3A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 flipV="1">
            <a:off x="720356" y="4174696"/>
            <a:ext cx="296059" cy="300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02C609C8-E9B1-5FDE-668C-3CF4CF39CE6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1856185" y="3898811"/>
            <a:ext cx="338511" cy="275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a 97">
            <a:extLst>
              <a:ext uri="{FF2B5EF4-FFF2-40B4-BE49-F238E27FC236}">
                <a16:creationId xmlns:a16="http://schemas.microsoft.com/office/drawing/2014/main" id="{2232C597-FEE9-4E26-3DDA-82AA063A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05715"/>
              </p:ext>
            </p:extLst>
          </p:nvPr>
        </p:nvGraphicFramePr>
        <p:xfrm>
          <a:off x="3389233" y="3557121"/>
          <a:ext cx="839771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5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8678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79925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C57852D-4015-13A4-E9EF-6A3EF6ED842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3034467" y="3833006"/>
            <a:ext cx="354766" cy="65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a 99">
            <a:extLst>
              <a:ext uri="{FF2B5EF4-FFF2-40B4-BE49-F238E27FC236}">
                <a16:creationId xmlns:a16="http://schemas.microsoft.com/office/drawing/2014/main" id="{DC0F1C0A-8449-2ABC-5274-819469EE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19129"/>
              </p:ext>
            </p:extLst>
          </p:nvPr>
        </p:nvGraphicFramePr>
        <p:xfrm>
          <a:off x="4414126" y="2931829"/>
          <a:ext cx="1081713" cy="62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5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2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49454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51838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01" name="Tabla 100">
            <a:extLst>
              <a:ext uri="{FF2B5EF4-FFF2-40B4-BE49-F238E27FC236}">
                <a16:creationId xmlns:a16="http://schemas.microsoft.com/office/drawing/2014/main" id="{53F016BA-1368-FC92-83D2-95F36A76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24975"/>
              </p:ext>
            </p:extLst>
          </p:nvPr>
        </p:nvGraphicFramePr>
        <p:xfrm>
          <a:off x="4428605" y="4029600"/>
          <a:ext cx="1088848" cy="56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2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0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90414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61356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9C9013CD-625D-2073-6D38-C56B48C9EF87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4229004" y="3243716"/>
            <a:ext cx="185122" cy="5892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8B35F5A-0F9E-1E15-A355-AB625ABB604D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4954982" y="3555603"/>
            <a:ext cx="18047" cy="4739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9731B6CF-C344-E100-B421-2ADEB235CDBE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4229004" y="3833006"/>
            <a:ext cx="199601" cy="47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a 104">
            <a:extLst>
              <a:ext uri="{FF2B5EF4-FFF2-40B4-BE49-F238E27FC236}">
                <a16:creationId xmlns:a16="http://schemas.microsoft.com/office/drawing/2014/main" id="{1690FCB8-CFCD-2844-3DA5-DEE243A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77948"/>
              </p:ext>
            </p:extLst>
          </p:nvPr>
        </p:nvGraphicFramePr>
        <p:xfrm>
          <a:off x="5965801" y="3925757"/>
          <a:ext cx="1088848" cy="62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52959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177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1749D9B4-83CC-B51C-E773-7E9A12C00E36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 flipV="1">
            <a:off x="5517453" y="4239396"/>
            <a:ext cx="448348" cy="72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a 106">
            <a:extLst>
              <a:ext uri="{FF2B5EF4-FFF2-40B4-BE49-F238E27FC236}">
                <a16:creationId xmlns:a16="http://schemas.microsoft.com/office/drawing/2014/main" id="{26BE1514-C006-D2FB-4343-7BB4036A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07585"/>
              </p:ext>
            </p:extLst>
          </p:nvPr>
        </p:nvGraphicFramePr>
        <p:xfrm>
          <a:off x="6120414" y="2866592"/>
          <a:ext cx="1081714" cy="6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4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4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30623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DBB5657D-CBA2-E933-E904-7E791F1486D8}"/>
              </a:ext>
            </a:extLst>
          </p:cNvPr>
          <p:cNvCxnSpPr>
            <a:cxnSpLocks/>
            <a:stCxn id="105" idx="0"/>
            <a:endCxn id="107" idx="2"/>
          </p:cNvCxnSpPr>
          <p:nvPr/>
        </p:nvCxnSpPr>
        <p:spPr>
          <a:xfrm flipV="1">
            <a:off x="6510225" y="3525282"/>
            <a:ext cx="151046" cy="400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8D3088DD-6C52-DD17-3552-980D622BCE4E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 flipV="1">
            <a:off x="7202128" y="2569573"/>
            <a:ext cx="694787" cy="626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a 109">
            <a:extLst>
              <a:ext uri="{FF2B5EF4-FFF2-40B4-BE49-F238E27FC236}">
                <a16:creationId xmlns:a16="http://schemas.microsoft.com/office/drawing/2014/main" id="{939B279A-4F4E-414E-85B9-DFDD628A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1576"/>
              </p:ext>
            </p:extLst>
          </p:nvPr>
        </p:nvGraphicFramePr>
        <p:xfrm>
          <a:off x="7896915" y="2268054"/>
          <a:ext cx="1081714" cy="60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7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4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3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28719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H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0572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11" name="Tabla 110">
            <a:extLst>
              <a:ext uri="{FF2B5EF4-FFF2-40B4-BE49-F238E27FC236}">
                <a16:creationId xmlns:a16="http://schemas.microsoft.com/office/drawing/2014/main" id="{3CE81367-6FF7-3136-C4F5-5DD5074AE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65314"/>
              </p:ext>
            </p:extLst>
          </p:nvPr>
        </p:nvGraphicFramePr>
        <p:xfrm>
          <a:off x="7965056" y="3464943"/>
          <a:ext cx="1142973" cy="60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2459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53794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2422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21</a:t>
                      </a:r>
                      <a:endParaRPr lang="es-E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8814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5782C4C-6D1C-3850-4D49-633C64DD06B1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8437772" y="2871093"/>
            <a:ext cx="98770" cy="59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a 112">
            <a:extLst>
              <a:ext uri="{FF2B5EF4-FFF2-40B4-BE49-F238E27FC236}">
                <a16:creationId xmlns:a16="http://schemas.microsoft.com/office/drawing/2014/main" id="{244CAC90-963D-4AB1-01E4-58322AC1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6681"/>
              </p:ext>
            </p:extLst>
          </p:nvPr>
        </p:nvGraphicFramePr>
        <p:xfrm>
          <a:off x="9515928" y="1980697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14" name="Tabla 113">
            <a:extLst>
              <a:ext uri="{FF2B5EF4-FFF2-40B4-BE49-F238E27FC236}">
                <a16:creationId xmlns:a16="http://schemas.microsoft.com/office/drawing/2014/main" id="{0811A295-71C2-9804-EBB4-AD728A694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83576"/>
              </p:ext>
            </p:extLst>
          </p:nvPr>
        </p:nvGraphicFramePr>
        <p:xfrm>
          <a:off x="9515928" y="3166884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15" name="Tabla 114">
            <a:extLst>
              <a:ext uri="{FF2B5EF4-FFF2-40B4-BE49-F238E27FC236}">
                <a16:creationId xmlns:a16="http://schemas.microsoft.com/office/drawing/2014/main" id="{53B0DDC2-844B-C02A-D83F-185EF3221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49810"/>
              </p:ext>
            </p:extLst>
          </p:nvPr>
        </p:nvGraphicFramePr>
        <p:xfrm>
          <a:off x="9515928" y="4278716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sp>
        <p:nvSpPr>
          <p:cNvPr id="116" name="Diagrama de flujo: proceso 115">
            <a:extLst>
              <a:ext uri="{FF2B5EF4-FFF2-40B4-BE49-F238E27FC236}">
                <a16:creationId xmlns:a16="http://schemas.microsoft.com/office/drawing/2014/main" id="{77FB39AA-C377-3121-32C6-02C53D6D8292}"/>
              </a:ext>
            </a:extLst>
          </p:cNvPr>
          <p:cNvSpPr/>
          <p:nvPr/>
        </p:nvSpPr>
        <p:spPr>
          <a:xfrm>
            <a:off x="11299563" y="3172352"/>
            <a:ext cx="786596" cy="245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Final</a:t>
            </a: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87EAE83-ECE5-41FE-E695-2A3DB13E9DA7}"/>
              </a:ext>
            </a:extLst>
          </p:cNvPr>
          <p:cNvCxnSpPr>
            <a:cxnSpLocks/>
            <a:stCxn id="113" idx="3"/>
            <a:endCxn id="116" idx="0"/>
          </p:cNvCxnSpPr>
          <p:nvPr/>
        </p:nvCxnSpPr>
        <p:spPr>
          <a:xfrm>
            <a:off x="10604776" y="2255017"/>
            <a:ext cx="1088085" cy="91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6DC5E00C-76ED-897B-EFE2-31D214A60B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10604776" y="3294920"/>
            <a:ext cx="694787" cy="14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7C2A71D3-72DF-9DE2-7792-574FDE9EF7EF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 flipV="1">
            <a:off x="10604776" y="3417488"/>
            <a:ext cx="1088085" cy="113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184369F7-7AC9-013E-99D0-0AA585E8735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9108029" y="2255017"/>
            <a:ext cx="407899" cy="15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AE57DDE-CFB0-29FE-C286-EF528D7859A4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9108029" y="3441204"/>
            <a:ext cx="407899" cy="3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53E29EF7-0AAF-633F-6A12-4164730ABFDA}"/>
              </a:ext>
            </a:extLst>
          </p:cNvPr>
          <p:cNvCxnSpPr>
            <a:cxnSpLocks/>
            <a:stCxn id="111" idx="3"/>
            <a:endCxn id="115" idx="1"/>
          </p:cNvCxnSpPr>
          <p:nvPr/>
        </p:nvCxnSpPr>
        <p:spPr>
          <a:xfrm>
            <a:off x="9108029" y="3766462"/>
            <a:ext cx="407899" cy="786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6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47DF82A-AC56-F943-02AB-090C6CA2B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723399"/>
              </p:ext>
            </p:extLst>
          </p:nvPr>
        </p:nvGraphicFramePr>
        <p:xfrm>
          <a:off x="524392" y="719931"/>
          <a:ext cx="8109245" cy="606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268375" imgH="9915392" progId="Excel.Sheet.12">
                  <p:embed/>
                </p:oleObj>
              </mc:Choice>
              <mc:Fallback>
                <p:oleObj name="Worksheet" r:id="rId2" imgW="13268375" imgH="99153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392" y="719931"/>
                        <a:ext cx="8109245" cy="606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0B8907-030E-2D78-69DF-D6F4051859DA}"/>
              </a:ext>
            </a:extLst>
          </p:cNvPr>
          <p:cNvSpPr txBox="1"/>
          <p:nvPr/>
        </p:nvSpPr>
        <p:spPr>
          <a:xfrm>
            <a:off x="8984512" y="829340"/>
            <a:ext cx="296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76058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126" y="2137145"/>
            <a:ext cx="1187967" cy="7736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FIN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04" y="5076661"/>
            <a:ext cx="11157486" cy="1136315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EFF"/>
                </a:solidFill>
              </a:rPr>
              <a:t>Novas</a:t>
            </a:r>
            <a:r>
              <a:rPr lang="es-ES" cap="none">
                <a:solidFill>
                  <a:srgbClr val="FFFEFF"/>
                </a:solidFill>
              </a:rPr>
              <a:t>oftware</a:t>
            </a:r>
            <a:br>
              <a:rPr lang="es-ES" cap="none">
                <a:solidFill>
                  <a:srgbClr val="FFFEFF"/>
                </a:solidFill>
              </a:rPr>
            </a:br>
            <a:r>
              <a:rPr lang="es-ES" cap="none">
                <a:solidFill>
                  <a:srgbClr val="FFFEFF"/>
                </a:solidFill>
              </a:rPr>
              <a:t>TIESA</a:t>
            </a:r>
            <a:endParaRPr lang="es-ES">
              <a:solidFill>
                <a:srgbClr val="FFFEFF"/>
              </a:solidFill>
            </a:endParaRP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3299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C5624A81-4D94-0EEB-FA34-E37804E583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7573" y="536712"/>
            <a:ext cx="2934586" cy="45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Objetivos y criterios de éxito</a:t>
            </a:r>
          </a:p>
        </p:txBody>
      </p:sp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6E5E2C64-9E25-7667-B40D-18BCEC02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82448" y="5374952"/>
            <a:ext cx="1789814" cy="1340496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A76A58-7D43-A73D-6FA6-8809EBBE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8126872" cy="4162164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"/>
            </a:pPr>
            <a:r>
              <a:rPr lang="es-ES"/>
              <a:t>Proyecto satisfactorio en cuanto a cumplimiento de requisitos y exigencias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Planificación y reparto de tareas eficiente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Establecimiento de un canal directo de comunicación con la empresa para la notificación de incidencias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Realización de un estudio de las aulas y laboratorios en cada facultad, además de los aularios.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Cobertura de la formación del personal universitario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Puntuación superior al 7/10 en las encuestas enviadas a personal docente, encargados de realizar el horario y alumnos.</a:t>
            </a:r>
          </a:p>
          <a:p>
            <a:pPr>
              <a:buFont typeface="Wingdings 2" panose="05020102010507070707" pitchFamily="18" charset="2"/>
              <a:buChar char=""/>
            </a:pPr>
            <a:endParaRPr lang="es-ES"/>
          </a:p>
          <a:p>
            <a:pPr>
              <a:buFont typeface="Wingdings 2" panose="05020102010507070707" pitchFamily="18" charset="2"/>
              <a:buChar char="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5A2D3-8510-9932-58A6-7F1C077D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Alcance y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A78AF-D330-54A6-1EE8-5B750FC68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228003"/>
            <a:ext cx="5422392" cy="3879850"/>
          </a:xfrm>
        </p:spPr>
        <p:txBody>
          <a:bodyPr/>
          <a:lstStyle/>
          <a:p>
            <a:r>
              <a:rPr lang="es-ES"/>
              <a:t>Detección de solapes entre asignaturas de varias facultades</a:t>
            </a:r>
          </a:p>
          <a:p>
            <a:r>
              <a:rPr lang="es-ES"/>
              <a:t>Detección de uso de aulas o laboratorios ya asignados de forma distribuida</a:t>
            </a:r>
          </a:p>
          <a:p>
            <a:r>
              <a:rPr lang="es-ES"/>
              <a:t>Instalación de una aplicación en los </a:t>
            </a:r>
            <a:r>
              <a:rPr lang="es-ES" err="1"/>
              <a:t>PCs</a:t>
            </a:r>
            <a:r>
              <a:rPr lang="es-ES"/>
              <a:t> de los encargados de la elaboración de los horarios</a:t>
            </a:r>
          </a:p>
          <a:p>
            <a:r>
              <a:rPr lang="es-ES"/>
              <a:t>Mantenimiento de la aplicación durante 5 años</a:t>
            </a:r>
          </a:p>
          <a:p>
            <a:r>
              <a:rPr lang="es-ES"/>
              <a:t>Tiempo de guarda configurable para asignaturas consecutivas en distintas facultades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65475-948E-0B41-5878-A08D25ACB1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/>
              <a:t>Cambios en los planes de estudios de la universidad</a:t>
            </a:r>
          </a:p>
          <a:p>
            <a:r>
              <a:rPr lang="es-ES"/>
              <a:t>Modificación del calendario lectivo, días festivos, fechas de inicio, vacaciones….</a:t>
            </a:r>
          </a:p>
          <a:p>
            <a:r>
              <a:rPr lang="es-ES"/>
              <a:t>Fallos en el sistema los primeros días de su implantación</a:t>
            </a:r>
          </a:p>
          <a:p>
            <a:r>
              <a:rPr lang="es-ES"/>
              <a:t>Retrasos en los plazos</a:t>
            </a:r>
          </a:p>
          <a:p>
            <a:r>
              <a:rPr lang="es-ES"/>
              <a:t>Indisponibilidad temporal de aulas, laboratorios por remodelaciones.</a:t>
            </a:r>
          </a:p>
        </p:txBody>
      </p:sp>
    </p:spTree>
    <p:extLst>
      <p:ext uri="{BB962C8B-B14F-4D97-AF65-F5344CB8AC3E}">
        <p14:creationId xmlns:p14="http://schemas.microsoft.com/office/powerpoint/2010/main" val="37425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2697-78B6-19A1-8658-CE8B552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Roles en el proyecto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9B3A739-3497-0755-4141-00586FBE28E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2239941"/>
              </p:ext>
            </p:extLst>
          </p:nvPr>
        </p:nvGraphicFramePr>
        <p:xfrm>
          <a:off x="2264733" y="2020187"/>
          <a:ext cx="7846829" cy="461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446">
                  <a:extLst>
                    <a:ext uri="{9D8B030D-6E8A-4147-A177-3AD203B41FA5}">
                      <a16:colId xmlns:a16="http://schemas.microsoft.com/office/drawing/2014/main" val="3138501632"/>
                    </a:ext>
                  </a:extLst>
                </a:gridCol>
                <a:gridCol w="2699383">
                  <a:extLst>
                    <a:ext uri="{9D8B030D-6E8A-4147-A177-3AD203B41FA5}">
                      <a16:colId xmlns:a16="http://schemas.microsoft.com/office/drawing/2014/main" val="3498285823"/>
                    </a:ext>
                  </a:extLst>
                </a:gridCol>
                <a:gridCol w="1359000">
                  <a:extLst>
                    <a:ext uri="{9D8B030D-6E8A-4147-A177-3AD203B41FA5}">
                      <a16:colId xmlns:a16="http://schemas.microsoft.com/office/drawing/2014/main" val="269839916"/>
                    </a:ext>
                  </a:extLst>
                </a:gridCol>
              </a:tblGrid>
              <a:tr h="567944">
                <a:tc>
                  <a:txBody>
                    <a:bodyPr/>
                    <a:lstStyle/>
                    <a:p>
                      <a:r>
                        <a:rPr lang="es-ES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Autoridad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4220"/>
                  </a:ext>
                </a:extLst>
              </a:tr>
              <a:tr h="601384">
                <a:tc>
                  <a:txBody>
                    <a:bodyPr/>
                    <a:lstStyle/>
                    <a:p>
                      <a:r>
                        <a:rPr lang="es-ES"/>
                        <a:t>Sergio Sastre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Director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68183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r>
                        <a:rPr lang="es-ES"/>
                        <a:t>José María Oliet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Gerente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7271"/>
                  </a:ext>
                </a:extLst>
              </a:tr>
              <a:tr h="606549">
                <a:tc>
                  <a:txBody>
                    <a:bodyPr/>
                    <a:lstStyle/>
                    <a:p>
                      <a:r>
                        <a:rPr lang="es-ES"/>
                        <a:t>Filip Celepirovic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Gerente de diseño del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Baja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24768"/>
                  </a:ext>
                </a:extLst>
              </a:tr>
              <a:tr h="606549">
                <a:tc>
                  <a:txBody>
                    <a:bodyPr/>
                    <a:lstStyle/>
                    <a:p>
                      <a:r>
                        <a:rPr lang="es-ES"/>
                        <a:t>Alejandro Resino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Gerente de control de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91611"/>
                  </a:ext>
                </a:extLst>
              </a:tr>
              <a:tr h="866498">
                <a:tc>
                  <a:txBody>
                    <a:bodyPr/>
                    <a:lstStyle/>
                    <a:p>
                      <a:r>
                        <a:rPr lang="es-ES"/>
                        <a:t>-NOVASoftware</a:t>
                      </a:r>
                    </a:p>
                    <a:p>
                      <a:r>
                        <a:rPr lang="es-ES"/>
                        <a:t>-Entidades públicas de financiación</a:t>
                      </a:r>
                    </a:p>
                    <a:p>
                      <a:r>
                        <a:rPr lang="es-ES"/>
                        <a:t>-TIESA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62207"/>
                  </a:ext>
                </a:extLst>
              </a:tr>
              <a:tr h="866498">
                <a:tc>
                  <a:txBody>
                    <a:bodyPr/>
                    <a:lstStyle/>
                    <a:p>
                      <a:r>
                        <a:rPr lang="es-ES"/>
                        <a:t>Aularios, facultades, estudiantes, profesores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Clientes/Usuarios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6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7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598ED-6B11-AAEB-F9E7-BD9B589A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Presupuesto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2CFB2-711D-2C58-1C9D-51C0BF862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742" y="2189903"/>
            <a:ext cx="7267408" cy="4134697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Bajo acuerdo de NOVASoftware con el resto de los interesados del proyecto, se establece un límite de presupuesto de </a:t>
            </a:r>
            <a:r>
              <a:rPr lang="es-ES" b="1" i="1">
                <a:solidFill>
                  <a:schemeClr val="accent6"/>
                </a:solidFill>
              </a:rPr>
              <a:t>900.000 €</a:t>
            </a:r>
          </a:p>
          <a:p>
            <a:r>
              <a:rPr lang="es-ES">
                <a:solidFill>
                  <a:schemeClr val="tx1"/>
                </a:solidFill>
              </a:rPr>
              <a:t>El contrato de licencia con TIESA para el uso de </a:t>
            </a:r>
            <a:r>
              <a:rPr lang="es-ES" err="1">
                <a:solidFill>
                  <a:schemeClr val="tx1"/>
                </a:solidFill>
              </a:rPr>
              <a:t>HorarIA</a:t>
            </a:r>
            <a:r>
              <a:rPr lang="es-ES">
                <a:solidFill>
                  <a:schemeClr val="tx1"/>
                </a:solidFill>
              </a:rPr>
              <a:t> supone un coste anual de </a:t>
            </a:r>
            <a:r>
              <a:rPr lang="es-ES" b="1" i="1">
                <a:solidFill>
                  <a:schemeClr val="accent6"/>
                </a:solidFill>
              </a:rPr>
              <a:t>150.000 €</a:t>
            </a:r>
          </a:p>
        </p:txBody>
      </p:sp>
    </p:spTree>
    <p:extLst>
      <p:ext uri="{BB962C8B-B14F-4D97-AF65-F5344CB8AC3E}">
        <p14:creationId xmlns:p14="http://schemas.microsoft.com/office/powerpoint/2010/main" val="73727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77A2-EEEB-7C7A-5976-092F4F3F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s-ES"/>
              <a:t>WBS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C816-9503-CAD9-5297-7E31B016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444" y="598708"/>
            <a:ext cx="4368837" cy="61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95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9823" y="477392"/>
            <a:ext cx="6699102" cy="95322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/>
              <a:t>Fases del proyecto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868147"/>
              </p:ext>
            </p:extLst>
          </p:nvPr>
        </p:nvGraphicFramePr>
        <p:xfrm>
          <a:off x="800478" y="1960182"/>
          <a:ext cx="6882703" cy="389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EE18D62-E395-923E-141F-F1158D3AFA16}"/>
              </a:ext>
            </a:extLst>
          </p:cNvPr>
          <p:cNvSpPr txBox="1"/>
          <p:nvPr/>
        </p:nvSpPr>
        <p:spPr>
          <a:xfrm>
            <a:off x="988828" y="1459537"/>
            <a:ext cx="528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3">
                    <a:lumMod val="60000"/>
                    <a:lumOff val="40000"/>
                  </a:schemeClr>
                </a:solidFill>
              </a:rPr>
              <a:t>Fecha de inicio: 30 noviembre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6BE14C-1D82-B59B-3D54-942DC4BE8D56}"/>
              </a:ext>
            </a:extLst>
          </p:cNvPr>
          <p:cNvSpPr txBox="1"/>
          <p:nvPr/>
        </p:nvSpPr>
        <p:spPr>
          <a:xfrm>
            <a:off x="1205023" y="5666378"/>
            <a:ext cx="528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3">
                    <a:lumMod val="60000"/>
                    <a:lumOff val="40000"/>
                  </a:schemeClr>
                </a:solidFill>
              </a:rPr>
              <a:t>Fecha de cierre:  18 julio 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C959E-26A8-1BF0-0202-1E6EFF0E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 de actividades</a:t>
            </a:r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3A2604A8-8B71-CEC1-4E12-4E1A04A09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945040"/>
              </p:ext>
            </p:extLst>
          </p:nvPr>
        </p:nvGraphicFramePr>
        <p:xfrm>
          <a:off x="885160" y="2070174"/>
          <a:ext cx="1042167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49">
                  <a:extLst>
                    <a:ext uri="{9D8B030D-6E8A-4147-A177-3AD203B41FA5}">
                      <a16:colId xmlns:a16="http://schemas.microsoft.com/office/drawing/2014/main" val="2944687026"/>
                    </a:ext>
                  </a:extLst>
                </a:gridCol>
                <a:gridCol w="7931124">
                  <a:extLst>
                    <a:ext uri="{9D8B030D-6E8A-4147-A177-3AD203B41FA5}">
                      <a16:colId xmlns:a16="http://schemas.microsoft.com/office/drawing/2014/main" val="2327345299"/>
                    </a:ext>
                  </a:extLst>
                </a:gridCol>
                <a:gridCol w="1294406">
                  <a:extLst>
                    <a:ext uri="{9D8B030D-6E8A-4147-A177-3AD203B41FA5}">
                      <a16:colId xmlns:a16="http://schemas.microsoft.com/office/drawing/2014/main" val="2453802761"/>
                    </a:ext>
                  </a:extLst>
                </a:gridCol>
              </a:tblGrid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Predecesor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68742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Conjunto de tareas de recopilación de datos (todo bloque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8813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Analizar funcionalidades de IA y examinar posibilidad de externalizar (2.1 y 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8380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Trabajo en la estructura de la red neuronal parte 1 (2.3)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65084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Trabajo en la estructura de la red neuronal parte 2 (2.4 y 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47757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Trabajo en la estructura de la red neuronal parte 3 (2.6, 2.7 y 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10261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Implantación del software en los sistemas informáticos de la universidad (2.9)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06552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División en grupos de trabajo (3.1)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50228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Elaboración de los horarios (3.2)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9818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Formación de los responsables (3.3)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72077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err="1"/>
                        <a:t>Tests</a:t>
                      </a:r>
                      <a:r>
                        <a:rPr lang="es-ES" sz="1600"/>
                        <a:t> de calidad de los horarios (4.1)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91774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Detección y corrección de errores (4.2 y 4.3)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34651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Cierre de la implementación (4.4)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2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814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Application>Microsoft Office PowerPoint</Application>
  <PresentationFormat>Widescreen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Dividendo</vt:lpstr>
      <vt:lpstr>Implantación de Horaria </vt:lpstr>
      <vt:lpstr>Novasoftware TIESA</vt:lpstr>
      <vt:lpstr>Objetivos y criterios de éxito</vt:lpstr>
      <vt:lpstr>Alcance y Riesgos</vt:lpstr>
      <vt:lpstr>Roles en el proyecto</vt:lpstr>
      <vt:lpstr>Presupuesto</vt:lpstr>
      <vt:lpstr>WBS</vt:lpstr>
      <vt:lpstr>Fases del proyecto</vt:lpstr>
      <vt:lpstr>Resumen de actividades</vt:lpstr>
      <vt:lpstr>CPM-PERT</vt:lpstr>
      <vt:lpstr>PowerPoint Presentation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Implantación de Horaria </dc:title>
  <dc:creator>Resino Viñas Alejandro</dc:creator>
  <cp:revision>1</cp:revision>
  <dcterms:created xsi:type="dcterms:W3CDTF">2023-11-18T17:47:19Z</dcterms:created>
  <dcterms:modified xsi:type="dcterms:W3CDTF">2023-11-20T22:59:37Z</dcterms:modified>
</cp:coreProperties>
</file>