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3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9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75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6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8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2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3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5/27/25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28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5/27/25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9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5/27/25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60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0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7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20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6.png"/><Relationship Id="rId7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image" Target="../media/image8.png"/><Relationship Id="rId5" Type="http://schemas.microsoft.com/office/2007/relationships/hdphoto" Target="../media/hdphoto2.wdp"/><Relationship Id="rId10" Type="http://schemas.microsoft.com/office/2007/relationships/hdphoto" Target="../media/hdphoto6.wdp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map of a mountain&#10;&#10;AI-generated content may be incorrect.">
            <a:extLst>
              <a:ext uri="{FF2B5EF4-FFF2-40B4-BE49-F238E27FC236}">
                <a16:creationId xmlns:a16="http://schemas.microsoft.com/office/drawing/2014/main" id="{93D26D52-D12E-959C-EF00-316598D6C7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FD29B-F74F-9342-FFA6-65D9AEC40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Spatial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Data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02969-7F92-44B9-4C2C-2ABAF84F6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Mostly, using </a:t>
            </a:r>
            <a:r>
              <a:rPr lang="en-US" b="1" dirty="0">
                <a:solidFill>
                  <a:srgbClr val="FFFFFF"/>
                </a:solidFill>
              </a:rPr>
              <a:t>terra</a:t>
            </a:r>
            <a:r>
              <a:rPr lang="en-US" dirty="0">
                <a:solidFill>
                  <a:srgbClr val="FFFFFF"/>
                </a:solidFill>
              </a:rPr>
              <a:t> for </a:t>
            </a:r>
            <a:r>
              <a:rPr lang="en-US" dirty="0" err="1">
                <a:solidFill>
                  <a:srgbClr val="FFFFFF"/>
                </a:solidFill>
              </a:rPr>
              <a:t>rasters</a:t>
            </a:r>
            <a:r>
              <a:rPr lang="en-US" dirty="0">
                <a:solidFill>
                  <a:srgbClr val="FFFFFF"/>
                </a:solidFill>
              </a:rPr>
              <a:t> and using </a:t>
            </a:r>
            <a:r>
              <a:rPr lang="en-US" b="1" dirty="0">
                <a:solidFill>
                  <a:srgbClr val="FFFFFF"/>
                </a:solidFill>
              </a:rPr>
              <a:t>sf</a:t>
            </a:r>
            <a:r>
              <a:rPr lang="en-US" dirty="0">
                <a:solidFill>
                  <a:srgbClr val="FFFFFF"/>
                </a:solidFill>
              </a:rPr>
              <a:t> for vectors (e.g., shapefiles)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699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7C7F-B0A6-C44C-58EF-9AD720F09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data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E079E-0B3D-65CB-CBEE-8D0B223342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err="1"/>
              <a:t>Rasters</a:t>
            </a:r>
            <a:endParaRPr lang="en-US" sz="2400" b="1" dirty="0"/>
          </a:p>
          <a:p>
            <a:r>
              <a:rPr lang="en-US" sz="2400" dirty="0"/>
              <a:t>Created with pixels</a:t>
            </a:r>
          </a:p>
          <a:p>
            <a:r>
              <a:rPr lang="en-US" sz="2400" dirty="0"/>
              <a:t>Each pixel has a value</a:t>
            </a:r>
          </a:p>
          <a:p>
            <a:r>
              <a:rPr lang="en-US" sz="2400" dirty="0"/>
              <a:t>Can never have smooth edges and will lose quality when you zoom in</a:t>
            </a:r>
          </a:p>
          <a:p>
            <a:r>
              <a:rPr lang="en-US" sz="2400" dirty="0"/>
              <a:t>Most commonly stored as .</a:t>
            </a:r>
            <a:r>
              <a:rPr lang="en-US" sz="2400" dirty="0" err="1"/>
              <a:t>tif</a:t>
            </a:r>
            <a:endParaRPr lang="en-US" sz="2400" dirty="0"/>
          </a:p>
          <a:p>
            <a:r>
              <a:rPr lang="en-US" sz="2400" dirty="0"/>
              <a:t>R packages: </a:t>
            </a:r>
            <a:r>
              <a:rPr lang="en-US" sz="2400" b="1" dirty="0"/>
              <a:t>terra, raster, stars</a:t>
            </a: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B7DAD-238F-D50C-B1EB-13BB7C473D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Vectors</a:t>
            </a:r>
          </a:p>
          <a:p>
            <a:r>
              <a:rPr lang="en-US" sz="2400" dirty="0"/>
              <a:t>Created with math / equations or with defined coordinates</a:t>
            </a:r>
          </a:p>
          <a:p>
            <a:r>
              <a:rPr lang="en-US" sz="2400" dirty="0"/>
              <a:t>Often, points, polygons, or lines when thinking about spatial data</a:t>
            </a:r>
          </a:p>
          <a:p>
            <a:r>
              <a:rPr lang="en-US" sz="2400" dirty="0"/>
              <a:t>Shapefiles (.</a:t>
            </a:r>
            <a:r>
              <a:rPr lang="en-US" sz="2400" dirty="0" err="1"/>
              <a:t>shp</a:t>
            </a:r>
            <a:r>
              <a:rPr lang="en-US" sz="2400" dirty="0"/>
              <a:t>) are a common example</a:t>
            </a:r>
          </a:p>
          <a:p>
            <a:r>
              <a:rPr lang="en-US" sz="2400" dirty="0"/>
              <a:t>R packages: </a:t>
            </a:r>
            <a:r>
              <a:rPr lang="en-US" sz="2400" b="1" dirty="0"/>
              <a:t>sf, terra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1661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D4C42-ED5D-31CC-02F1-F963401FD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D7FE9-D226-969A-E0A9-F3ABC8D96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data formats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58505A-A438-E834-2964-F57E4A31C6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197" b="12666"/>
          <a:stretch>
            <a:fillRect/>
          </a:stretch>
        </p:blipFill>
        <p:spPr>
          <a:xfrm>
            <a:off x="800100" y="1819314"/>
            <a:ext cx="10587990" cy="393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66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46FC-DFA4-468D-3DC8-4C535C942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(worst) parts of </a:t>
            </a:r>
            <a:br>
              <a:rPr lang="en-US" dirty="0"/>
            </a:br>
            <a:r>
              <a:rPr lang="en-US" dirty="0"/>
              <a:t>working with spatial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AFECA-E7E7-072C-B9F8-D6B921F37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Finding good spatial data</a:t>
            </a:r>
          </a:p>
          <a:p>
            <a:r>
              <a:rPr lang="en-US" sz="2400" dirty="0"/>
              <a:t>Getting the spatial data in a format that works easily with R</a:t>
            </a:r>
          </a:p>
          <a:p>
            <a:pPr lvl="1"/>
            <a:r>
              <a:rPr lang="en-US" sz="2000" dirty="0"/>
              <a:t>Spatial data can be stored in various file types</a:t>
            </a:r>
          </a:p>
          <a:p>
            <a:pPr lvl="1"/>
            <a:r>
              <a:rPr lang="en-US" sz="2000" dirty="0"/>
              <a:t>Spatial data can be </a:t>
            </a:r>
            <a:r>
              <a:rPr lang="en-US" sz="2000" b="1" i="1" dirty="0"/>
              <a:t>very messy</a:t>
            </a:r>
            <a:endParaRPr lang="en-US" sz="2000" dirty="0"/>
          </a:p>
          <a:p>
            <a:r>
              <a:rPr lang="en-US" sz="2400" dirty="0"/>
              <a:t>Computation time / computer storage</a:t>
            </a:r>
          </a:p>
          <a:p>
            <a:pPr lvl="1"/>
            <a:r>
              <a:rPr lang="en-US" sz="2000" dirty="0"/>
              <a:t>Some spatial data can be massive and can really bog down your computer</a:t>
            </a:r>
          </a:p>
        </p:txBody>
      </p:sp>
    </p:spTree>
    <p:extLst>
      <p:ext uri="{BB962C8B-B14F-4D97-AF65-F5344CB8AC3E}">
        <p14:creationId xmlns:p14="http://schemas.microsoft.com/office/powerpoint/2010/main" val="740249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27CEF-4B4C-B08D-F627-7211A3AE3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4A93C-0948-32AD-4074-F9F964053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sensing and wildfires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E200679-B347-8ABB-D40E-32CCA1072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6030" y="2189123"/>
            <a:ext cx="4715430" cy="3739896"/>
          </a:xfrm>
        </p:spPr>
        <p:txBody>
          <a:bodyPr>
            <a:normAutofit/>
          </a:bodyPr>
          <a:lstStyle/>
          <a:p>
            <a:r>
              <a:rPr lang="en-US" sz="2400" dirty="0"/>
              <a:t>Monitoring trends in burn severity (</a:t>
            </a:r>
            <a:r>
              <a:rPr lang="en-US" sz="2400" b="1" dirty="0"/>
              <a:t>MTBS</a:t>
            </a:r>
            <a:r>
              <a:rPr lang="en-US" sz="2400" dirty="0"/>
              <a:t>) relies on remotely sensed data (the normalized burn ratio; </a:t>
            </a:r>
            <a:r>
              <a:rPr lang="en-US" sz="2400" b="1" dirty="0"/>
              <a:t>NBR</a:t>
            </a:r>
            <a:r>
              <a:rPr lang="en-US" sz="2400" dirty="0"/>
              <a:t>) directly before and after a fire occurs to classify burn severity </a:t>
            </a:r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E4527A-B509-89A6-0E86-3DFDD2EB4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044" y="2189123"/>
            <a:ext cx="6055926" cy="30098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F6B9F1-7BC3-67B2-FD6B-C1D0D03AC780}"/>
                  </a:ext>
                </a:extLst>
              </p:cNvPr>
              <p:cNvSpPr txBox="1"/>
              <p:nvPr/>
            </p:nvSpPr>
            <p:spPr>
              <a:xfrm>
                <a:off x="2013778" y="5040766"/>
                <a:ext cx="2099934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NBR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NIR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SWIR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NIR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SWIR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F6B9F1-7BC3-67B2-FD6B-C1D0D03AC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778" y="5040766"/>
                <a:ext cx="2099934" cy="525016"/>
              </a:xfrm>
              <a:prstGeom prst="rect">
                <a:avLst/>
              </a:prstGeom>
              <a:blipFill>
                <a:blip r:embed="rId3"/>
                <a:stretch>
                  <a:fillRect l="-1807" t="-9302" r="-2410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8848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1388A-99EB-BF3D-EBCA-973FD05FF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2B2E6-AFB0-EBDC-512C-63C02DC4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sensing and wildfires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7147EA-E080-2987-1CAA-10700B972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6030" y="2189123"/>
            <a:ext cx="4715430" cy="3739896"/>
          </a:xfrm>
        </p:spPr>
        <p:txBody>
          <a:bodyPr>
            <a:normAutofit/>
          </a:bodyPr>
          <a:lstStyle/>
          <a:p>
            <a:r>
              <a:rPr lang="en-US" sz="2400" dirty="0"/>
              <a:t>Monitoring trends in burn severity (</a:t>
            </a:r>
            <a:r>
              <a:rPr lang="en-US" sz="2400" b="1" dirty="0"/>
              <a:t>MTBS</a:t>
            </a:r>
            <a:r>
              <a:rPr lang="en-US" sz="2400" dirty="0"/>
              <a:t>) relies on remotely sensed data (the normalized burn ratio; </a:t>
            </a:r>
            <a:r>
              <a:rPr lang="en-US" sz="2400" b="1" dirty="0"/>
              <a:t>NBR</a:t>
            </a:r>
            <a:r>
              <a:rPr lang="en-US" sz="2400" dirty="0"/>
              <a:t>) directly before and after a fire occurs to classify burn severity </a:t>
            </a:r>
            <a:endParaRPr lang="en-US" sz="2400" b="1" dirty="0"/>
          </a:p>
        </p:txBody>
      </p:sp>
      <p:pic>
        <p:nvPicPr>
          <p:cNvPr id="5" name="Picture 4" descr="A graph showing the growth of a number of years&#10;&#10;Description automatically generated">
            <a:extLst>
              <a:ext uri="{FF2B5EF4-FFF2-40B4-BE49-F238E27FC236}">
                <a16:creationId xmlns:a16="http://schemas.microsoft.com/office/drawing/2014/main" id="{E29F9D60-9BFE-4AA0-DE70-11E8F1C3B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050" y="2221992"/>
            <a:ext cx="5682243" cy="3099405"/>
          </a:xfrm>
          <a:prstGeom prst="rect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F972D9-623E-E68E-6E55-4523BB733D12}"/>
              </a:ext>
            </a:extLst>
          </p:cNvPr>
          <p:cNvCxnSpPr/>
          <p:nvPr/>
        </p:nvCxnSpPr>
        <p:spPr>
          <a:xfrm>
            <a:off x="8340811" y="2421924"/>
            <a:ext cx="0" cy="24095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803BFB8-D58C-654F-346F-BBEB42901329}"/>
              </a:ext>
            </a:extLst>
          </p:cNvPr>
          <p:cNvSpPr txBox="1">
            <a:spLocks/>
          </p:cNvSpPr>
          <p:nvPr/>
        </p:nvSpPr>
        <p:spPr>
          <a:xfrm>
            <a:off x="7423952" y="3374383"/>
            <a:ext cx="982727" cy="3973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/>
              <a:t>dNBR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47730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94085-3D91-C16A-9F60-98A59DC89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CB59-7F01-7366-747C-668F9D8F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Remote sensing and Post-fire </a:t>
            </a:r>
            <a:r>
              <a:rPr lang="en-US" dirty="0" err="1"/>
              <a:t>REcovery</a:t>
            </a:r>
            <a:endParaRPr lang="en-US" dirty="0"/>
          </a:p>
        </p:txBody>
      </p:sp>
      <p:pic>
        <p:nvPicPr>
          <p:cNvPr id="4" name="Picture 3" descr="A graph showing the growth of a number of years&#10;&#10;Description automatically generated">
            <a:extLst>
              <a:ext uri="{FF2B5EF4-FFF2-40B4-BE49-F238E27FC236}">
                <a16:creationId xmlns:a16="http://schemas.microsoft.com/office/drawing/2014/main" id="{D10FD355-ED83-00DE-7537-91E6A3D51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050" y="2221992"/>
            <a:ext cx="5682243" cy="3099405"/>
          </a:xfrm>
          <a:prstGeom prst="rect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5" name="Picture 4" descr="A silhouette of a tree&#10;&#10;Description automatically generated">
            <a:extLst>
              <a:ext uri="{FF2B5EF4-FFF2-40B4-BE49-F238E27FC236}">
                <a16:creationId xmlns:a16="http://schemas.microsoft.com/office/drawing/2014/main" id="{9251D375-8233-4592-3BC1-BAB4A5DFFA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561" y="2564612"/>
            <a:ext cx="425345" cy="555552"/>
          </a:xfrm>
          <a:prstGeom prst="rect">
            <a:avLst/>
          </a:prstGeom>
        </p:spPr>
      </p:pic>
      <p:pic>
        <p:nvPicPr>
          <p:cNvPr id="6" name="Picture 5" descr="A silhouette of a tree&#10;&#10;Description automatically generated">
            <a:extLst>
              <a:ext uri="{FF2B5EF4-FFF2-40B4-BE49-F238E27FC236}">
                <a16:creationId xmlns:a16="http://schemas.microsoft.com/office/drawing/2014/main" id="{45D3F617-ACA9-0A38-0ECA-44D59901F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955" y="2628591"/>
            <a:ext cx="425345" cy="555552"/>
          </a:xfrm>
          <a:prstGeom prst="rect">
            <a:avLst/>
          </a:prstGeom>
        </p:spPr>
      </p:pic>
      <p:pic>
        <p:nvPicPr>
          <p:cNvPr id="7" name="Picture 6" descr="A silhouette of a tree&#10;&#10;Description automatically generated">
            <a:extLst>
              <a:ext uri="{FF2B5EF4-FFF2-40B4-BE49-F238E27FC236}">
                <a16:creationId xmlns:a16="http://schemas.microsoft.com/office/drawing/2014/main" id="{6773BD72-D16E-BB87-54DA-7801D8017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677" y="2519740"/>
            <a:ext cx="425345" cy="555552"/>
          </a:xfrm>
          <a:prstGeom prst="rect">
            <a:avLst/>
          </a:prstGeom>
        </p:spPr>
      </p:pic>
      <p:pic>
        <p:nvPicPr>
          <p:cNvPr id="8" name="Picture 7" descr="A silhouette of a tree&#10;&#10;Description automatically generated">
            <a:extLst>
              <a:ext uri="{FF2B5EF4-FFF2-40B4-BE49-F238E27FC236}">
                <a16:creationId xmlns:a16="http://schemas.microsoft.com/office/drawing/2014/main" id="{E0A3D5CF-C616-CB5A-D946-659AF6400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399" y="2609484"/>
            <a:ext cx="425345" cy="555552"/>
          </a:xfrm>
          <a:prstGeom prst="rect">
            <a:avLst/>
          </a:prstGeom>
        </p:spPr>
      </p:pic>
      <p:pic>
        <p:nvPicPr>
          <p:cNvPr id="9" name="Picture 8" descr="A silhouette of a tree&#10;&#10;Description automatically generated">
            <a:extLst>
              <a:ext uri="{FF2B5EF4-FFF2-40B4-BE49-F238E27FC236}">
                <a16:creationId xmlns:a16="http://schemas.microsoft.com/office/drawing/2014/main" id="{A8EA58FA-C58C-9EA2-0B08-7C4527D42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349" y="2533481"/>
            <a:ext cx="425345" cy="555552"/>
          </a:xfrm>
          <a:prstGeom prst="rect">
            <a:avLst/>
          </a:prstGeom>
        </p:spPr>
      </p:pic>
      <p:pic>
        <p:nvPicPr>
          <p:cNvPr id="10" name="Picture 9" descr="A silhouette of a tree&#10;&#10;Description automatically generated">
            <a:extLst>
              <a:ext uri="{FF2B5EF4-FFF2-40B4-BE49-F238E27FC236}">
                <a16:creationId xmlns:a16="http://schemas.microsoft.com/office/drawing/2014/main" id="{F3DD4F45-F049-836D-D0F7-BD21F21B7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515" y="2623225"/>
            <a:ext cx="425345" cy="555552"/>
          </a:xfrm>
          <a:prstGeom prst="rect">
            <a:avLst/>
          </a:prstGeom>
        </p:spPr>
      </p:pic>
      <p:pic>
        <p:nvPicPr>
          <p:cNvPr id="11" name="Picture 10" descr="A silhouette of a tree&#10;&#10;Description automatically generated">
            <a:extLst>
              <a:ext uri="{FF2B5EF4-FFF2-40B4-BE49-F238E27FC236}">
                <a16:creationId xmlns:a16="http://schemas.microsoft.com/office/drawing/2014/main" id="{8FD39C36-09EA-0AB1-6A19-E303112A0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290" y="2887260"/>
            <a:ext cx="529779" cy="691956"/>
          </a:xfrm>
          <a:prstGeom prst="rect">
            <a:avLst/>
          </a:prstGeom>
        </p:spPr>
      </p:pic>
      <p:pic>
        <p:nvPicPr>
          <p:cNvPr id="12" name="Picture 11" descr="A silhouette of a tree&#10;&#10;Description automatically generated">
            <a:extLst>
              <a:ext uri="{FF2B5EF4-FFF2-40B4-BE49-F238E27FC236}">
                <a16:creationId xmlns:a16="http://schemas.microsoft.com/office/drawing/2014/main" id="{B4788304-8C47-A3C7-DAF7-829EB7EA1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795" y="2927864"/>
            <a:ext cx="443660" cy="579474"/>
          </a:xfrm>
          <a:prstGeom prst="rect">
            <a:avLst/>
          </a:prstGeom>
        </p:spPr>
      </p:pic>
      <p:pic>
        <p:nvPicPr>
          <p:cNvPr id="13" name="Picture 12" descr="A silhouette of a tree&#10;&#10;Description automatically generated">
            <a:extLst>
              <a:ext uri="{FF2B5EF4-FFF2-40B4-BE49-F238E27FC236}">
                <a16:creationId xmlns:a16="http://schemas.microsoft.com/office/drawing/2014/main" id="{85DCEDD6-14C5-A0B2-FFA6-4DB873CF7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043" y="2927864"/>
            <a:ext cx="443660" cy="579474"/>
          </a:xfrm>
          <a:prstGeom prst="rect">
            <a:avLst/>
          </a:prstGeom>
        </p:spPr>
      </p:pic>
      <p:pic>
        <p:nvPicPr>
          <p:cNvPr id="14" name="Picture 13" descr="A black flame symbol on a white background&#10;&#10;Description automatically generated">
            <a:extLst>
              <a:ext uri="{FF2B5EF4-FFF2-40B4-BE49-F238E27FC236}">
                <a16:creationId xmlns:a16="http://schemas.microsoft.com/office/drawing/2014/main" id="{6AD5E826-83A2-3DAF-38B4-F0AE5C6E39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529" y="2395260"/>
            <a:ext cx="804512" cy="804512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78F607-3E25-C75F-101E-2869837C819C}"/>
              </a:ext>
            </a:extLst>
          </p:cNvPr>
          <p:cNvCxnSpPr>
            <a:cxnSpLocks/>
          </p:cNvCxnSpPr>
          <p:nvPr/>
        </p:nvCxnSpPr>
        <p:spPr>
          <a:xfrm flipV="1">
            <a:off x="8545171" y="3959761"/>
            <a:ext cx="2558532" cy="804511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80C9B8C-6FF5-262D-CE71-E8E4C2CF93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88041" y="4099435"/>
            <a:ext cx="579475" cy="579475"/>
          </a:xfrm>
          <a:prstGeom prst="rect">
            <a:avLst/>
          </a:prstGeom>
        </p:spPr>
      </p:pic>
      <p:pic>
        <p:nvPicPr>
          <p:cNvPr id="17" name="Picture 1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CB094B8-0F9A-70CD-07C3-4577431F5A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70305" y="4099435"/>
            <a:ext cx="579475" cy="579475"/>
          </a:xfrm>
          <a:prstGeom prst="rect">
            <a:avLst/>
          </a:prstGeom>
        </p:spPr>
      </p:pic>
      <p:pic>
        <p:nvPicPr>
          <p:cNvPr id="18" name="Picture 1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976FF86-EFFF-097B-6923-7946A8FA610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32228" y="4261345"/>
            <a:ext cx="363739" cy="363739"/>
          </a:xfrm>
          <a:prstGeom prst="rect">
            <a:avLst/>
          </a:prstGeom>
        </p:spPr>
      </p:pic>
      <p:pic>
        <p:nvPicPr>
          <p:cNvPr id="19" name="Picture 1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CB6120D-4F9B-B042-74F8-3BDB1A7151E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74335" y="4234431"/>
            <a:ext cx="417565" cy="417565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DB74E2B-DD76-8C71-DCCC-6B541DFF8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6030" y="2189123"/>
            <a:ext cx="4715430" cy="3739896"/>
          </a:xfrm>
        </p:spPr>
        <p:txBody>
          <a:bodyPr>
            <a:normAutofit/>
          </a:bodyPr>
          <a:lstStyle/>
          <a:p>
            <a:r>
              <a:rPr lang="en-US" sz="2400" dirty="0"/>
              <a:t>Remotely sensed burn severity can be predictive of post-fire recovery outcomes</a:t>
            </a:r>
          </a:p>
          <a:p>
            <a:r>
              <a:rPr lang="en-US" sz="2400" b="1" dirty="0"/>
              <a:t>Spectral recovery</a:t>
            </a:r>
            <a:r>
              <a:rPr lang="en-US" sz="2400" dirty="0"/>
              <a:t> uses time series of remotely sensed indices (e.g., NBR) to mirror post-fire vegetation recovery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9884886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275</Words>
  <Application>Microsoft Macintosh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Calisto MT</vt:lpstr>
      <vt:lpstr>Cambria Math</vt:lpstr>
      <vt:lpstr>Univers Condensed</vt:lpstr>
      <vt:lpstr>ChronicleVTI</vt:lpstr>
      <vt:lpstr>Spatial Data in R</vt:lpstr>
      <vt:lpstr>Different data formats</vt:lpstr>
      <vt:lpstr>Different data formats</vt:lpstr>
      <vt:lpstr>The (worst) parts of  working with spatial data</vt:lpstr>
      <vt:lpstr>Remote sensing and wildfires</vt:lpstr>
      <vt:lpstr>Remote sensing and wildfires</vt:lpstr>
      <vt:lpstr>Remote sensing and Post-fire REcovery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 celebrezze</dc:creator>
  <cp:lastModifiedBy>joe celebrezze</cp:lastModifiedBy>
  <cp:revision>1</cp:revision>
  <dcterms:created xsi:type="dcterms:W3CDTF">2025-05-27T20:10:23Z</dcterms:created>
  <dcterms:modified xsi:type="dcterms:W3CDTF">2025-05-27T20:36:07Z</dcterms:modified>
</cp:coreProperties>
</file>