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ABFB9C-4A26-48F2-ABE8-CCB0450F9BD8}">
  <a:tblStyle styleId="{5CABFB9C-4A26-48F2-ABE8-CCB0450F9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fee70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fee70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8fee708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8fee708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fee708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fee708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fee708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fee708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91cf49e8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91cf49e8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8fee708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8fee708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System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380025" y="86900"/>
            <a:ext cx="26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 Diagram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809450" y="1726850"/>
            <a:ext cx="1452600" cy="100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“Smart Heater”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411400" y="3816875"/>
            <a:ext cx="1274700" cy="9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Ambiente</a:t>
            </a:r>
            <a:r>
              <a:rPr lang="es"/>
              <a:t> local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533700" y="541050"/>
            <a:ext cx="9708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30200" y="424025"/>
            <a:ext cx="681900" cy="7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</a:t>
            </a:r>
            <a:endParaRPr/>
          </a:p>
        </p:txBody>
      </p:sp>
      <p:cxnSp>
        <p:nvCxnSpPr>
          <p:cNvPr id="65" name="Google Shape;65;p14"/>
          <p:cNvCxnSpPr>
            <a:stCxn id="63" idx="1"/>
            <a:endCxn id="61" idx="7"/>
          </p:cNvCxnSpPr>
          <p:nvPr/>
        </p:nvCxnSpPr>
        <p:spPr>
          <a:xfrm flipH="1">
            <a:off x="5049400" y="967200"/>
            <a:ext cx="24843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5977325" y="1128125"/>
            <a:ext cx="10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Potencia</a:t>
            </a:r>
            <a:endParaRPr sz="1000"/>
          </a:p>
        </p:txBody>
      </p:sp>
      <p:cxnSp>
        <p:nvCxnSpPr>
          <p:cNvPr id="67" name="Google Shape;67;p14"/>
          <p:cNvCxnSpPr>
            <a:stCxn id="62" idx="1"/>
            <a:endCxn id="68" idx="3"/>
          </p:cNvCxnSpPr>
          <p:nvPr/>
        </p:nvCxnSpPr>
        <p:spPr>
          <a:xfrm rot="10800000">
            <a:off x="5446400" y="4254125"/>
            <a:ext cx="19650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6128800" y="3885700"/>
            <a:ext cx="12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Temperatura</a:t>
            </a:r>
            <a:endParaRPr sz="1000"/>
          </a:p>
        </p:txBody>
      </p:sp>
      <p:cxnSp>
        <p:nvCxnSpPr>
          <p:cNvPr id="70" name="Google Shape;70;p14"/>
          <p:cNvCxnSpPr>
            <a:stCxn id="61" idx="1"/>
            <a:endCxn id="64" idx="3"/>
          </p:cNvCxnSpPr>
          <p:nvPr/>
        </p:nvCxnSpPr>
        <p:spPr>
          <a:xfrm rot="10800000">
            <a:off x="1412178" y="776168"/>
            <a:ext cx="2610000" cy="10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7718950" y="2522575"/>
            <a:ext cx="6003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Hot End</a:t>
            </a:r>
            <a:endParaRPr/>
          </a:p>
        </p:txBody>
      </p:sp>
      <p:cxnSp>
        <p:nvCxnSpPr>
          <p:cNvPr id="72" name="Google Shape;72;p14"/>
          <p:cNvCxnSpPr>
            <a:stCxn id="63" idx="1"/>
            <a:endCxn id="71" idx="0"/>
          </p:cNvCxnSpPr>
          <p:nvPr/>
        </p:nvCxnSpPr>
        <p:spPr>
          <a:xfrm>
            <a:off x="7533700" y="967200"/>
            <a:ext cx="485400" cy="15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6922800" y="1679488"/>
            <a:ext cx="10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Potencia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4572000" y="4054050"/>
            <a:ext cx="874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Sensor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275500" y="3229325"/>
            <a:ext cx="10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Señal sin filtro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(voltaje)</a:t>
            </a:r>
            <a:endParaRPr sz="1000"/>
          </a:p>
        </p:txBody>
      </p:sp>
      <p:cxnSp>
        <p:nvCxnSpPr>
          <p:cNvPr id="75" name="Google Shape;75;p14"/>
          <p:cNvCxnSpPr>
            <a:stCxn id="68" idx="0"/>
            <a:endCxn id="61" idx="4"/>
          </p:cNvCxnSpPr>
          <p:nvPr/>
        </p:nvCxnSpPr>
        <p:spPr>
          <a:xfrm rot="10800000">
            <a:off x="4535850" y="2734950"/>
            <a:ext cx="473400" cy="13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1" idx="6"/>
            <a:endCxn id="71" idx="1"/>
          </p:cNvCxnSpPr>
          <p:nvPr/>
        </p:nvCxnSpPr>
        <p:spPr>
          <a:xfrm>
            <a:off x="5262050" y="2230850"/>
            <a:ext cx="24570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5843975" y="2044800"/>
            <a:ext cx="12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Comando de Enc/Apag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1932375" y="726350"/>
            <a:ext cx="20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Errores de Cableado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Estado</a:t>
            </a:r>
            <a:r>
              <a:rPr lang="es" sz="1000"/>
              <a:t> de </a:t>
            </a:r>
            <a:r>
              <a:rPr lang="es" sz="1000"/>
              <a:t>dispositivo</a:t>
            </a:r>
            <a:r>
              <a:rPr lang="es" sz="1000"/>
              <a:t> con </a:t>
            </a:r>
            <a:r>
              <a:rPr lang="es" sz="1000"/>
              <a:t>SPN /FMI (J1939)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1109775" y="3721925"/>
            <a:ext cx="822600" cy="4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</a:t>
            </a:r>
            <a:endParaRPr/>
          </a:p>
        </p:txBody>
      </p:sp>
      <p:cxnSp>
        <p:nvCxnSpPr>
          <p:cNvPr id="80" name="Google Shape;80;p14"/>
          <p:cNvCxnSpPr>
            <a:stCxn id="79" idx="0"/>
            <a:endCxn id="61" idx="2"/>
          </p:cNvCxnSpPr>
          <p:nvPr/>
        </p:nvCxnSpPr>
        <p:spPr>
          <a:xfrm flipH="1" rot="10800000">
            <a:off x="1521075" y="2230925"/>
            <a:ext cx="2288400" cy="14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1" idx="2"/>
            <a:endCxn id="79" idx="3"/>
          </p:cNvCxnSpPr>
          <p:nvPr/>
        </p:nvCxnSpPr>
        <p:spPr>
          <a:xfrm flipH="1">
            <a:off x="1932350" y="2230850"/>
            <a:ext cx="1877100" cy="17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2030700" y="3603850"/>
            <a:ext cx="10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Señal Temp. (desplegar)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1063975" y="3178075"/>
            <a:ext cx="10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Señal Temp. (control)</a:t>
            </a:r>
            <a:endParaRPr sz="1000"/>
          </a:p>
        </p:txBody>
      </p:sp>
      <p:cxnSp>
        <p:nvCxnSpPr>
          <p:cNvPr id="84" name="Google Shape;84;p14"/>
          <p:cNvCxnSpPr>
            <a:stCxn id="64" idx="2"/>
            <a:endCxn id="61" idx="1"/>
          </p:cNvCxnSpPr>
          <p:nvPr/>
        </p:nvCxnSpPr>
        <p:spPr>
          <a:xfrm>
            <a:off x="1071150" y="1128125"/>
            <a:ext cx="29511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1063975" y="1331975"/>
            <a:ext cx="120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Señales de petición</a:t>
            </a:r>
            <a:endParaRPr sz="1000"/>
          </a:p>
        </p:txBody>
      </p:sp>
      <p:cxnSp>
        <p:nvCxnSpPr>
          <p:cNvPr id="86" name="Google Shape;86;p14"/>
          <p:cNvCxnSpPr>
            <a:stCxn id="71" idx="2"/>
            <a:endCxn id="68" idx="3"/>
          </p:cNvCxnSpPr>
          <p:nvPr/>
        </p:nvCxnSpPr>
        <p:spPr>
          <a:xfrm flipH="1">
            <a:off x="5446600" y="3115375"/>
            <a:ext cx="2572500" cy="11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endCxn id="61" idx="5"/>
          </p:cNvCxnSpPr>
          <p:nvPr/>
        </p:nvCxnSpPr>
        <p:spPr>
          <a:xfrm rot="10800000">
            <a:off x="5049322" y="2587232"/>
            <a:ext cx="26586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5395475" y="2638450"/>
            <a:ext cx="120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Detección</a:t>
            </a:r>
            <a:r>
              <a:rPr lang="es" sz="1000"/>
              <a:t> de circuito abierto.</a:t>
            </a:r>
            <a:endParaRPr sz="1000"/>
          </a:p>
        </p:txBody>
      </p:sp>
      <p:cxnSp>
        <p:nvCxnSpPr>
          <p:cNvPr id="89" name="Google Shape;89;p14"/>
          <p:cNvCxnSpPr>
            <a:stCxn id="63" idx="1"/>
            <a:endCxn id="68" idx="3"/>
          </p:cNvCxnSpPr>
          <p:nvPr/>
        </p:nvCxnSpPr>
        <p:spPr>
          <a:xfrm flipH="1">
            <a:off x="5446600" y="967200"/>
            <a:ext cx="2087100" cy="3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1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 hierarchical diagram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7224" l="0" r="0" t="8472"/>
          <a:stretch/>
        </p:blipFill>
        <p:spPr>
          <a:xfrm>
            <a:off x="1344975" y="626475"/>
            <a:ext cx="6600400" cy="4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8050"/>
            <a:ext cx="8520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46225" y="543725"/>
            <a:ext cx="4055100" cy="19722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29">
                <a:solidFill>
                  <a:srgbClr val="000000"/>
                </a:solidFill>
              </a:rPr>
              <a:t>Funcionales</a:t>
            </a:r>
            <a:endParaRPr b="1" sz="17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3">
                <a:solidFill>
                  <a:srgbClr val="000000"/>
                </a:solidFill>
              </a:rPr>
              <a:t>El sistema debe de leer la </a:t>
            </a:r>
            <a:r>
              <a:rPr lang="es" sz="1463">
                <a:solidFill>
                  <a:srgbClr val="000000"/>
                </a:solidFill>
              </a:rPr>
              <a:t>temperatura</a:t>
            </a:r>
            <a:r>
              <a:rPr lang="es" sz="1463">
                <a:solidFill>
                  <a:srgbClr val="000000"/>
                </a:solidFill>
              </a:rPr>
              <a:t> de un </a:t>
            </a:r>
            <a:r>
              <a:rPr lang="es" sz="1463">
                <a:solidFill>
                  <a:srgbClr val="000000"/>
                </a:solidFill>
              </a:rPr>
              <a:t>líquido.</a:t>
            </a:r>
            <a:endParaRPr sz="1463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3">
                <a:solidFill>
                  <a:srgbClr val="000000"/>
                </a:solidFill>
              </a:rPr>
              <a:t>El sistema se comunica a través del CAN BUS, en donde mandar y recibiera información de la temperatura.</a:t>
            </a:r>
            <a:endParaRPr sz="1463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3">
                <a:solidFill>
                  <a:srgbClr val="000000"/>
                </a:solidFill>
              </a:rPr>
              <a:t>El sistema debe de de detectar las fallas internas.</a:t>
            </a:r>
            <a:endParaRPr sz="1463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3">
                <a:solidFill>
                  <a:srgbClr val="000000"/>
                </a:solidFill>
              </a:rPr>
              <a:t>El sistema debe estar contenido en una caja</a:t>
            </a:r>
            <a:endParaRPr sz="1463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63">
                <a:solidFill>
                  <a:srgbClr val="000000"/>
                </a:solidFill>
              </a:rPr>
              <a:t>Cuenta con un display y Hot end</a:t>
            </a:r>
            <a:endParaRPr sz="1463">
              <a:solidFill>
                <a:srgbClr val="000000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401350" y="543725"/>
            <a:ext cx="3900900" cy="1972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Rendimiento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sistema debe medir la temperatura.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sistema debe de detectar los errores y reportarlos.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Debe de ser capaz de </a:t>
            </a:r>
            <a:r>
              <a:rPr lang="es" sz="1100"/>
              <a:t>recibir</a:t>
            </a:r>
            <a:r>
              <a:rPr lang="es" sz="1100"/>
              <a:t> el mensaje y </a:t>
            </a:r>
            <a:r>
              <a:rPr lang="es" sz="1100"/>
              <a:t>atenderlo.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Los mensajes del CAN BUS deben de estar en el formato y estándar establecidos.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p16"/>
          <p:cNvSpPr txBox="1"/>
          <p:nvPr/>
        </p:nvSpPr>
        <p:spPr>
          <a:xfrm>
            <a:off x="346225" y="2515850"/>
            <a:ext cx="4055100" cy="2567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Restricciones</a:t>
            </a:r>
            <a:r>
              <a:rPr b="1" lang="es"/>
              <a:t> del diseño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sistema utiliza un </a:t>
            </a:r>
            <a:r>
              <a:rPr lang="es" sz="1100"/>
              <a:t>módulo</a:t>
            </a:r>
            <a:r>
              <a:rPr lang="es" sz="1100"/>
              <a:t> de CAN.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sistema utiliza el </a:t>
            </a:r>
            <a:r>
              <a:rPr lang="es" sz="1100"/>
              <a:t>estándar</a:t>
            </a:r>
            <a:r>
              <a:rPr lang="es" sz="1100"/>
              <a:t> J1939.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Debe de contar con una </a:t>
            </a:r>
            <a:r>
              <a:rPr lang="es" sz="1100"/>
              <a:t>protección</a:t>
            </a:r>
            <a:r>
              <a:rPr lang="es" sz="1100"/>
              <a:t> de corto circuito.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Protección</a:t>
            </a:r>
            <a:r>
              <a:rPr lang="es" sz="1100"/>
              <a:t> contra sobre voltaje.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Debe de estar programado en un STM32.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sensor de temperatura debe resistir al salpicaduras.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cableado no debe de ser menor a AWG 18.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" name="Google Shape;104;p16"/>
          <p:cNvSpPr txBox="1"/>
          <p:nvPr/>
        </p:nvSpPr>
        <p:spPr>
          <a:xfrm>
            <a:off x="4401325" y="2515700"/>
            <a:ext cx="3900900" cy="256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Calidad de los atributos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contenedor debe soportar salpicaduras y descargas eléctricas.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dispositivo debe de tener un error máximo de 土3°C.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Debe de ser capaz de medir la temperatura entre -40°C y 210°C.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La dimensiones de la caja son de 20x20x20 cm.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dispositivo debe de tener una resolución mínima de 1°C/bit.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Los cables tiene un código de colores correspondiente a su voltaje y función.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fusible del software se ejecutará cada 10 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coeficiente del filtro de temperatura debe de ser de 16.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1751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DB9 Conector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Señales dedicadas para:</a:t>
            </a:r>
            <a:endParaRPr sz="1000"/>
          </a:p>
          <a:p>
            <a:pPr indent="-149225" lvl="0" marL="179999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Corto circuito</a:t>
            </a:r>
            <a:endParaRPr sz="1000"/>
          </a:p>
          <a:p>
            <a:pPr indent="-149225" lvl="0" marL="179999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Impedancia Alta</a:t>
            </a:r>
            <a:endParaRPr sz="1000"/>
          </a:p>
          <a:p>
            <a:pPr indent="-149225" lvl="0" marL="179999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Medicion de Variable</a:t>
            </a:r>
            <a:endParaRPr sz="1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2571750"/>
            <a:ext cx="21585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Señales  SON y FMI de acuerdo al protocolo J1939.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PGN 61495 Temperature Heater Setpoint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SPN5825 – Measured temperature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PGN65262 – Engine Temperature - ET1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SPN110 – Engine Coolant Temperature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2644075" y="15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{5CABFB9C-4A26-48F2-ABE8-CCB0450F9BD8}</a:tableStyleId>
              </a:tblPr>
              <a:tblGrid>
                <a:gridCol w="1662900"/>
                <a:gridCol w="1763925"/>
              </a:tblGrid>
              <a:tr h="249925">
                <a:tc gridSpan="2">
                  <a:txBody>
                    <a:bodyPr/>
                    <a:lstStyle/>
                    <a:p>
                      <a:pPr indent="0" lvl="0" marL="8014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FFDE00"/>
                          </a:solidFill>
                          <a:highlight>
                            <a:srgbClr val="367C2B"/>
                          </a:highlight>
                        </a:rPr>
                        <a:t>SPN5825 – Measured temperature</a:t>
                      </a:r>
                      <a:endParaRPr b="1" sz="804">
                        <a:solidFill>
                          <a:srgbClr val="FFDE00"/>
                        </a:solidFill>
                        <a:highlight>
                          <a:srgbClr val="367C2B"/>
                        </a:highlight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207275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Parameter size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695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8 bits</a:t>
                      </a:r>
                      <a:endParaRPr sz="804"/>
                    </a:p>
                  </a:txBody>
                  <a:tcPr marT="63500" marB="63500" marR="63500" marL="63500"/>
                </a:tc>
              </a:tr>
              <a:tr h="205750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Parameter use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8368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Parameter &amp; Diagnostics SPN</a:t>
                      </a:r>
                      <a:endParaRPr sz="804"/>
                    </a:p>
                  </a:txBody>
                  <a:tcPr marT="63500" marB="63500" marR="63500" marL="63500"/>
                </a:tc>
              </a:tr>
              <a:tr h="207275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Parameter measure type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35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Temperature</a:t>
                      </a:r>
                      <a:endParaRPr sz="804"/>
                    </a:p>
                  </a:txBody>
                  <a:tcPr marT="63500" marB="63500" marR="63500" marL="63500"/>
                </a:tc>
              </a:tr>
              <a:tr h="205750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Resolution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8578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1 °C/bit</a:t>
                      </a:r>
                      <a:endParaRPr sz="804"/>
                    </a:p>
                  </a:txBody>
                  <a:tcPr marT="63500" marB="63500" marR="63500" marL="63500"/>
                </a:tc>
              </a:tr>
              <a:tr h="205750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Range offset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7797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-40</a:t>
                      </a:r>
                      <a:endParaRPr sz="804"/>
                    </a:p>
                  </a:txBody>
                  <a:tcPr marT="63500" marB="63500" marR="63500" marL="63500"/>
                </a:tc>
              </a:tr>
              <a:tr h="207275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Range limit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527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210</a:t>
                      </a:r>
                      <a:endParaRPr sz="804"/>
                    </a:p>
                  </a:txBody>
                  <a:tcPr marT="63500" marB="63500" marR="63500" marL="6350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8533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4">
                          <a:solidFill>
                            <a:srgbClr val="367C2B"/>
                          </a:solidFill>
                        </a:rPr>
                        <a:t>Data range </a:t>
                      </a:r>
                      <a:endParaRPr b="1" sz="804">
                        <a:solidFill>
                          <a:srgbClr val="367C2B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695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4"/>
                        <a:t>0 to 250 °C</a:t>
                      </a:r>
                      <a:endParaRPr sz="804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6234200" y="40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{5CABFB9C-4A26-48F2-ABE8-CCB0450F9BD8}</a:tableStyleId>
              </a:tblPr>
              <a:tblGrid>
                <a:gridCol w="1434600"/>
                <a:gridCol w="1507900"/>
              </a:tblGrid>
              <a:tr h="291900">
                <a:tc>
                  <a:txBody>
                    <a:bodyPr/>
                    <a:lstStyle/>
                    <a:p>
                      <a:pPr indent="0" lvl="0" marL="8126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4">
                          <a:solidFill>
                            <a:srgbClr val="367C2B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Parameter measure type </a:t>
                      </a:r>
                      <a:endParaRPr b="1" sz="1104">
                        <a:solidFill>
                          <a:srgbClr val="367C2B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611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4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Temperature</a:t>
                      </a:r>
                      <a:endParaRPr sz="1104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291900">
                <a:tc>
                  <a:txBody>
                    <a:bodyPr/>
                    <a:lstStyle/>
                    <a:p>
                      <a:pPr indent="0" lvl="0" marL="8126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4">
                          <a:solidFill>
                            <a:srgbClr val="367C2B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Resolution </a:t>
                      </a:r>
                      <a:endParaRPr b="1" sz="1104">
                        <a:solidFill>
                          <a:srgbClr val="367C2B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8382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4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 deg C/bit</a:t>
                      </a:r>
                      <a:endParaRPr sz="1104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291900">
                <a:tc>
                  <a:txBody>
                    <a:bodyPr/>
                    <a:lstStyle/>
                    <a:p>
                      <a:pPr indent="0" lvl="0" marL="8126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4">
                          <a:solidFill>
                            <a:srgbClr val="367C2B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Range offset </a:t>
                      </a:r>
                      <a:endParaRPr b="1" sz="1104">
                        <a:solidFill>
                          <a:srgbClr val="367C2B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905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4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-40 deg C</a:t>
                      </a:r>
                      <a:endParaRPr sz="1104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291900">
                <a:tc>
                  <a:txBody>
                    <a:bodyPr/>
                    <a:lstStyle/>
                    <a:p>
                      <a:pPr indent="0" lvl="0" marL="8126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4">
                          <a:solidFill>
                            <a:srgbClr val="367C2B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Range limit </a:t>
                      </a:r>
                      <a:endParaRPr b="1" sz="1104">
                        <a:solidFill>
                          <a:srgbClr val="367C2B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804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4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250 deg C</a:t>
                      </a:r>
                      <a:endParaRPr sz="1104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291900">
                <a:tc>
                  <a:txBody>
                    <a:bodyPr/>
                    <a:lstStyle/>
                    <a:p>
                      <a:pPr indent="0" lvl="0" marL="8126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4">
                          <a:solidFill>
                            <a:srgbClr val="367C2B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range </a:t>
                      </a:r>
                      <a:endParaRPr b="1" sz="1104">
                        <a:solidFill>
                          <a:srgbClr val="367C2B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905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4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-40 to 210 deg C</a:t>
                      </a:r>
                      <a:endParaRPr sz="1104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4" name="Google Shape;114;p17"/>
          <p:cNvSpPr txBox="1"/>
          <p:nvPr/>
        </p:nvSpPr>
        <p:spPr>
          <a:xfrm>
            <a:off x="614400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126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4">
                <a:solidFill>
                  <a:srgbClr val="367C2B"/>
                </a:solidFill>
                <a:latin typeface="Cambria"/>
                <a:ea typeface="Cambria"/>
                <a:cs typeface="Cambria"/>
                <a:sym typeface="Cambria"/>
              </a:rPr>
              <a:t>Parameter use </a:t>
            </a:r>
            <a:r>
              <a:rPr lang="es" sz="1104">
                <a:latin typeface="Cambria"/>
                <a:ea typeface="Cambria"/>
                <a:cs typeface="Cambria"/>
                <a:sym typeface="Cambria"/>
              </a:rPr>
              <a:t>Parameter &amp; Diagnostics SPN </a:t>
            </a:r>
            <a:endParaRPr sz="1104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</a:t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311700" y="1017725"/>
            <a:ext cx="238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Señales internas:</a:t>
            </a:r>
            <a:endParaRPr sz="1000"/>
          </a:p>
          <a:p>
            <a:pPr indent="-153499" lvl="0" marL="179999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Control de Corto Circuito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s" sz="1000"/>
              <a:t>Software Fuse</a:t>
            </a:r>
            <a:endParaRPr i="1" sz="1000"/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Tiempo Transcurrido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s" sz="1000"/>
              <a:t>AccumulatedLapsedTimePercent</a:t>
            </a:r>
            <a:endParaRPr i="1" sz="1000"/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Corriente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Measured Current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Driver Rated Current</a:t>
            </a:r>
            <a:endParaRPr sz="1000"/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Temperatura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TempRead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TempSet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EOLMaxThreshold</a:t>
            </a:r>
            <a:endParaRPr sz="1000"/>
          </a:p>
          <a:p>
            <a:pPr indent="-168275" lvl="1" marL="269999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EOLMinThreshold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 del sistema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20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 Principal: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2468175" y="1152475"/>
            <a:ext cx="32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Situaciones de Fallo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Fallo de conexiones  y cableado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