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1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1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8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C6EF-2DD3-44ED-8953-005F210B64A1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CC2A-DA18-47C5-8AEE-4CC817721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679775" y="344803"/>
            <a:ext cx="2840289" cy="1838833"/>
            <a:chOff x="4179456" y="689859"/>
            <a:chExt cx="2840289" cy="1838833"/>
          </a:xfrm>
        </p:grpSpPr>
        <p:sp>
          <p:nvSpPr>
            <p:cNvPr id="12" name="流程图: 过程 11"/>
            <p:cNvSpPr/>
            <p:nvPr/>
          </p:nvSpPr>
          <p:spPr>
            <a:xfrm>
              <a:off x="4179456" y="1157092"/>
              <a:ext cx="2840289" cy="1371600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4254969" y="1372640"/>
                  <a:ext cx="2704394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ar-AE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ar-AE" altLang="zh-CN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969" y="1372640"/>
                  <a:ext cx="2704394" cy="9727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4750289" y="689859"/>
              <a:ext cx="1861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RISK ESTIMATION</a:t>
              </a:r>
              <a:endParaRPr lang="zh-CN" altLang="en-US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87333" y="332422"/>
            <a:ext cx="2898999" cy="1851214"/>
            <a:chOff x="8350914" y="677478"/>
            <a:chExt cx="2898999" cy="1851214"/>
          </a:xfrm>
        </p:grpSpPr>
        <p:sp>
          <p:nvSpPr>
            <p:cNvPr id="18" name="文本框 17"/>
            <p:cNvSpPr txBox="1"/>
            <p:nvPr/>
          </p:nvSpPr>
          <p:spPr>
            <a:xfrm>
              <a:off x="8629292" y="677478"/>
              <a:ext cx="2376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ACCURACY  MEASURES</a:t>
              </a:r>
              <a:endParaRPr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8350914" y="1370674"/>
                  <a:ext cx="2898999" cy="972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ar-AE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TPR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FPR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AUC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TPR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FPR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/>
                                        <m:t>AUC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914" y="1370674"/>
                  <a:ext cx="2898999" cy="9727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流程图: 过程 19"/>
            <p:cNvSpPr/>
            <p:nvPr/>
          </p:nvSpPr>
          <p:spPr>
            <a:xfrm>
              <a:off x="8361666" y="1157092"/>
              <a:ext cx="2840289" cy="1371600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157" y="353683"/>
            <a:ext cx="2840289" cy="1838579"/>
            <a:chOff x="1030824" y="690113"/>
            <a:chExt cx="2840289" cy="1838579"/>
          </a:xfrm>
        </p:grpSpPr>
        <p:sp>
          <p:nvSpPr>
            <p:cNvPr id="16" name="文本框 15"/>
            <p:cNvSpPr txBox="1"/>
            <p:nvPr/>
          </p:nvSpPr>
          <p:spPr>
            <a:xfrm>
              <a:off x="1777041" y="690113"/>
              <a:ext cx="1335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INPUT DATA</a:t>
              </a:r>
              <a:endParaRPr lang="zh-CN" altLang="en-US" b="1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030824" y="1157092"/>
              <a:ext cx="2840289" cy="1371600"/>
              <a:chOff x="1048076" y="1157092"/>
              <a:chExt cx="2840289" cy="13716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1202652" y="1243356"/>
                    <a:ext cx="2634567" cy="12035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500" b="1" dirty="0" smtClean="0">
                        <a:latin typeface="Cambria Math" panose="02040503050406030204" pitchFamily="18" charset="0"/>
                      </a:rPr>
                      <a:t>  Outcomes             Biomarkers</a:t>
                    </a:r>
                    <a:endParaRPr lang="en-US" altLang="zh-CN" sz="1500" b="1" dirty="0" smtClean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ar-AE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dirty="0" smtClean="0"/>
                      <a:t>      +  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ar-AE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ar-AE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zh-CN" alt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2652" y="1243356"/>
                    <a:ext cx="2634567" cy="12035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流程图: 过程 20"/>
              <p:cNvSpPr/>
              <p:nvPr/>
            </p:nvSpPr>
            <p:spPr>
              <a:xfrm>
                <a:off x="1048076" y="1157092"/>
                <a:ext cx="2840289" cy="1371600"/>
              </a:xfrm>
              <a:prstGeom prst="flowChartProcess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3" name="直接箭头连接符 32"/>
          <p:cNvCxnSpPr>
            <a:stCxn id="21" idx="3"/>
            <a:endCxn id="12" idx="1"/>
          </p:cNvCxnSpPr>
          <p:nvPr/>
        </p:nvCxnSpPr>
        <p:spPr>
          <a:xfrm flipV="1">
            <a:off x="3517446" y="1497836"/>
            <a:ext cx="116232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529101" y="1513935"/>
            <a:ext cx="1162329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689853" y="1137130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 1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7697411" y="1144603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 2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288655" y="2671953"/>
                <a:ext cx="5477774" cy="366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b="1" dirty="0" smtClean="0"/>
                  <a:t>STEP 1</a:t>
                </a:r>
                <a:r>
                  <a:rPr lang="en-US" altLang="zh-CN" dirty="0"/>
                  <a:t>: Maximize observed data likelihood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ar-AE" altLang="zh-CN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ar-AE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ar-AE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zh-CN" alt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p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ar-AE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ar-AE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zh-CN" alt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ar-AE" altLang="zh-CN" dirty="0"/>
                  <a:t> </a:t>
                </a:r>
                <a:r>
                  <a:rPr lang="en-US" altLang="zh-CN" dirty="0"/>
                  <a:t>to estimate unknown model parameters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b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 </a:t>
                </a:r>
                <a:r>
                  <a:rPr lang="en-US" altLang="zh-CN" dirty="0"/>
                  <a:t>and conditional survival probabilities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. </a:t>
                </a:r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ar-AE" altLang="zh-CN">
                        <a:latin typeface="Cambria Math" panose="02040503050406030204" pitchFamily="18" charset="0"/>
                      </a:rPr>
                      <m:t>(⋅|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𝑍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ar-AE" altLang="zh-CN">
                        <a:latin typeface="Cambria Math" panose="02040503050406030204" pitchFamily="18" charset="0"/>
                      </a:rPr>
                      <m:t>(⋅|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𝑍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 </a:t>
                </a:r>
                <a:r>
                  <a:rPr lang="en-US" altLang="zh-CN" dirty="0"/>
                  <a:t>are probability and survival functions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AE" altLang="zh-CN" dirty="0"/>
                  <a:t> </a:t>
                </a:r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0"/>
                <a:endParaRPr lang="en-US" altLang="zh-CN" b="1" dirty="0" smtClean="0"/>
              </a:p>
              <a:p>
                <a:pPr lvl="0"/>
                <a:r>
                  <a:rPr lang="en-US" altLang="zh-CN" b="1" dirty="0" smtClean="0"/>
                  <a:t>STEP </a:t>
                </a:r>
                <a:r>
                  <a:rPr lang="en-US" altLang="zh-CN" b="1" dirty="0"/>
                  <a:t>2</a:t>
                </a:r>
                <a:r>
                  <a:rPr lang="en-US" altLang="zh-CN" dirty="0"/>
                  <a:t>: Estimate accuracy measures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TPR</m:t>
                              </m:r>
                            </m:e>
                          </m:acc>
                        </m:e>
                        <m:sub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ar-AE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nary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)}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nary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ar-AE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FPR</m:t>
                              </m:r>
                            </m:e>
                          </m:acc>
                        </m:e>
                        <m:sub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ar-AE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ar-AE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AUC</m:t>
                              </m:r>
                            </m:e>
                          </m:acc>
                        </m:e>
                        <m:sub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TPR</m:t>
                              </m:r>
                            </m:e>
                          </m:acc>
                        </m:e>
                        <m:sub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ar-AE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ar-AE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FPR</m:t>
                              </m:r>
                            </m:e>
                          </m:acc>
                        </m:e>
                        <m:sub>
                          <m:r>
                            <a:rPr lang="zh-CN" alt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ar-AE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altLang="zh-CN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55" y="2671953"/>
                <a:ext cx="5477774" cy="3664208"/>
              </a:xfrm>
              <a:prstGeom prst="rect">
                <a:avLst/>
              </a:prstGeom>
              <a:blipFill rotWithShape="0">
                <a:blip r:embed="rId5"/>
                <a:stretch>
                  <a:fillRect l="-1893" t="-3494" r="-1670" b="-1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207109" y="2686086"/>
                <a:ext cx="5630522" cy="3149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b="1" dirty="0" smtClean="0">
                    <a:latin typeface="Cambria Math" panose="02040503050406030204" pitchFamily="18" charset="0"/>
                  </a:rPr>
                  <a:t>NOTATION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</a:t>
                </a:r>
                <a:r>
                  <a:rPr lang="ar-AE" altLang="zh-CN" dirty="0" smtClean="0"/>
                  <a:t>: </a:t>
                </a:r>
                <a:r>
                  <a:rPr lang="en-US" altLang="zh-CN" dirty="0"/>
                  <a:t>observed time-to-event (e.g., time to biopsy</a:t>
                </a:r>
                <a:r>
                  <a:rPr lang="en-US" altLang="zh-CN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AE" altLang="zh-CN" dirty="0"/>
                  <a:t>: </a:t>
                </a:r>
                <a:r>
                  <a:rPr lang="en-US" altLang="zh-CN" dirty="0" smtClean="0"/>
                  <a:t> observed </a:t>
                </a:r>
                <a:r>
                  <a:rPr lang="en-US" altLang="zh-CN" dirty="0"/>
                  <a:t>event </a:t>
                </a:r>
                <a:r>
                  <a:rPr lang="en-US" altLang="zh-CN" dirty="0" smtClean="0"/>
                  <a:t>indicator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altLang="zh-CN" dirty="0"/>
                  <a:t>: </a:t>
                </a:r>
                <a:r>
                  <a:rPr lang="en-US" altLang="zh-CN" dirty="0" smtClean="0"/>
                  <a:t> baseline </a:t>
                </a:r>
                <a:r>
                  <a:rPr lang="en-US" altLang="zh-CN" dirty="0"/>
                  <a:t>covariate or </a:t>
                </a:r>
                <a:r>
                  <a:rPr lang="en-US" altLang="zh-CN" dirty="0" smtClean="0"/>
                  <a:t>biomarker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: </a:t>
                </a:r>
                <a:r>
                  <a:rPr lang="en-US" altLang="zh-CN" dirty="0" smtClean="0"/>
                  <a:t> conditional </a:t>
                </a:r>
                <a:r>
                  <a:rPr lang="en-US" altLang="zh-CN" dirty="0"/>
                  <a:t>survival probability of event time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/>
                          <m:t>TPR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: </a:t>
                </a:r>
                <a:r>
                  <a:rPr lang="en-US" altLang="zh-CN" dirty="0" smtClean="0"/>
                  <a:t> time-specific </a:t>
                </a:r>
                <a:r>
                  <a:rPr lang="en-US" altLang="zh-CN" dirty="0"/>
                  <a:t>true positive rate for a given cutoff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/>
                          <m:t>FPR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ar-AE"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CN" dirty="0"/>
                  <a:t>: </a:t>
                </a:r>
                <a:r>
                  <a:rPr lang="en-US" altLang="zh-CN" dirty="0" smtClean="0"/>
                  <a:t> time-specific </a:t>
                </a:r>
                <a:r>
                  <a:rPr lang="en-US" altLang="zh-CN" dirty="0"/>
                  <a:t>false positive rate for a given cutoff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/>
                          <m:t>AUC</m:t>
                        </m:r>
                      </m:e>
                      <m:sub>
                        <m:r>
                          <a:rPr lang="zh-CN" alt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altLang="zh-CN" dirty="0" smtClean="0"/>
                  <a:t>: </a:t>
                </a:r>
                <a:r>
                  <a:rPr lang="en-US" altLang="zh-CN" dirty="0" smtClean="0"/>
                  <a:t> time-specific </a:t>
                </a:r>
                <a:r>
                  <a:rPr lang="en-US" altLang="zh-CN" dirty="0"/>
                  <a:t>area under ROC </a:t>
                </a:r>
                <a:r>
                  <a:rPr lang="en-US" altLang="zh-CN" dirty="0" smtClean="0"/>
                  <a:t>curve </a:t>
                </a:r>
                <a:endParaRPr lang="en-US" altLang="zh-CN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09" y="2686086"/>
                <a:ext cx="5630522" cy="3149260"/>
              </a:xfrm>
              <a:prstGeom prst="rect">
                <a:avLst/>
              </a:prstGeom>
              <a:blipFill rotWithShape="0">
                <a:blip r:embed="rId6"/>
                <a:stretch>
                  <a:fillRect t="-1357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11</cp:revision>
  <dcterms:created xsi:type="dcterms:W3CDTF">2020-10-13T20:43:02Z</dcterms:created>
  <dcterms:modified xsi:type="dcterms:W3CDTF">2020-10-13T22:08:19Z</dcterms:modified>
</cp:coreProperties>
</file>