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aleway"/>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aleway-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italic.fntdata"/><Relationship Id="rId14" Type="http://schemas.openxmlformats.org/officeDocument/2006/relationships/font" Target="fonts/Raleway-bold.fntdata"/><Relationship Id="rId17" Type="http://schemas.openxmlformats.org/officeDocument/2006/relationships/font" Target="fonts/Lato-regular.fntdata"/><Relationship Id="rId16" Type="http://schemas.openxmlformats.org/officeDocument/2006/relationships/font" Target="fonts/Raleway-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6fa3c898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6fa3c89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c6fa3c898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6fa3c89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f3bfb0ec6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f3bfb0ec6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f3bfb0ec6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f3bfb0ec6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c6fa3c898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c6fa3c89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c6fa3c898_0_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c6fa3c89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c6fa3c898_0_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c6fa3c89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900"/>
              <a:t>How can Big Mountain Resort reduce operating cost </a:t>
            </a:r>
            <a:r>
              <a:rPr lang="en" sz="1900"/>
              <a:t>without</a:t>
            </a:r>
            <a:r>
              <a:rPr lang="en" sz="1900"/>
              <a:t> undermining ticket price or </a:t>
            </a:r>
            <a:r>
              <a:rPr lang="en" sz="1900"/>
              <a:t>capitalize</a:t>
            </a:r>
            <a:r>
              <a:rPr lang="en" sz="1900"/>
              <a:t> on its current facilities to </a:t>
            </a:r>
            <a:r>
              <a:rPr lang="en" sz="1900"/>
              <a:t>support</a:t>
            </a:r>
            <a:r>
              <a:rPr lang="en" sz="1900"/>
              <a:t> a higher ticket price</a:t>
            </a:r>
            <a:endParaRPr sz="1900"/>
          </a:p>
          <a:p>
            <a:pPr indent="0" lvl="0" marL="0" rtl="0" algn="ctr">
              <a:spcBef>
                <a:spcPts val="0"/>
              </a:spcBef>
              <a:spcAft>
                <a:spcPts val="0"/>
              </a:spcAft>
              <a:buNone/>
            </a:pPr>
            <a:r>
              <a:t/>
            </a:r>
            <a:endParaRPr/>
          </a:p>
        </p:txBody>
      </p:sp>
      <p:sp>
        <p:nvSpPr>
          <p:cNvPr id="73" name="Google Shape;73;p13"/>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Expected delivery</a:t>
            </a:r>
            <a:endParaRPr b="1"/>
          </a:p>
          <a:p>
            <a:pPr indent="0" lvl="0" marL="0" rtl="0" algn="l">
              <a:spcBef>
                <a:spcPts val="0"/>
              </a:spcBef>
              <a:spcAft>
                <a:spcPts val="0"/>
              </a:spcAft>
              <a:buNone/>
            </a:pPr>
            <a:r>
              <a:rPr lang="en" sz="1500"/>
              <a:t>By next season</a:t>
            </a:r>
            <a:endParaRPr sz="1500"/>
          </a:p>
          <a:p>
            <a:pPr indent="0" lvl="0" marL="0" rtl="0" algn="l">
              <a:spcBef>
                <a:spcPts val="1600"/>
              </a:spcBef>
              <a:spcAft>
                <a:spcPts val="0"/>
              </a:spcAft>
              <a:buNone/>
            </a:pPr>
            <a:r>
              <a:rPr b="1" lang="en"/>
              <a:t>Scope of solution</a:t>
            </a:r>
            <a:endParaRPr b="1"/>
          </a:p>
          <a:p>
            <a:pPr indent="-323850" lvl="0" marL="457200" rtl="0" algn="l">
              <a:spcBef>
                <a:spcPts val="0"/>
              </a:spcBef>
              <a:spcAft>
                <a:spcPts val="0"/>
              </a:spcAft>
              <a:buSzPts val="1500"/>
              <a:buChar char="●"/>
            </a:pPr>
            <a:r>
              <a:rPr lang="en" sz="1500"/>
              <a:t>Focus is on operating cost and further </a:t>
            </a:r>
            <a:r>
              <a:rPr lang="en" sz="1500"/>
              <a:t>capitalization</a:t>
            </a:r>
            <a:r>
              <a:rPr lang="en" sz="1500"/>
              <a:t> on current </a:t>
            </a:r>
            <a:r>
              <a:rPr lang="en" sz="1500"/>
              <a:t>facilities.</a:t>
            </a:r>
            <a:endParaRPr sz="1500"/>
          </a:p>
          <a:p>
            <a:pPr indent="0" lvl="0" marL="0" rtl="0" algn="l">
              <a:spcBef>
                <a:spcPts val="1600"/>
              </a:spcBef>
              <a:spcAft>
                <a:spcPts val="0"/>
              </a:spcAft>
              <a:buNone/>
            </a:pPr>
            <a:r>
              <a:rPr b="1" lang="en"/>
              <a:t>Biggest risk</a:t>
            </a:r>
            <a:endParaRPr sz="1500"/>
          </a:p>
          <a:p>
            <a:pPr indent="-323850" lvl="0" marL="457200" rtl="0" algn="l">
              <a:spcBef>
                <a:spcPts val="0"/>
              </a:spcBef>
              <a:spcAft>
                <a:spcPts val="0"/>
              </a:spcAft>
              <a:buSzPts val="1500"/>
              <a:buChar char="●"/>
            </a:pPr>
            <a:r>
              <a:rPr lang="en" sz="1500"/>
              <a:t>Reducing operating costs that undermine ticket price</a:t>
            </a:r>
            <a:endParaRPr sz="1500"/>
          </a:p>
          <a:p>
            <a:pPr indent="-323850" lvl="0" marL="457200" rtl="0" algn="l">
              <a:spcBef>
                <a:spcPts val="0"/>
              </a:spcBef>
              <a:spcAft>
                <a:spcPts val="0"/>
              </a:spcAft>
              <a:buSzPts val="1500"/>
              <a:buChar char="●"/>
            </a:pPr>
            <a:r>
              <a:rPr lang="en" sz="1500"/>
              <a:t>Price increasing us out of the market share</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Scenario 2 &amp; 3: Increase </a:t>
            </a:r>
            <a:r>
              <a:rPr lang="en" sz="2600"/>
              <a:t>infrastructure</a:t>
            </a:r>
            <a:endParaRPr sz="2600"/>
          </a:p>
        </p:txBody>
      </p:sp>
      <p:sp>
        <p:nvSpPr>
          <p:cNvPr id="79" name="Google Shape;79;p14"/>
          <p:cNvSpPr txBox="1"/>
          <p:nvPr>
            <p:ph idx="1" type="body"/>
          </p:nvPr>
        </p:nvSpPr>
        <p:spPr>
          <a:xfrm>
            <a:off x="5710300" y="1211350"/>
            <a:ext cx="2872500" cy="166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Scenario 3</a:t>
            </a:r>
            <a:endParaRPr b="1" sz="2100">
              <a:solidFill>
                <a:schemeClr val="dk1"/>
              </a:solidFill>
            </a:endParaRPr>
          </a:p>
          <a:p>
            <a:pPr indent="-330200" lvl="0" marL="457200" rtl="0" algn="l">
              <a:spcBef>
                <a:spcPts val="1600"/>
              </a:spcBef>
              <a:spcAft>
                <a:spcPts val="1200"/>
              </a:spcAft>
              <a:buSzPts val="1600"/>
              <a:buChar char="●"/>
            </a:pPr>
            <a:r>
              <a:rPr lang="en" sz="1600"/>
              <a:t>Same as number 2, but adding 2 acres of snow making cover -This scenario increases support for ticket price by $9.33</a:t>
            </a:r>
            <a:endParaRPr sz="1600"/>
          </a:p>
        </p:txBody>
      </p:sp>
      <p:sp>
        <p:nvSpPr>
          <p:cNvPr id="80" name="Google Shape;80;p14"/>
          <p:cNvSpPr txBox="1"/>
          <p:nvPr>
            <p:ph idx="2" type="body"/>
          </p:nvPr>
        </p:nvSpPr>
        <p:spPr>
          <a:xfrm>
            <a:off x="2473497" y="1211350"/>
            <a:ext cx="30714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Scenario 2</a:t>
            </a:r>
            <a:endParaRPr b="1" sz="2100">
              <a:solidFill>
                <a:schemeClr val="dk1"/>
              </a:solidFill>
            </a:endParaRPr>
          </a:p>
          <a:p>
            <a:pPr indent="-330200" lvl="0" marL="457200" rtl="0" algn="l">
              <a:spcBef>
                <a:spcPts val="1600"/>
              </a:spcBef>
              <a:spcAft>
                <a:spcPts val="1200"/>
              </a:spcAft>
              <a:buSzPts val="1600"/>
              <a:buChar char="●"/>
            </a:pPr>
            <a:r>
              <a:rPr lang="en" sz="1600"/>
              <a:t> Increase the vertical drop by adding a run to a point 150 feet lower down but requiring the installation of an additional chair lift to bring skiers back up, without additional snow making coverage -This scenario increases support for ticket price by $8.42</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Big Mountain Current Standings</a:t>
            </a:r>
            <a:endParaRPr/>
          </a:p>
        </p:txBody>
      </p:sp>
      <p:pic>
        <p:nvPicPr>
          <p:cNvPr id="86" name="Google Shape;86;p15"/>
          <p:cNvPicPr preferRelativeResize="0"/>
          <p:nvPr/>
        </p:nvPicPr>
        <p:blipFill>
          <a:blip r:embed="rId3">
            <a:alphaModFix/>
          </a:blip>
          <a:stretch>
            <a:fillRect/>
          </a:stretch>
        </p:blipFill>
        <p:spPr>
          <a:xfrm>
            <a:off x="1474300" y="1362275"/>
            <a:ext cx="3818474" cy="3002400"/>
          </a:xfrm>
          <a:prstGeom prst="rect">
            <a:avLst/>
          </a:prstGeom>
          <a:noFill/>
          <a:ln>
            <a:noFill/>
          </a:ln>
        </p:spPr>
      </p:pic>
      <p:pic>
        <p:nvPicPr>
          <p:cNvPr id="87" name="Google Shape;87;p15"/>
          <p:cNvPicPr preferRelativeResize="0"/>
          <p:nvPr/>
        </p:nvPicPr>
        <p:blipFill>
          <a:blip r:embed="rId4">
            <a:alphaModFix/>
          </a:blip>
          <a:stretch>
            <a:fillRect/>
          </a:stretch>
        </p:blipFill>
        <p:spPr>
          <a:xfrm>
            <a:off x="5292775" y="1305475"/>
            <a:ext cx="3752900" cy="3116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6"/>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t>Big Mountain Current Standings</a:t>
            </a:r>
            <a:endParaRPr/>
          </a:p>
          <a:p>
            <a:pPr indent="0" lvl="0" marL="0" rtl="0" algn="l">
              <a:spcBef>
                <a:spcPts val="0"/>
              </a:spcBef>
              <a:spcAft>
                <a:spcPts val="0"/>
              </a:spcAft>
              <a:buNone/>
            </a:pPr>
            <a:r>
              <a:t/>
            </a:r>
            <a:endParaRPr/>
          </a:p>
        </p:txBody>
      </p:sp>
      <p:pic>
        <p:nvPicPr>
          <p:cNvPr id="93" name="Google Shape;93;p16"/>
          <p:cNvPicPr preferRelativeResize="0"/>
          <p:nvPr/>
        </p:nvPicPr>
        <p:blipFill>
          <a:blip r:embed="rId3">
            <a:alphaModFix/>
          </a:blip>
          <a:stretch>
            <a:fillRect/>
          </a:stretch>
        </p:blipFill>
        <p:spPr>
          <a:xfrm>
            <a:off x="2006475" y="1413400"/>
            <a:ext cx="3647201" cy="2971275"/>
          </a:xfrm>
          <a:prstGeom prst="rect">
            <a:avLst/>
          </a:prstGeom>
          <a:noFill/>
          <a:ln>
            <a:noFill/>
          </a:ln>
        </p:spPr>
      </p:pic>
      <p:pic>
        <p:nvPicPr>
          <p:cNvPr id="94" name="Google Shape;94;p16"/>
          <p:cNvPicPr preferRelativeResize="0"/>
          <p:nvPr/>
        </p:nvPicPr>
        <p:blipFill>
          <a:blip r:embed="rId4">
            <a:alphaModFix/>
          </a:blip>
          <a:stretch>
            <a:fillRect/>
          </a:stretch>
        </p:blipFill>
        <p:spPr>
          <a:xfrm>
            <a:off x="5653675" y="1363750"/>
            <a:ext cx="3490326" cy="3020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7"/>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New Scenario: No Action  Price Increase</a:t>
            </a:r>
            <a:endParaRPr sz="2500"/>
          </a:p>
        </p:txBody>
      </p:sp>
      <p:sp>
        <p:nvSpPr>
          <p:cNvPr id="100" name="Google Shape;100;p17"/>
          <p:cNvSpPr txBox="1"/>
          <p:nvPr>
            <p:ph idx="2" type="body"/>
          </p:nvPr>
        </p:nvSpPr>
        <p:spPr>
          <a:xfrm>
            <a:off x="6072597" y="1493475"/>
            <a:ext cx="30714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None/>
            </a:pPr>
            <a:r>
              <a:rPr b="1" lang="en" sz="2100">
                <a:solidFill>
                  <a:schemeClr val="dk1"/>
                </a:solidFill>
              </a:rPr>
              <a:t>12% + AdultWeekend</a:t>
            </a:r>
            <a:endParaRPr b="1" sz="2100">
              <a:solidFill>
                <a:schemeClr val="dk1"/>
              </a:solidFill>
            </a:endParaRPr>
          </a:p>
          <a:p>
            <a:pPr indent="-330200" lvl="0" marL="457200" rtl="0" algn="l">
              <a:spcBef>
                <a:spcPts val="1600"/>
              </a:spcBef>
              <a:spcAft>
                <a:spcPts val="1200"/>
              </a:spcAft>
              <a:buSzPts val="1600"/>
              <a:buChar char="●"/>
            </a:pPr>
            <a:r>
              <a:rPr lang="en" sz="1600"/>
              <a:t>At a 12% increase  to the AdultWeekend ticket this would put Big Mountains AdultWeekend price at $91 still keeping us in the 15% of current market share.</a:t>
            </a:r>
            <a:endParaRPr sz="1800"/>
          </a:p>
        </p:txBody>
      </p:sp>
      <p:pic>
        <p:nvPicPr>
          <p:cNvPr id="101" name="Google Shape;101;p17"/>
          <p:cNvPicPr preferRelativeResize="0"/>
          <p:nvPr/>
        </p:nvPicPr>
        <p:blipFill>
          <a:blip r:embed="rId3">
            <a:alphaModFix/>
          </a:blip>
          <a:stretch>
            <a:fillRect/>
          </a:stretch>
        </p:blipFill>
        <p:spPr>
          <a:xfrm>
            <a:off x="2140600" y="1254550"/>
            <a:ext cx="3991575" cy="2971275"/>
          </a:xfrm>
          <a:prstGeom prst="rect">
            <a:avLst/>
          </a:prstGeom>
          <a:noFill/>
          <a:ln>
            <a:noFill/>
          </a:ln>
        </p:spPr>
      </p:pic>
      <p:sp>
        <p:nvSpPr>
          <p:cNvPr id="102" name="Google Shape;102;p17"/>
          <p:cNvSpPr txBox="1"/>
          <p:nvPr/>
        </p:nvSpPr>
        <p:spPr>
          <a:xfrm>
            <a:off x="2572400" y="4291125"/>
            <a:ext cx="5937300" cy="367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2"/>
              </a:buClr>
              <a:buSzPts val="1100"/>
              <a:buFont typeface="Arial"/>
              <a:buNone/>
            </a:pPr>
            <a:r>
              <a:rPr lang="en" sz="700">
                <a:solidFill>
                  <a:schemeClr val="dk2"/>
                </a:solidFill>
                <a:latin typeface="Lato"/>
                <a:ea typeface="Lato"/>
                <a:cs typeface="Lato"/>
                <a:sym typeface="Lato"/>
              </a:rPr>
              <a:t>The model's effectiveness was measured using metrics such as R-squared, Mean Absolute Error (MAE), and Mean Squared Error (MSE). These metrics confirm the model's strong fit and its ability to predict ticket prices accurately, reinforcing confidence in the recommendations provided.</a:t>
            </a:r>
            <a:endParaRPr sz="700">
              <a:solidFill>
                <a:schemeClr val="dk2"/>
              </a:solidFill>
              <a:latin typeface="Lato"/>
              <a:ea typeface="Lato"/>
              <a:cs typeface="Lato"/>
              <a:sym typeface="Lato"/>
            </a:endParaRPr>
          </a:p>
          <a:p>
            <a:pPr indent="0" lvl="0" marL="0" rtl="0" algn="l">
              <a:spcBef>
                <a:spcPts val="1200"/>
              </a:spcBef>
              <a:spcAft>
                <a:spcPts val="0"/>
              </a:spcAft>
              <a:buNone/>
            </a:pPr>
            <a:r>
              <a:t/>
            </a:r>
            <a:endParaRPr sz="1800">
              <a:solidFill>
                <a:schemeClr val="dk2"/>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8"/>
          <p:cNvSpPr txBox="1"/>
          <p:nvPr>
            <p:ph type="title"/>
          </p:nvPr>
        </p:nvSpPr>
        <p:spPr>
          <a:xfrm>
            <a:off x="2209050" y="526300"/>
            <a:ext cx="6321600" cy="63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Summary</a:t>
            </a:r>
            <a:endParaRPr/>
          </a:p>
        </p:txBody>
      </p:sp>
      <p:sp>
        <p:nvSpPr>
          <p:cNvPr id="108" name="Google Shape;108;p18"/>
          <p:cNvSpPr txBox="1"/>
          <p:nvPr>
            <p:ph idx="1" type="body"/>
          </p:nvPr>
        </p:nvSpPr>
        <p:spPr>
          <a:xfrm>
            <a:off x="2658478" y="1211350"/>
            <a:ext cx="30714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Pricing Adjustment</a:t>
            </a:r>
            <a:endParaRPr b="1" sz="2100">
              <a:solidFill>
                <a:schemeClr val="dk1"/>
              </a:solidFill>
            </a:endParaRPr>
          </a:p>
          <a:p>
            <a:pPr indent="-330200" lvl="0" marL="457200" rtl="0" algn="l">
              <a:spcBef>
                <a:spcPts val="1600"/>
              </a:spcBef>
              <a:spcAft>
                <a:spcPts val="0"/>
              </a:spcAft>
              <a:buSzPts val="1600"/>
              <a:buChar char="●"/>
            </a:pPr>
            <a:r>
              <a:rPr lang="en" sz="1600"/>
              <a:t>Big Mountain Resort should consider revising its ticket prices to better align with the value provided by its key features. The current pricing structure may not fully capture the potential revenue the resort could generate.</a:t>
            </a:r>
            <a:endParaRPr sz="1600"/>
          </a:p>
          <a:p>
            <a:pPr indent="0" lvl="0" marL="457200" rtl="0" algn="l">
              <a:spcBef>
                <a:spcPts val="1200"/>
              </a:spcBef>
              <a:spcAft>
                <a:spcPts val="1200"/>
              </a:spcAft>
              <a:buNone/>
            </a:pPr>
            <a:r>
              <a:t/>
            </a:r>
            <a:endParaRPr sz="1600"/>
          </a:p>
        </p:txBody>
      </p:sp>
      <p:sp>
        <p:nvSpPr>
          <p:cNvPr id="109" name="Google Shape;109;p18"/>
          <p:cNvSpPr txBox="1"/>
          <p:nvPr>
            <p:ph idx="2" type="body"/>
          </p:nvPr>
        </p:nvSpPr>
        <p:spPr>
          <a:xfrm>
            <a:off x="5729872" y="1211350"/>
            <a:ext cx="30714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Strategic</a:t>
            </a:r>
            <a:r>
              <a:rPr b="1" lang="en" sz="2100">
                <a:solidFill>
                  <a:schemeClr val="dk1"/>
                </a:solidFill>
              </a:rPr>
              <a:t> Planning</a:t>
            </a:r>
            <a:endParaRPr b="1" sz="2100">
              <a:solidFill>
                <a:schemeClr val="dk1"/>
              </a:solidFill>
            </a:endParaRPr>
          </a:p>
          <a:p>
            <a:pPr indent="-317500" lvl="0" marL="457200" rtl="0" algn="l">
              <a:spcBef>
                <a:spcPts val="1600"/>
              </a:spcBef>
              <a:spcAft>
                <a:spcPts val="1200"/>
              </a:spcAft>
              <a:buSzPts val="1400"/>
              <a:buChar char="●"/>
            </a:pPr>
            <a:r>
              <a:rPr lang="en"/>
              <a:t>Ongoing monitoring of market trends and customer preferences is recommended to ensure that the pricing strategy remains competitive. Future analyses could incorporate more detailed scenario modeling or integrate customer feedback data to refine pricing further.</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9"/>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u="sng"/>
              <a:t>Big Mountain Resort</a:t>
            </a:r>
            <a:endParaRPr u="sng"/>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