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91" r:id="rId4"/>
    <p:sldId id="296" r:id="rId5"/>
    <p:sldId id="257" r:id="rId6"/>
    <p:sldId id="258" r:id="rId7"/>
    <p:sldId id="292" r:id="rId8"/>
    <p:sldId id="261" r:id="rId9"/>
    <p:sldId id="271" r:id="rId10"/>
    <p:sldId id="260" r:id="rId11"/>
    <p:sldId id="262" r:id="rId12"/>
    <p:sldId id="263" r:id="rId13"/>
    <p:sldId id="264" r:id="rId14"/>
    <p:sldId id="268" r:id="rId15"/>
    <p:sldId id="277" r:id="rId16"/>
    <p:sldId id="280" r:id="rId17"/>
    <p:sldId id="279" r:id="rId18"/>
    <p:sldId id="282" r:id="rId19"/>
    <p:sldId id="283" r:id="rId20"/>
    <p:sldId id="284" r:id="rId21"/>
    <p:sldId id="286" r:id="rId22"/>
    <p:sldId id="287" r:id="rId23"/>
    <p:sldId id="288" r:id="rId24"/>
    <p:sldId id="289" r:id="rId25"/>
    <p:sldId id="295" r:id="rId26"/>
    <p:sldId id="293" r:id="rId27"/>
    <p:sldId id="294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8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D9CAF9-2CC7-4355-96D6-B9143043D5EA}" type="datetimeFigureOut">
              <a:rPr lang="es-AR" smtClean="0"/>
              <a:t>28/6/2018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73D1FE-3643-4895-8446-EA9AE409B5F1}" type="slidenum">
              <a:rPr lang="es-AR" smtClean="0"/>
              <a:t>‹#›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7" Type="http://schemas.openxmlformats.org/officeDocument/2006/relationships/hyperlink" Target="https://www.radimrehurek.com/gensim/" TargetMode="External"/><Relationship Id="rId2" Type="http://schemas.openxmlformats.org/officeDocument/2006/relationships/hyperlink" Target="http://blog.echen.me/2011/08/22/introduction-to-latent-dirichlet-allo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abhishek/approaching-almost-any-nlp-problem-on-kaggle" TargetMode="External"/><Relationship Id="rId5" Type="http://schemas.openxmlformats.org/officeDocument/2006/relationships/hyperlink" Target="https://www.kaggle.com/arthurtok/spooky-nlp-and-topic-modelling-tutorial" TargetMode="External"/><Relationship Id="rId4" Type="http://schemas.openxmlformats.org/officeDocument/2006/relationships/hyperlink" Target="http://mlexplained.com/2017/12/28/a-practical-introduction-to-nmf-nonnegative-matrix-factorizatio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Natural Language Processing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2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odelo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/>
              <a:t> </a:t>
            </a:r>
          </a:p>
          <a:p>
            <a:endParaRPr lang="es-AR" dirty="0" smtClean="0"/>
          </a:p>
          <a:p>
            <a:r>
              <a:rPr lang="en-US" dirty="0" smtClean="0"/>
              <a:t>Genera dos </a:t>
            </a:r>
            <a:r>
              <a:rPr lang="en-US" dirty="0" err="1" smtClean="0"/>
              <a:t>distribuciones</a:t>
            </a:r>
            <a:r>
              <a:rPr lang="en-US" dirty="0" smtClean="0"/>
              <a:t> de </a:t>
            </a:r>
            <a:r>
              <a:rPr lang="en-US" dirty="0" err="1" smtClean="0"/>
              <a:t>probabilidad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Distribución</a:t>
            </a:r>
            <a:r>
              <a:rPr lang="en-US" dirty="0" smtClean="0"/>
              <a:t> de topics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endParaRPr lang="en-US" dirty="0" smtClean="0"/>
          </a:p>
          <a:p>
            <a:pPr lvl="1"/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topic</a:t>
            </a:r>
          </a:p>
        </p:txBody>
      </p:sp>
    </p:spTree>
    <p:extLst>
      <p:ext uri="{BB962C8B-B14F-4D97-AF65-F5344CB8AC3E}">
        <p14:creationId xmlns:p14="http://schemas.microsoft.com/office/powerpoint/2010/main" val="41459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sz="3200" dirty="0" smtClean="0"/>
              <a:t>LDA	</a:t>
            </a:r>
            <a:r>
              <a:rPr lang="es-AR" dirty="0" smtClean="0"/>
              <a:t>		 Modelo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asume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se da de la </a:t>
            </a:r>
            <a:r>
              <a:rPr lang="en-US" dirty="0" err="1" smtClean="0"/>
              <a:t>siguiente</a:t>
            </a:r>
            <a:r>
              <a:rPr lang="en-US" dirty="0" smtClean="0"/>
              <a:t> forma: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determina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el </a:t>
            </a:r>
            <a:r>
              <a:rPr lang="en-US" dirty="0" err="1" smtClean="0"/>
              <a:t>documento</a:t>
            </a:r>
            <a:endParaRPr lang="en-US" dirty="0" smtClean="0"/>
          </a:p>
          <a:p>
            <a:pPr lvl="1"/>
            <a:r>
              <a:rPr lang="en-US" dirty="0" smtClean="0"/>
              <a:t>Se decide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de topics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componen</a:t>
            </a:r>
            <a:r>
              <a:rPr lang="en-US" dirty="0" smtClean="0"/>
              <a:t> al </a:t>
            </a:r>
            <a:r>
              <a:rPr lang="en-US" dirty="0" err="1" smtClean="0"/>
              <a:t>documento</a:t>
            </a:r>
            <a:r>
              <a:rPr lang="en-US" dirty="0" smtClean="0"/>
              <a:t> (</a:t>
            </a:r>
            <a:r>
              <a:rPr lang="en-US" dirty="0" err="1" smtClean="0"/>
              <a:t>Dirichlet</a:t>
            </a:r>
            <a:r>
              <a:rPr lang="en-US" dirty="0" smtClean="0"/>
              <a:t> distribution)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elige</a:t>
            </a:r>
            <a:r>
              <a:rPr lang="en-US" dirty="0" smtClean="0"/>
              <a:t> un topic de la </a:t>
            </a:r>
            <a:r>
              <a:rPr lang="en-US" dirty="0" err="1" smtClean="0"/>
              <a:t>distribución</a:t>
            </a:r>
            <a:r>
              <a:rPr lang="en-US" dirty="0" smtClean="0"/>
              <a:t> y de </a:t>
            </a:r>
            <a:r>
              <a:rPr lang="en-US" dirty="0" err="1" smtClean="0"/>
              <a:t>ese</a:t>
            </a:r>
            <a:r>
              <a:rPr lang="en-US" dirty="0" smtClean="0"/>
              <a:t> topic se </a:t>
            </a:r>
            <a:r>
              <a:rPr lang="en-US" dirty="0" err="1" smtClean="0"/>
              <a:t>elige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repiten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 hasta </a:t>
            </a:r>
            <a:r>
              <a:rPr lang="en-US" dirty="0" err="1" smtClean="0"/>
              <a:t>generar</a:t>
            </a:r>
            <a:r>
              <a:rPr lang="en-US" dirty="0" smtClean="0"/>
              <a:t> el </a:t>
            </a:r>
            <a:r>
              <a:rPr lang="en-US" dirty="0" err="1" smtClean="0"/>
              <a:t>documento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4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LDA</a:t>
            </a:r>
            <a:r>
              <a:rPr lang="en-US" dirty="0" smtClean="0"/>
              <a:t>      </a:t>
            </a:r>
            <a:r>
              <a:rPr lang="en-US" dirty="0" err="1" smtClean="0"/>
              <a:t>Generación</a:t>
            </a:r>
            <a:r>
              <a:rPr lang="en-US" dirty="0" smtClean="0"/>
              <a:t> de Topics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asunciones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, 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colección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y </a:t>
            </a:r>
            <a:r>
              <a:rPr lang="en-US" dirty="0" err="1" smtClean="0"/>
              <a:t>busca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conjunto</a:t>
            </a:r>
            <a:r>
              <a:rPr lang="en-US" dirty="0" smtClean="0"/>
              <a:t> de topics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generado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colección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aprender</a:t>
            </a:r>
            <a:r>
              <a:rPr lang="en-US" dirty="0" smtClean="0"/>
              <a:t> la </a:t>
            </a:r>
            <a:r>
              <a:rPr lang="en-US" dirty="0" err="1" smtClean="0"/>
              <a:t>distribución</a:t>
            </a:r>
            <a:r>
              <a:rPr lang="en-US" dirty="0" smtClean="0"/>
              <a:t> de topics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asociadas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topic, se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s-AR" dirty="0" err="1"/>
              <a:t>C</a:t>
            </a:r>
            <a:r>
              <a:rPr lang="es-AR" dirty="0" err="1" smtClean="0"/>
              <a:t>ollapsed</a:t>
            </a:r>
            <a:r>
              <a:rPr lang="es-AR" dirty="0" smtClean="0"/>
              <a:t> </a:t>
            </a:r>
            <a:r>
              <a:rPr lang="es-AR" dirty="0" err="1"/>
              <a:t>Gibbs</a:t>
            </a:r>
            <a:r>
              <a:rPr lang="es-AR" dirty="0"/>
              <a:t> </a:t>
            </a:r>
            <a:r>
              <a:rPr lang="es-AR" dirty="0" err="1"/>
              <a:t>S</a:t>
            </a:r>
            <a:r>
              <a:rPr lang="es-AR" dirty="0" err="1" smtClean="0"/>
              <a:t>ampling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2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NMF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LDA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endParaRPr lang="en-US" dirty="0" smtClean="0"/>
          </a:p>
          <a:p>
            <a:r>
              <a:rPr lang="en-US" dirty="0" err="1" smtClean="0"/>
              <a:t>Factoriza</a:t>
            </a:r>
            <a:r>
              <a:rPr lang="en-US" dirty="0" smtClean="0"/>
              <a:t> la </a:t>
            </a:r>
            <a:r>
              <a:rPr lang="en-US" dirty="0" err="1" smtClean="0"/>
              <a:t>matriz</a:t>
            </a:r>
            <a:r>
              <a:rPr lang="en-US" dirty="0" smtClean="0"/>
              <a:t>, </a:t>
            </a:r>
            <a:r>
              <a:rPr lang="en-US" dirty="0" err="1" smtClean="0"/>
              <a:t>generando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representación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dimensionalidad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63" y="3886200"/>
            <a:ext cx="54102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Picture 1" descr="C:\Users\Luciano\Downloads\CodeCogsEqn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153084"/>
            <a:ext cx="1504762" cy="2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NMF</a:t>
            </a:r>
            <a:endParaRPr lang="es-AR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Matriz</a:t>
            </a:r>
            <a:r>
              <a:rPr lang="en-US" dirty="0" smtClean="0"/>
              <a:t> H </a:t>
            </a:r>
            <a:r>
              <a:rPr lang="en-US" dirty="0" err="1" smtClean="0"/>
              <a:t>corresponde</a:t>
            </a:r>
            <a:r>
              <a:rPr lang="en-US" dirty="0" smtClean="0"/>
              <a:t> a los topics </a:t>
            </a:r>
            <a:r>
              <a:rPr lang="en-US" dirty="0" err="1" smtClean="0"/>
              <a:t>descubiertos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weighted sum de </a:t>
            </a:r>
            <a:r>
              <a:rPr lang="en-US" dirty="0" err="1" smtClean="0"/>
              <a:t>distintos</a:t>
            </a:r>
            <a:r>
              <a:rPr lang="en-US" dirty="0" smtClean="0"/>
              <a:t> topics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componentes</a:t>
            </a:r>
            <a:r>
              <a:rPr lang="en-US" dirty="0" smtClean="0"/>
              <a:t> y los weights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en-US" dirty="0" smtClean="0"/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35481"/>
            <a:ext cx="5333999" cy="228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Word2vec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Grupo </a:t>
            </a:r>
            <a:r>
              <a:rPr lang="es-AR" dirty="0"/>
              <a:t>de modelos relacionados, que producen Word </a:t>
            </a:r>
            <a:r>
              <a:rPr lang="es-AR" dirty="0" err="1" smtClean="0"/>
              <a:t>embeddings</a:t>
            </a:r>
            <a:endParaRPr lang="es-A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Dos </a:t>
            </a:r>
            <a:r>
              <a:rPr lang="en-US" dirty="0" err="1" smtClean="0"/>
              <a:t>arquitecturas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: CBOW y Skip-Gram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99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Word2vec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Objetivo</a:t>
            </a:r>
            <a:endParaRPr lang="en-US" dirty="0" smtClean="0"/>
          </a:p>
          <a:p>
            <a:pPr lvl="1"/>
            <a:r>
              <a:rPr lang="en-US" dirty="0" err="1" smtClean="0"/>
              <a:t>Medir</a:t>
            </a:r>
            <a:r>
              <a:rPr lang="en-US" dirty="0" smtClean="0"/>
              <a:t> la </a:t>
            </a:r>
            <a:r>
              <a:rPr lang="en-US" dirty="0" err="1" smtClean="0"/>
              <a:t>similitud</a:t>
            </a:r>
            <a:r>
              <a:rPr lang="en-US" dirty="0" smtClean="0"/>
              <a:t> </a:t>
            </a:r>
            <a:r>
              <a:rPr lang="en-US" dirty="0" err="1" smtClean="0"/>
              <a:t>semantica</a:t>
            </a:r>
            <a:r>
              <a:rPr lang="en-US" dirty="0" smtClean="0"/>
              <a:t> y </a:t>
            </a:r>
            <a:r>
              <a:rPr lang="en-US" dirty="0" err="1" smtClean="0"/>
              <a:t>sintactica</a:t>
            </a:r>
            <a:r>
              <a:rPr lang="en-US" dirty="0" smtClean="0"/>
              <a:t> entre </a:t>
            </a:r>
            <a:r>
              <a:rPr lang="en-US" dirty="0" err="1" smtClean="0"/>
              <a:t>palabras</a:t>
            </a:r>
            <a:endParaRPr lang="en-US" dirty="0" smtClean="0"/>
          </a:p>
          <a:p>
            <a:pPr lvl="1"/>
            <a:r>
              <a:rPr lang="en-US" dirty="0" err="1" smtClean="0"/>
              <a:t>Comprimir</a:t>
            </a:r>
            <a:r>
              <a:rPr lang="en-US" dirty="0" smtClean="0"/>
              <a:t> en la </a:t>
            </a:r>
            <a:r>
              <a:rPr lang="en-US" dirty="0" err="1" smtClean="0"/>
              <a:t>representacion</a:t>
            </a:r>
            <a:r>
              <a:rPr lang="en-US" dirty="0" smtClean="0"/>
              <a:t> de la </a:t>
            </a:r>
            <a:r>
              <a:rPr lang="en-US" dirty="0" err="1" smtClean="0"/>
              <a:t>palabra</a:t>
            </a:r>
            <a:r>
              <a:rPr lang="en-US" dirty="0" smtClean="0"/>
              <a:t>,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descriptiva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Usos</a:t>
            </a:r>
            <a:endParaRPr lang="en-US" dirty="0" smtClean="0"/>
          </a:p>
          <a:p>
            <a:pPr lvl="1"/>
            <a:r>
              <a:rPr lang="en-US" dirty="0" err="1" smtClean="0"/>
              <a:t>Resumen</a:t>
            </a:r>
            <a:r>
              <a:rPr lang="en-US" dirty="0" smtClean="0"/>
              <a:t> </a:t>
            </a:r>
            <a:r>
              <a:rPr lang="en-US" dirty="0" err="1" smtClean="0"/>
              <a:t>automático</a:t>
            </a:r>
            <a:endParaRPr lang="en-US" dirty="0" smtClean="0"/>
          </a:p>
          <a:p>
            <a:pPr lvl="1"/>
            <a:r>
              <a:rPr lang="en-US" dirty="0" err="1" smtClean="0"/>
              <a:t>Traducción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endParaRPr lang="en-US" dirty="0" smtClean="0"/>
          </a:p>
          <a:p>
            <a:pPr lvl="1"/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sentimiento</a:t>
            </a:r>
            <a:endParaRPr lang="en-US" dirty="0" smtClean="0"/>
          </a:p>
          <a:p>
            <a:pPr lvl="1"/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02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Similitud</a:t>
            </a:r>
            <a:r>
              <a:rPr lang="en-US" dirty="0" smtClean="0"/>
              <a:t> </a:t>
            </a:r>
            <a:r>
              <a:rPr lang="en-US" dirty="0" err="1" smtClean="0"/>
              <a:t>distribucional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3000" dirty="0" smtClean="0"/>
              <a:t>Idea: Se </a:t>
            </a:r>
            <a:r>
              <a:rPr lang="en-US" sz="3000" dirty="0" err="1" smtClean="0"/>
              <a:t>puede</a:t>
            </a:r>
            <a:r>
              <a:rPr lang="en-US" sz="3000" dirty="0" smtClean="0"/>
              <a:t> </a:t>
            </a:r>
            <a:r>
              <a:rPr lang="en-US" sz="3000" dirty="0" err="1" smtClean="0"/>
              <a:t>obtener</a:t>
            </a:r>
            <a:r>
              <a:rPr lang="en-US" sz="3000" dirty="0" smtClean="0"/>
              <a:t> </a:t>
            </a:r>
            <a:r>
              <a:rPr lang="es-AR" sz="3000" dirty="0"/>
              <a:t>mucho valor para la representación del significado de una palabra mirando el contexto en el que aparece</a:t>
            </a:r>
            <a:r>
              <a:rPr lang="es-AR" sz="3000" dirty="0" smtClean="0"/>
              <a:t>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Word2Vec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896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313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Funcionamiento</a:t>
            </a:r>
            <a:r>
              <a:rPr lang="en-US" dirty="0" smtClean="0"/>
              <a:t> (Skip-Gram)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Utiliza</a:t>
            </a:r>
            <a:r>
              <a:rPr lang="en-US" dirty="0" smtClean="0"/>
              <a:t> red neuronal simple con </a:t>
            </a:r>
            <a:r>
              <a:rPr lang="en-US" dirty="0" err="1" smtClean="0"/>
              <a:t>una</a:t>
            </a:r>
            <a:r>
              <a:rPr lang="en-US" dirty="0" smtClean="0"/>
              <a:t> hidden layer</a:t>
            </a:r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entrena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red par </a:t>
            </a:r>
            <a:r>
              <a:rPr lang="en-US" dirty="0" err="1" smtClean="0"/>
              <a:t>que</a:t>
            </a:r>
            <a:r>
              <a:rPr lang="en-US" dirty="0" smtClean="0"/>
              <a:t>, dada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 </a:t>
            </a:r>
            <a:r>
              <a:rPr lang="en-US" dirty="0" err="1" smtClean="0"/>
              <a:t>específica</a:t>
            </a:r>
            <a:r>
              <a:rPr lang="en-US" dirty="0" smtClean="0"/>
              <a:t>, y </a:t>
            </a:r>
            <a:r>
              <a:rPr lang="en-US" dirty="0" err="1" smtClean="0"/>
              <a:t>eligiendo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“</a:t>
            </a:r>
            <a:r>
              <a:rPr lang="en-US" dirty="0" err="1" smtClean="0"/>
              <a:t>cercana</a:t>
            </a:r>
            <a:r>
              <a:rPr lang="en-US" dirty="0" smtClean="0"/>
              <a:t>” (context window) a </a:t>
            </a:r>
            <a:r>
              <a:rPr lang="en-US" dirty="0" err="1" smtClean="0"/>
              <a:t>esta</a:t>
            </a:r>
            <a:r>
              <a:rPr lang="en-US" dirty="0" smtClean="0"/>
              <a:t>, la red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del </a:t>
            </a:r>
            <a:r>
              <a:rPr lang="en-US" dirty="0" err="1" smtClean="0"/>
              <a:t>vocabulario</a:t>
            </a:r>
            <a:r>
              <a:rPr lang="en-US" dirty="0" smtClean="0"/>
              <a:t>, la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sea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</a:t>
            </a:r>
            <a:r>
              <a:rPr lang="en-US" dirty="0" err="1" smtClean="0"/>
              <a:t>cercana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s-A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Word2Vec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8103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19200"/>
            <a:ext cx="7456273" cy="466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Word2Vec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7970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Spell</a:t>
            </a:r>
            <a:r>
              <a:rPr lang="es-AR" dirty="0" smtClean="0"/>
              <a:t> </a:t>
            </a:r>
            <a:r>
              <a:rPr lang="es-AR" dirty="0" err="1" smtClean="0"/>
              <a:t>checking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web </a:t>
            </a:r>
            <a:r>
              <a:rPr lang="es-AR" dirty="0" err="1" smtClean="0"/>
              <a:t>searches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Clasificación de texto</a:t>
            </a:r>
          </a:p>
          <a:p>
            <a:endParaRPr lang="es-AR" dirty="0" smtClean="0"/>
          </a:p>
          <a:p>
            <a:r>
              <a:rPr lang="es-AR" dirty="0" smtClean="0"/>
              <a:t>Machine </a:t>
            </a:r>
            <a:r>
              <a:rPr lang="es-AR" dirty="0" err="1" smtClean="0"/>
              <a:t>translation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Sistemas </a:t>
            </a:r>
            <a:r>
              <a:rPr lang="es-AR" dirty="0"/>
              <a:t>de diálogo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19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Word2Vec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 </a:t>
            </a:r>
            <a:r>
              <a:rPr lang="en-US" dirty="0" err="1" smtClean="0"/>
              <a:t>utiliza</a:t>
            </a:r>
            <a:r>
              <a:rPr lang="en-US" dirty="0" smtClean="0"/>
              <a:t> el output de la red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la </a:t>
            </a:r>
            <a:r>
              <a:rPr lang="en-US" dirty="0" err="1" smtClean="0"/>
              <a:t>matriz</a:t>
            </a:r>
            <a:r>
              <a:rPr lang="en-US" dirty="0" smtClean="0"/>
              <a:t> de pesos de la hidden layer</a:t>
            </a:r>
          </a:p>
          <a:p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</a:t>
            </a:r>
            <a:r>
              <a:rPr lang="en-US" dirty="0" err="1" smtClean="0"/>
              <a:t>tendrán</a:t>
            </a:r>
            <a:r>
              <a:rPr lang="en-US" dirty="0" smtClean="0"/>
              <a:t> </a:t>
            </a:r>
            <a:r>
              <a:rPr lang="en-US" dirty="0" err="1" smtClean="0"/>
              <a:t>vectores</a:t>
            </a:r>
            <a:r>
              <a:rPr lang="en-US" dirty="0" smtClean="0"/>
              <a:t> de pesos </a:t>
            </a:r>
            <a:r>
              <a:rPr lang="en-US" dirty="0" err="1" smtClean="0"/>
              <a:t>similares</a:t>
            </a:r>
            <a:endParaRPr lang="en-US" dirty="0" smtClean="0"/>
          </a:p>
          <a:p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09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Clasificadores simples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endParaRPr lang="en-US" dirty="0"/>
          </a:p>
          <a:p>
            <a:r>
              <a:rPr lang="en-US" dirty="0" smtClean="0"/>
              <a:t>Naive Bayes</a:t>
            </a:r>
          </a:p>
          <a:p>
            <a:endParaRPr lang="en-US" dirty="0"/>
          </a:p>
          <a:p>
            <a:r>
              <a:rPr lang="en-US" dirty="0" smtClean="0"/>
              <a:t>Singular Value Decomposition</a:t>
            </a:r>
            <a:endParaRPr lang="es-AR" dirty="0"/>
          </a:p>
        </p:txBody>
      </p:sp>
      <p:pic>
        <p:nvPicPr>
          <p:cNvPr id="2050" name="Picture 2" descr="X \approx WH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6667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logistica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valor </a:t>
            </a:r>
            <a:r>
              <a:rPr lang="en-US" dirty="0"/>
              <a:t>real y lo </a:t>
            </a:r>
            <a:r>
              <a:rPr lang="en-US" dirty="0" err="1"/>
              <a:t>mapea</a:t>
            </a:r>
            <a:r>
              <a:rPr lang="en-US" dirty="0"/>
              <a:t> a un valor entre 0 y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s-A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3474027"/>
            <a:ext cx="1957388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19400"/>
            <a:ext cx="4636294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6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Naive Bayes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</a:t>
            </a:r>
            <a:r>
              <a:rPr lang="en-US" dirty="0" smtClean="0"/>
              <a:t> el </a:t>
            </a:r>
            <a:r>
              <a:rPr lang="en-US" dirty="0" err="1" smtClean="0"/>
              <a:t>teorema</a:t>
            </a:r>
            <a:r>
              <a:rPr lang="en-US" dirty="0" smtClean="0"/>
              <a:t> de Bayes</a:t>
            </a:r>
          </a:p>
          <a:p>
            <a:r>
              <a:rPr lang="en-US" dirty="0" err="1" smtClean="0"/>
              <a:t>Asume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r>
              <a:rPr lang="en-US" dirty="0" smtClean="0"/>
              <a:t> son </a:t>
            </a:r>
            <a:r>
              <a:rPr lang="en-US" dirty="0" err="1" smtClean="0"/>
              <a:t>independientes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mucho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filtrado</a:t>
            </a:r>
            <a:r>
              <a:rPr lang="en-US" dirty="0" smtClean="0"/>
              <a:t> de spam y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sentimiento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Singular Value Decomposition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descomposición</a:t>
            </a:r>
            <a:r>
              <a:rPr lang="en-US" dirty="0" smtClean="0"/>
              <a:t> de matrices</a:t>
            </a:r>
          </a:p>
          <a:p>
            <a:r>
              <a:rPr lang="en-US" dirty="0" smtClean="0"/>
              <a:t>Describe la </a:t>
            </a:r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matrices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26140"/>
            <a:ext cx="2819400" cy="83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9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Bibliografía</a:t>
            </a:r>
            <a:r>
              <a:rPr lang="en-US" dirty="0" smtClean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 lvl="1"/>
            <a:endParaRPr lang="es-AR" dirty="0" smtClean="0">
              <a:hlinkClick r:id="rId2"/>
            </a:endParaRPr>
          </a:p>
          <a:p>
            <a:pPr lvl="1"/>
            <a:r>
              <a:rPr lang="es-AR" dirty="0" smtClean="0">
                <a:hlinkClick r:id="rId2"/>
              </a:rPr>
              <a:t>http</a:t>
            </a:r>
            <a:r>
              <a:rPr lang="es-AR" dirty="0">
                <a:hlinkClick r:id="rId2"/>
              </a:rPr>
              <a:t>://blog.echen.me/2011/08/22/introduction-to-latent-dirichlet-allocation</a:t>
            </a:r>
            <a:r>
              <a:rPr lang="es-AR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s-AR" dirty="0">
                <a:hlinkClick r:id="rId3"/>
              </a:rPr>
              <a:t>http://mccormickml.com/2016/04/19/word2vec-tutorial-the-skip-gram-model</a:t>
            </a:r>
            <a:r>
              <a:rPr lang="es-AR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s-AR" dirty="0">
                <a:hlinkClick r:id="rId4"/>
              </a:rPr>
              <a:t>http://mlexplained.com/2017/12/28/a-practical-introduction-to-nmf-nonnegative-matrix-factorization/</a:t>
            </a:r>
            <a:endParaRPr lang="es-AR" dirty="0"/>
          </a:p>
          <a:p>
            <a:pPr lvl="1"/>
            <a:r>
              <a:rPr lang="es-AR" dirty="0">
                <a:hlinkClick r:id="rId5"/>
              </a:rPr>
              <a:t>https://</a:t>
            </a:r>
            <a:r>
              <a:rPr lang="es-AR" dirty="0" smtClean="0">
                <a:hlinkClick r:id="rId5"/>
              </a:rPr>
              <a:t>www.kaggle.com/arthurtok/spooky-nlp-and-topic-modelling-tutorial</a:t>
            </a:r>
            <a:endParaRPr lang="es-AR" dirty="0" smtClean="0"/>
          </a:p>
          <a:p>
            <a:pPr lvl="1"/>
            <a:r>
              <a:rPr lang="es-AR" dirty="0">
                <a:hlinkClick r:id="rId6"/>
              </a:rPr>
              <a:t>https://</a:t>
            </a:r>
            <a:r>
              <a:rPr lang="es-AR" dirty="0" smtClean="0">
                <a:hlinkClick r:id="rId6"/>
              </a:rPr>
              <a:t>www.kaggle.com/abhishek/approaching-almost-any-nlp-problem-on-kaggle</a:t>
            </a:r>
            <a:endParaRPr lang="es-AR" dirty="0" smtClean="0"/>
          </a:p>
          <a:p>
            <a:pPr lvl="1"/>
            <a:r>
              <a:rPr lang="es-AR" dirty="0">
                <a:hlinkClick r:id="rId7"/>
              </a:rPr>
              <a:t>https</a:t>
            </a:r>
            <a:r>
              <a:rPr lang="es-AR" dirty="0" smtClean="0">
                <a:hlinkClick r:id="rId7"/>
              </a:rPr>
              <a:t>://www.radimrehurek.com/gensim/</a:t>
            </a:r>
            <a:endParaRPr lang="es-AR" dirty="0" smtClean="0"/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7861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05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Gracias!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807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0150"/>
            <a:ext cx="8229600" cy="36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34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Modelos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4000" dirty="0" smtClean="0"/>
              <a:t>Topic Modeling</a:t>
            </a:r>
          </a:p>
          <a:p>
            <a:endParaRPr lang="en-US" sz="4000" dirty="0" smtClean="0"/>
          </a:p>
          <a:p>
            <a:endParaRPr lang="en-US" dirty="0"/>
          </a:p>
          <a:p>
            <a:r>
              <a:rPr lang="en-US" sz="4000" dirty="0" smtClean="0"/>
              <a:t>Word2Vec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9629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Pre-</a:t>
            </a:r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Remover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irrelevantes</a:t>
            </a:r>
            <a:endParaRPr lang="en-US" dirty="0" smtClean="0"/>
          </a:p>
          <a:p>
            <a:r>
              <a:rPr lang="en-US" dirty="0" err="1" smtClean="0"/>
              <a:t>Tokenizar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smtClean="0"/>
              <a:t>Remover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relevancia</a:t>
            </a:r>
            <a:endParaRPr lang="en-US" dirty="0" smtClean="0"/>
          </a:p>
          <a:p>
            <a:r>
              <a:rPr lang="en-US" dirty="0" err="1" smtClean="0"/>
              <a:t>Normalización</a:t>
            </a:r>
            <a:endParaRPr lang="en-US" dirty="0" smtClean="0"/>
          </a:p>
          <a:p>
            <a:pPr lvl="1"/>
            <a:r>
              <a:rPr lang="en-US" dirty="0" smtClean="0"/>
              <a:t>Stemming</a:t>
            </a:r>
          </a:p>
          <a:p>
            <a:pPr lvl="1"/>
            <a:r>
              <a:rPr lang="en-US" dirty="0" err="1" smtClean="0"/>
              <a:t>Lematización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49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Vectorización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2362200"/>
            <a:ext cx="6858000" cy="41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Vectorización</a:t>
            </a:r>
            <a:r>
              <a:rPr lang="en-US" sz="3200" dirty="0"/>
              <a:t> de los </a:t>
            </a:r>
            <a:r>
              <a:rPr lang="en-US" sz="3200" dirty="0" err="1"/>
              <a:t>datos</a:t>
            </a:r>
            <a:endParaRPr lang="es-AR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Bag of Words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TF-IDF</a:t>
            </a:r>
          </a:p>
          <a:p>
            <a:endParaRPr lang="en-US" dirty="0"/>
          </a:p>
          <a:p>
            <a:r>
              <a:rPr lang="en-US" dirty="0" err="1" smtClean="0"/>
              <a:t>Dimensionalidad</a:t>
            </a:r>
            <a:r>
              <a:rPr lang="en-US" dirty="0" smtClean="0"/>
              <a:t>: </a:t>
            </a:r>
            <a:r>
              <a:rPr lang="en-US" dirty="0" err="1" smtClean="0"/>
              <a:t>Reconocimiento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r>
              <a:rPr lang="en-US" dirty="0" smtClean="0"/>
              <a:t> 20k -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traducción</a:t>
            </a:r>
            <a:r>
              <a:rPr lang="en-US" dirty="0" smtClean="0"/>
              <a:t> (500K)  - Google 1T (13 M) 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25979"/>
            <a:ext cx="7143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83217"/>
            <a:ext cx="41148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42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 Modeling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</a:t>
            </a:r>
            <a:r>
              <a:rPr lang="en-US" dirty="0" err="1" smtClean="0"/>
              <a:t>descubrir</a:t>
            </a:r>
            <a:r>
              <a:rPr lang="en-US" dirty="0" smtClean="0"/>
              <a:t>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latentes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colección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endParaRPr lang="en-US" dirty="0" smtClean="0"/>
          </a:p>
          <a:p>
            <a:r>
              <a:rPr lang="en-US" dirty="0" smtClean="0"/>
              <a:t>En el </a:t>
            </a:r>
            <a:r>
              <a:rPr lang="en-US" dirty="0" err="1" smtClean="0"/>
              <a:t>caso</a:t>
            </a:r>
            <a:r>
              <a:rPr lang="en-US" dirty="0" smtClean="0"/>
              <a:t> de NLP genera topics</a:t>
            </a:r>
            <a:endParaRPr lang="en-US" dirty="0"/>
          </a:p>
          <a:p>
            <a:r>
              <a:rPr lang="en-US" dirty="0" smtClean="0"/>
              <a:t>Los topics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compuestos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compuestos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ciertos</a:t>
            </a:r>
            <a:r>
              <a:rPr lang="en-US" dirty="0" smtClean="0"/>
              <a:t> topics en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proporciones</a:t>
            </a:r>
            <a:endParaRPr lang="en-US" dirty="0" smtClean="0"/>
          </a:p>
          <a:p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24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/>
              <a:t>Topic Modeling          </a:t>
            </a:r>
            <a:r>
              <a:rPr lang="en-US" dirty="0" err="1" smtClean="0"/>
              <a:t>Aplicaciones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Mejorar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de </a:t>
            </a:r>
            <a:r>
              <a:rPr lang="en-US" dirty="0" err="1" smtClean="0"/>
              <a:t>recomendación</a:t>
            </a:r>
            <a:r>
              <a:rPr lang="en-US" dirty="0" smtClean="0"/>
              <a:t> de </a:t>
            </a:r>
            <a:r>
              <a:rPr lang="en-US" dirty="0" err="1" smtClean="0"/>
              <a:t>articulos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datasets de emails, </a:t>
            </a:r>
            <a:r>
              <a:rPr lang="en-US" dirty="0" err="1"/>
              <a:t>reseñas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perfiles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sociales</a:t>
            </a:r>
            <a:endParaRPr lang="es-AR" dirty="0"/>
          </a:p>
          <a:p>
            <a:endParaRPr lang="en-US" dirty="0" smtClean="0"/>
          </a:p>
          <a:p>
            <a:r>
              <a:rPr lang="en-US" dirty="0" err="1" smtClean="0"/>
              <a:t>Matchear</a:t>
            </a:r>
            <a:r>
              <a:rPr lang="en-US" dirty="0" smtClean="0"/>
              <a:t> </a:t>
            </a:r>
            <a:r>
              <a:rPr lang="en-US" dirty="0" err="1" smtClean="0"/>
              <a:t>descripiciones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con los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apropiados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984</TotalTime>
  <Words>612</Words>
  <Application>Microsoft Office PowerPoint</Application>
  <PresentationFormat>On-screen Show (4:3)</PresentationFormat>
  <Paragraphs>151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Natural Language Processing</vt:lpstr>
      <vt:lpstr>Aplicaciones</vt:lpstr>
      <vt:lpstr>Machine learning</vt:lpstr>
      <vt:lpstr>Modelos</vt:lpstr>
      <vt:lpstr>Pre-procesamiento de datos</vt:lpstr>
      <vt:lpstr>Vectorización de los datos</vt:lpstr>
      <vt:lpstr>Vectorización de los datos</vt:lpstr>
      <vt:lpstr>Topic Modeling</vt:lpstr>
      <vt:lpstr>Topic Modeling          Aplicaciones</vt:lpstr>
      <vt:lpstr>Latent Dirichlet Allocation</vt:lpstr>
      <vt:lpstr>LDA    Modelo</vt:lpstr>
      <vt:lpstr>LDA      Generación de Topics</vt:lpstr>
      <vt:lpstr>NMF</vt:lpstr>
      <vt:lpstr>NMF</vt:lpstr>
      <vt:lpstr>Word2vec</vt:lpstr>
      <vt:lpstr>Word2vec</vt:lpstr>
      <vt:lpstr>Similitud distribucional</vt:lpstr>
      <vt:lpstr>  Funcionamiento (Skip-Gram)</vt:lpstr>
      <vt:lpstr>Word2Vec</vt:lpstr>
      <vt:lpstr>Word2Vec</vt:lpstr>
      <vt:lpstr>Clasificadores simples</vt:lpstr>
      <vt:lpstr>Logistic Regression</vt:lpstr>
      <vt:lpstr>Naive Bayes</vt:lpstr>
      <vt:lpstr>Singular Value Decomposition</vt:lpstr>
      <vt:lpstr>Bibliografía </vt:lpstr>
      <vt:lpstr>¿Preguntas?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Windows User</dc:creator>
  <cp:lastModifiedBy>Windows User</cp:lastModifiedBy>
  <cp:revision>54</cp:revision>
  <dcterms:created xsi:type="dcterms:W3CDTF">2018-06-25T01:41:40Z</dcterms:created>
  <dcterms:modified xsi:type="dcterms:W3CDTF">2018-06-29T02:20:38Z</dcterms:modified>
</cp:coreProperties>
</file>