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3" r:id="rId4"/>
    <p:sldId id="259" r:id="rId5"/>
    <p:sldId id="260" r:id="rId6"/>
    <p:sldId id="274" r:id="rId7"/>
    <p:sldId id="262" r:id="rId8"/>
    <p:sldId id="263" r:id="rId9"/>
    <p:sldId id="264"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论文1" id="{0E2ED39B-EB48-4710-994A-5864F0014B4C}">
          <p14:sldIdLst>
            <p14:sldId id="256"/>
            <p14:sldId id="258"/>
            <p14:sldId id="273"/>
            <p14:sldId id="259"/>
            <p14:sldId id="260"/>
            <p14:sldId id="274"/>
          </p14:sldIdLst>
        </p14:section>
        <p14:section name="论文2" id="{6CAA7A71-09BC-460E-AAEA-9C750D9A591E}">
          <p14:sldIdLst>
            <p14:sldId id="262"/>
            <p14:sldId id="263"/>
            <p14:sldId id="264"/>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20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4F5BD-8104-447E-8DB9-C61C4BB847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299C90-3CE1-4CA6-A0A0-9C1C8185B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23D7A3-79EB-46A6-BB62-0AD3DC7907D7}"/>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5" name="页脚占位符 4">
            <a:extLst>
              <a:ext uri="{FF2B5EF4-FFF2-40B4-BE49-F238E27FC236}">
                <a16:creationId xmlns:a16="http://schemas.microsoft.com/office/drawing/2014/main" id="{BAC2BC76-22DB-4FFF-8CCC-032922B345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E89E8-2407-4138-85CE-CD564F75F8B0}"/>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371670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C313C-75FB-44AE-ACAC-D13338AABE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F657AF-54D4-45C5-AA9A-4A51FFDE8F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D3332-DC0A-41CE-B489-E3C63FCE5206}"/>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5" name="页脚占位符 4">
            <a:extLst>
              <a:ext uri="{FF2B5EF4-FFF2-40B4-BE49-F238E27FC236}">
                <a16:creationId xmlns:a16="http://schemas.microsoft.com/office/drawing/2014/main" id="{7F37D6A8-6D29-4D55-9245-ED3916A5A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12692-D10F-420B-BB18-E99A7443005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63086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AE8C76-F4CD-401E-B63F-A3BCF6C2093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B3544A-460B-448D-9CE1-C73C4602A8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B1F27E-1CB4-4137-BCA7-B12054483335}"/>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5" name="页脚占位符 4">
            <a:extLst>
              <a:ext uri="{FF2B5EF4-FFF2-40B4-BE49-F238E27FC236}">
                <a16:creationId xmlns:a16="http://schemas.microsoft.com/office/drawing/2014/main" id="{105D492A-8DB6-4906-9FFA-47F8D49F71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2DFC0E-9AA3-4BA9-8CBD-5ACF2CC47A3A}"/>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229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C4732-011E-48B9-99E5-8279F59480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925925-1BE6-4DD6-A983-CACCC3F1EF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48E9D0-4B41-42C0-9F1C-70F17C19A356}"/>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5" name="页脚占位符 4">
            <a:extLst>
              <a:ext uri="{FF2B5EF4-FFF2-40B4-BE49-F238E27FC236}">
                <a16:creationId xmlns:a16="http://schemas.microsoft.com/office/drawing/2014/main" id="{13A74190-CFFD-402B-8BD9-4E98A5C46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4CB38-8EAF-459C-8BDD-CA360C061488}"/>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5036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BB5D3-50BF-4429-A987-53E8EE4B31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F4CAFD-ADE7-4C5A-AF30-F228983DB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C5F945-7F53-46A0-8A19-8A3DA57E8E77}"/>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5" name="页脚占位符 4">
            <a:extLst>
              <a:ext uri="{FF2B5EF4-FFF2-40B4-BE49-F238E27FC236}">
                <a16:creationId xmlns:a16="http://schemas.microsoft.com/office/drawing/2014/main" id="{8D77DE10-9C6E-4884-A4C1-D22ED0EF5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971D5-E6C1-4E9F-A2C7-E08F814E495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7841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B8FFA-A828-4382-894A-FF7A44F3C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4E3F19-8F21-4927-B91F-BC9DCA0FDC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937103-A864-4349-8213-D92DF07C086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D9BC26-B3CB-4466-8EE9-D10D4FCC54C4}"/>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6" name="页脚占位符 5">
            <a:extLst>
              <a:ext uri="{FF2B5EF4-FFF2-40B4-BE49-F238E27FC236}">
                <a16:creationId xmlns:a16="http://schemas.microsoft.com/office/drawing/2014/main" id="{3CF5330F-5ECD-4BFA-B87D-AEF71BB3F2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21F9F-63EF-4410-BC1B-CD39DE57F6A3}"/>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4905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213FA-A488-4505-B98E-5A6ADB1E61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6F7FBC-75B6-4849-BC12-D3E31C615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7A9F3A-665A-46D9-89C5-BDFBE16974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D7763A-EEC7-4DEF-BC18-E91601FED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BA2FB93-32BF-45E8-A456-CF5DADA9BA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20BAC4-EF70-4AEA-853A-8CD2B70C2DC2}"/>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8" name="页脚占位符 7">
            <a:extLst>
              <a:ext uri="{FF2B5EF4-FFF2-40B4-BE49-F238E27FC236}">
                <a16:creationId xmlns:a16="http://schemas.microsoft.com/office/drawing/2014/main" id="{6990E9BA-56B7-488C-800F-6AA386FDF7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1C1873-DAE9-4014-A5FC-9210AB03BBE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25482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AADB3-0BFE-4D8B-8523-48FF4190A1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985ED7-DC7B-4C49-9A4A-EC3CF0284470}"/>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4" name="页脚占位符 3">
            <a:extLst>
              <a:ext uri="{FF2B5EF4-FFF2-40B4-BE49-F238E27FC236}">
                <a16:creationId xmlns:a16="http://schemas.microsoft.com/office/drawing/2014/main" id="{65CE0588-F0F4-4C2B-BBA5-61A5C5E84E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A0C538-2424-4DFA-9E9E-2362756E49CD}"/>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415322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F51412-D5FC-4CBB-BAE4-A1251EEFE7D0}"/>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3" name="页脚占位符 2">
            <a:extLst>
              <a:ext uri="{FF2B5EF4-FFF2-40B4-BE49-F238E27FC236}">
                <a16:creationId xmlns:a16="http://schemas.microsoft.com/office/drawing/2014/main" id="{D6E0031E-1DCF-4B28-AB5B-54FCC1051A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02F9E4-90BB-4990-8114-452F0CADD3D7}"/>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83284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62A79-023B-4435-A371-2B767B57B3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8C6C70-BD84-4FF5-BD37-62C721E13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B53898-CCBD-42E2-9439-8B7C2CAB0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8CA0B1-8363-4232-ACD5-DE51AEA337A9}"/>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6" name="页脚占位符 5">
            <a:extLst>
              <a:ext uri="{FF2B5EF4-FFF2-40B4-BE49-F238E27FC236}">
                <a16:creationId xmlns:a16="http://schemas.microsoft.com/office/drawing/2014/main" id="{0BB81C33-5532-4F82-83B7-F1A5D3675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CC671-EBA8-490B-9FAD-F5107379309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91188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73D2F-51FD-4A74-9628-F1B13DD0D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C53764-287F-4956-B9C4-AD5D32F5D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D9D0B9-1078-4CDF-9E5B-114D3AED8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CE5429-AE63-4309-9BAA-182617C9FADB}"/>
              </a:ext>
            </a:extLst>
          </p:cNvPr>
          <p:cNvSpPr>
            <a:spLocks noGrp="1"/>
          </p:cNvSpPr>
          <p:nvPr>
            <p:ph type="dt" sz="half" idx="10"/>
          </p:nvPr>
        </p:nvSpPr>
        <p:spPr/>
        <p:txBody>
          <a:bodyPr/>
          <a:lstStyle/>
          <a:p>
            <a:fld id="{D4FB4889-BC98-4DD1-9E3C-4AD002EE1978}" type="datetimeFigureOut">
              <a:rPr lang="zh-CN" altLang="en-US" smtClean="0"/>
              <a:t>2023/4/7</a:t>
            </a:fld>
            <a:endParaRPr lang="zh-CN" altLang="en-US"/>
          </a:p>
        </p:txBody>
      </p:sp>
      <p:sp>
        <p:nvSpPr>
          <p:cNvPr id="6" name="页脚占位符 5">
            <a:extLst>
              <a:ext uri="{FF2B5EF4-FFF2-40B4-BE49-F238E27FC236}">
                <a16:creationId xmlns:a16="http://schemas.microsoft.com/office/drawing/2014/main" id="{7C825367-FF29-4DDB-9ABB-318F7AAB45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89BC88-62D8-46CC-A6B3-DEEFC18B2D21}"/>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9931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8BFCEA-9F00-405E-BF29-95FEC1E11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C4D311-D3E4-4F4F-B41D-BC7CCB658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2E647-3DE5-462B-B0D4-D1A7E7235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B4889-BC98-4DD1-9E3C-4AD002EE1978}" type="datetimeFigureOut">
              <a:rPr lang="zh-CN" altLang="en-US" smtClean="0"/>
              <a:t>2023/4/7</a:t>
            </a:fld>
            <a:endParaRPr lang="zh-CN" altLang="en-US"/>
          </a:p>
        </p:txBody>
      </p:sp>
      <p:sp>
        <p:nvSpPr>
          <p:cNvPr id="5" name="页脚占位符 4">
            <a:extLst>
              <a:ext uri="{FF2B5EF4-FFF2-40B4-BE49-F238E27FC236}">
                <a16:creationId xmlns:a16="http://schemas.microsoft.com/office/drawing/2014/main" id="{88BFB786-BF95-4934-B43A-508CAE899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688B1A-6936-40CF-BB88-64D409E0E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6623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1580754" y="3068946"/>
            <a:ext cx="9030489"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本文提出了一种简单有效的方法解决多标签分类问题。所提出的方法利用变换器解码器来查询类标签的存在。变换器的用途是植根于需要为不同的标签自适应地提取局部判别特征，这是一个强烈需要的属性，因为一个对象存在多个图像。 </a:t>
            </a:r>
            <a:r>
              <a:rPr lang="en-US" altLang="zh-CN" sz="2000" dirty="0">
                <a:latin typeface="微软雅黑" panose="020B0503020204020204" pitchFamily="34" charset="-122"/>
                <a:ea typeface="微软雅黑" panose="020B0503020204020204" pitchFamily="34" charset="-122"/>
              </a:rPr>
              <a:t>Transformer </a:t>
            </a:r>
            <a:r>
              <a:rPr lang="zh-CN" altLang="en-US" sz="2000" dirty="0">
                <a:latin typeface="微软雅黑" panose="020B0503020204020204" pitchFamily="34" charset="-122"/>
                <a:ea typeface="微软雅黑" panose="020B0503020204020204" pitchFamily="34" charset="-122"/>
              </a:rPr>
              <a:t>解码器中的内置交叉注意力模块提供了一种有效的方法，可以使用标签嵌入作为查询，从视觉主干计算的特征图中探测和汇集与类相关的特征用于后续的二元分类。</a:t>
            </a:r>
            <a:endParaRPr lang="zh-CN" alt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3228973-89CE-47DD-9859-D30E40C970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59640" y="701301"/>
            <a:ext cx="9021800" cy="181209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5213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SWINBERT: End-to-End Transformers with Sparse Attention for Video Captioning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CB109D2-28C4-45E6-A9CC-3326C18A00B3}"/>
                  </a:ext>
                </a:extLst>
              </p:cNvPr>
              <p:cNvSpPr txBox="1"/>
              <p:nvPr/>
            </p:nvSpPr>
            <p:spPr>
              <a:xfrm>
                <a:off x="555423" y="1704204"/>
                <a:ext cx="5663904" cy="4051687"/>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为了缓解帧冗余对计算性能以及</a:t>
                </a:r>
                <a:r>
                  <a:rPr lang="en-US" altLang="zh-CN" sz="1600" dirty="0">
                    <a:latin typeface="微软雅黑" panose="020B0503020204020204" pitchFamily="34" charset="-122"/>
                    <a:ea typeface="微软雅黑" panose="020B0503020204020204" pitchFamily="34" charset="-122"/>
                  </a:rPr>
                  <a:t>performance</a:t>
                </a:r>
                <a:r>
                  <a:rPr lang="zh-CN" altLang="en-US" sz="1600" dirty="0">
                    <a:latin typeface="微软雅黑" panose="020B0503020204020204" pitchFamily="34" charset="-122"/>
                    <a:ea typeface="微软雅黑" panose="020B0503020204020204" pitchFamily="34" charset="-122"/>
                  </a:rPr>
                  <a:t>的影响，作者引入了一种可学习的</a:t>
                </a:r>
                <a:r>
                  <a:rPr lang="en-US" altLang="zh-CN" sz="1600" dirty="0">
                    <a:latin typeface="微软雅黑" panose="020B0503020204020204" pitchFamily="34" charset="-122"/>
                    <a:ea typeface="微软雅黑" panose="020B0503020204020204" pitchFamily="34" charset="-122"/>
                  </a:rPr>
                  <a:t>Sparse Attention Mask</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如左图所示，</a:t>
                </a:r>
                <a:r>
                  <a:rPr lang="en-US" altLang="zh-CN" sz="1600" dirty="0" err="1">
                    <a:latin typeface="微软雅黑" panose="020B0503020204020204" pitchFamily="34" charset="-122"/>
                    <a:ea typeface="微软雅黑" panose="020B0503020204020204" pitchFamily="34" charset="-122"/>
                  </a:rPr>
                  <a:t>MultiModal</a:t>
                </a:r>
                <a:r>
                  <a:rPr lang="en-US" altLang="zh-CN" sz="1600" dirty="0">
                    <a:latin typeface="微软雅黑" panose="020B0503020204020204" pitchFamily="34" charset="-122"/>
                    <a:ea typeface="微软雅黑" panose="020B0503020204020204" pitchFamily="34" charset="-122"/>
                  </a:rPr>
                  <a:t> transformer encoder</a:t>
                </a:r>
                <a:r>
                  <a:rPr lang="zh-CN" altLang="en-US" sz="1600" dirty="0">
                    <a:latin typeface="微软雅黑" panose="020B0503020204020204" pitchFamily="34" charset="-122"/>
                    <a:ea typeface="微软雅黑" panose="020B0503020204020204" pitchFamily="34" charset="-122"/>
                  </a:rPr>
                  <a:t>的输入包含两部分：</a:t>
                </a:r>
                <a:r>
                  <a:rPr lang="en-US" altLang="zh-CN" sz="1600" dirty="0">
                    <a:latin typeface="微软雅黑" panose="020B0503020204020204" pitchFamily="34" charset="-122"/>
                    <a:ea typeface="微软雅黑" panose="020B0503020204020204" pitchFamily="34" charset="-122"/>
                  </a:rPr>
                  <a:t>N word tokens and M video tokens</a:t>
                </a:r>
                <a:r>
                  <a:rPr lang="zh-CN" altLang="en-US" sz="1600" dirty="0">
                    <a:latin typeface="微软雅黑" panose="020B0503020204020204" pitchFamily="34" charset="-122"/>
                    <a:ea typeface="微软雅黑" panose="020B0503020204020204" pitchFamily="34" charset="-122"/>
                  </a:rPr>
                  <a:t>。所以整个</a:t>
                </a:r>
                <a:r>
                  <a:rPr lang="en-US" altLang="zh-CN" sz="1600" dirty="0">
                    <a:latin typeface="微软雅黑" panose="020B0503020204020204" pitchFamily="34" charset="-122"/>
                    <a:ea typeface="微软雅黑" panose="020B0503020204020204" pitchFamily="34" charset="-122"/>
                  </a:rPr>
                  <a:t>attention mask</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size</a:t>
                </a:r>
                <a:r>
                  <a:rPr lang="zh-CN" altLang="en-US" sz="1600" dirty="0">
                    <a:latin typeface="微软雅黑" panose="020B0503020204020204" pitchFamily="34" charset="-122"/>
                    <a:ea typeface="微软雅黑" panose="020B0503020204020204" pitchFamily="34" charset="-122"/>
                  </a:rPr>
                  <a:t>为</a:t>
                </a:r>
                <a14:m>
                  <m:oMath xmlns:m="http://schemas.openxmlformats.org/officeDocument/2006/math">
                    <m:d>
                      <m:dPr>
                        <m:ctrlPr>
                          <a:rPr lang="en-US" altLang="zh-CN" sz="1600" i="1" dirty="0" smtClean="0">
                            <a:latin typeface="Cambria Math" panose="02040503050406030204" pitchFamily="18" charset="0"/>
                            <a:ea typeface="微软雅黑" panose="020B0503020204020204" pitchFamily="34" charset="-122"/>
                          </a:rPr>
                        </m:ctrlPr>
                      </m:dPr>
                      <m:e>
                        <m:r>
                          <a:rPr lang="en-US" altLang="zh-CN" sz="1600" i="1" dirty="0" smtClean="0">
                            <a:latin typeface="Cambria Math" panose="02040503050406030204" pitchFamily="18" charset="0"/>
                            <a:ea typeface="微软雅黑" panose="020B0503020204020204" pitchFamily="34" charset="-122"/>
                          </a:rPr>
                          <m:t> </m:t>
                        </m:r>
                        <m:r>
                          <a:rPr lang="en-US" altLang="zh-CN" sz="1600" i="1" dirty="0" smtClean="0">
                            <a:latin typeface="Cambria Math" panose="02040503050406030204" pitchFamily="18" charset="0"/>
                            <a:ea typeface="微软雅黑" panose="020B0503020204020204" pitchFamily="34" charset="-122"/>
                          </a:rPr>
                          <m:t>𝑁</m:t>
                        </m:r>
                        <m:r>
                          <a:rPr lang="en-US" altLang="zh-CN" sz="1600" i="1" dirty="0" smtClean="0">
                            <a:latin typeface="Cambria Math" panose="02040503050406030204" pitchFamily="18" charset="0"/>
                            <a:ea typeface="微软雅黑" panose="020B0503020204020204" pitchFamily="34" charset="-122"/>
                          </a:rPr>
                          <m:t> + </m:t>
                        </m:r>
                        <m:r>
                          <a:rPr lang="en-US" altLang="zh-CN" sz="1600" i="1" dirty="0" smtClean="0">
                            <a:latin typeface="Cambria Math" panose="02040503050406030204" pitchFamily="18" charset="0"/>
                            <a:ea typeface="微软雅黑" panose="020B0503020204020204" pitchFamily="34" charset="-122"/>
                          </a:rPr>
                          <m:t>𝑀</m:t>
                        </m:r>
                        <m:r>
                          <a:rPr lang="en-US" altLang="zh-CN" sz="1600" i="1" dirty="0" smtClean="0">
                            <a:latin typeface="Cambria Math" panose="02040503050406030204" pitchFamily="18" charset="0"/>
                            <a:ea typeface="微软雅黑" panose="020B0503020204020204" pitchFamily="34" charset="-122"/>
                          </a:rPr>
                          <m:t> </m:t>
                        </m:r>
                      </m:e>
                    </m:d>
                    <m:r>
                      <a:rPr lang="en-US" altLang="zh-CN" sz="1600" i="1" dirty="0" smtClean="0">
                        <a:latin typeface="Cambria Math" panose="02040503050406030204" pitchFamily="18" charset="0"/>
                        <a:ea typeface="微软雅黑" panose="020B0503020204020204" pitchFamily="34" charset="-122"/>
                      </a:rPr>
                      <m:t>∗ </m:t>
                    </m:r>
                    <m:d>
                      <m:dPr>
                        <m:ctrlPr>
                          <a:rPr lang="en-US" altLang="zh-CN" sz="1600" i="1" dirty="0" smtClean="0">
                            <a:latin typeface="Cambria Math" panose="02040503050406030204" pitchFamily="18" charset="0"/>
                            <a:ea typeface="微软雅黑" panose="020B0503020204020204" pitchFamily="34" charset="-122"/>
                          </a:rPr>
                        </m:ctrlPr>
                      </m:dPr>
                      <m:e>
                        <m:r>
                          <a:rPr lang="en-US" altLang="zh-CN" sz="1600" i="1" dirty="0" smtClean="0">
                            <a:latin typeface="Cambria Math" panose="02040503050406030204" pitchFamily="18" charset="0"/>
                            <a:ea typeface="微软雅黑" panose="020B0503020204020204" pitchFamily="34" charset="-122"/>
                          </a:rPr>
                          <m:t> </m:t>
                        </m:r>
                        <m:r>
                          <a:rPr lang="en-US" altLang="zh-CN" sz="1600" i="1" dirty="0" smtClean="0">
                            <a:latin typeface="Cambria Math" panose="02040503050406030204" pitchFamily="18" charset="0"/>
                            <a:ea typeface="微软雅黑" panose="020B0503020204020204" pitchFamily="34" charset="-122"/>
                          </a:rPr>
                          <m:t>𝑁</m:t>
                        </m:r>
                        <m:r>
                          <a:rPr lang="en-US" altLang="zh-CN" sz="1600" i="1" dirty="0" smtClean="0">
                            <a:latin typeface="Cambria Math" panose="02040503050406030204" pitchFamily="18" charset="0"/>
                            <a:ea typeface="微软雅黑" panose="020B0503020204020204" pitchFamily="34" charset="-122"/>
                          </a:rPr>
                          <m:t> + </m:t>
                        </m:r>
                        <m:r>
                          <a:rPr lang="en-US" altLang="zh-CN" sz="1600" i="1" dirty="0" smtClean="0">
                            <a:latin typeface="Cambria Math" panose="02040503050406030204" pitchFamily="18" charset="0"/>
                            <a:ea typeface="微软雅黑" panose="020B0503020204020204" pitchFamily="34" charset="-122"/>
                          </a:rPr>
                          <m:t>𝑀</m:t>
                        </m:r>
                        <m:r>
                          <a:rPr lang="en-US" altLang="zh-CN" sz="1600" i="1" dirty="0" smtClean="0">
                            <a:latin typeface="Cambria Math" panose="02040503050406030204" pitchFamily="18" charset="0"/>
                            <a:ea typeface="微软雅黑" panose="020B0503020204020204" pitchFamily="34" charset="-122"/>
                          </a:rPr>
                          <m:t> </m:t>
                        </m:r>
                      </m:e>
                    </m:d>
                  </m:oMath>
                </a14:m>
                <a:r>
                  <a:rPr lang="zh-CN" altLang="en-US" sz="1600" dirty="0">
                    <a:latin typeface="微软雅黑" panose="020B0503020204020204" pitchFamily="34" charset="-122"/>
                    <a:ea typeface="微软雅黑" panose="020B0503020204020204" pitchFamily="34" charset="-122"/>
                  </a:rPr>
                  <a:t>，上图中的</a:t>
                </a:r>
                <a:r>
                  <a:rPr lang="en-US" altLang="zh-CN" sz="1600" dirty="0">
                    <a:latin typeface="微软雅黑" panose="020B0503020204020204" pitchFamily="34" charset="-122"/>
                    <a:ea typeface="微软雅黑" panose="020B0503020204020204" pitchFamily="34" charset="-122"/>
                  </a:rPr>
                  <a:t>V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size</a:t>
                </a:r>
                <a:r>
                  <a:rPr lang="zh-CN" altLang="en-US" sz="16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rPr>
                      <m:t>𝑀</m:t>
                    </m:r>
                    <m:r>
                      <a:rPr lang="en-US" altLang="zh-CN" sz="1600" i="1" dirty="0" smtClean="0">
                        <a:latin typeface="Cambria Math" panose="02040503050406030204" pitchFamily="18" charset="0"/>
                        <a:ea typeface="微软雅黑" panose="020B0503020204020204" pitchFamily="34" charset="-122"/>
                      </a:rPr>
                      <m:t> ∗ </m:t>
                    </m:r>
                    <m:r>
                      <a:rPr lang="en-US" altLang="zh-CN" sz="1600" i="1" dirty="0" smtClean="0">
                        <a:latin typeface="Cambria Math" panose="02040503050406030204" pitchFamily="18" charset="0"/>
                        <a:ea typeface="微软雅黑" panose="020B0503020204020204" pitchFamily="34" charset="-122"/>
                      </a:rPr>
                      <m:t>𝑀</m:t>
                    </m:r>
                    <m:r>
                      <a:rPr lang="en-US" altLang="zh-CN" sz="1600" i="1" dirty="0" smtClean="0">
                        <a:latin typeface="Cambria Math" panose="02040503050406030204" pitchFamily="18" charset="0"/>
                        <a:ea typeface="微软雅黑" panose="020B0503020204020204" pitchFamily="34" charset="-122"/>
                      </a:rPr>
                      <m:t> </m:t>
                    </m:r>
                  </m:oMath>
                </a14:m>
                <a:r>
                  <a:rPr lang="zh-CN" altLang="en-US" sz="1600" dirty="0">
                    <a:latin typeface="微软雅黑" panose="020B0503020204020204" pitchFamily="34" charset="-122"/>
                    <a:ea typeface="微软雅黑" panose="020B0503020204020204" pitchFamily="34" charset="-122"/>
                  </a:rPr>
                  <a:t>）就是</a:t>
                </a:r>
                <a:r>
                  <a:rPr lang="en-US" altLang="zh-CN" sz="1600" dirty="0">
                    <a:latin typeface="微软雅黑" panose="020B0503020204020204" pitchFamily="34" charset="-122"/>
                    <a:ea typeface="微软雅黑" panose="020B0503020204020204" pitchFamily="34" charset="-122"/>
                  </a:rPr>
                  <a:t>learnable attention mask</a:t>
                </a:r>
                <a:r>
                  <a:rPr lang="zh-CN" altLang="en-US" sz="1600" dirty="0">
                    <a:latin typeface="微软雅黑" panose="020B0503020204020204" pitchFamily="34" charset="-122"/>
                    <a:ea typeface="微软雅黑" panose="020B0503020204020204" pitchFamily="34" charset="-122"/>
                  </a:rPr>
                  <a:t>，主要是为了控制</a:t>
                </a:r>
                <a:r>
                  <a:rPr lang="en-US" altLang="zh-CN" sz="1600" dirty="0">
                    <a:latin typeface="微软雅黑" panose="020B0503020204020204" pitchFamily="34" charset="-122"/>
                    <a:ea typeface="微软雅黑" panose="020B0503020204020204" pitchFamily="34" charset="-122"/>
                  </a:rPr>
                  <a:t>video tokens</a:t>
                </a:r>
                <a:r>
                  <a:rPr lang="zh-CN" altLang="en-US" sz="1600" dirty="0">
                    <a:latin typeface="微软雅黑" panose="020B0503020204020204" pitchFamily="34" charset="-122"/>
                    <a:ea typeface="微软雅黑" panose="020B0503020204020204" pitchFamily="34" charset="-122"/>
                  </a:rPr>
                  <a:t>之间的注意力。而</a:t>
                </a:r>
                <a:r>
                  <a:rPr lang="en-US" altLang="zh-CN" sz="1600" dirty="0">
                    <a:latin typeface="微软雅黑" panose="020B0503020204020204" pitchFamily="34" charset="-122"/>
                    <a:ea typeface="微软雅黑" panose="020B0503020204020204" pitchFamily="34" charset="-122"/>
                  </a:rPr>
                  <a:t>word tokens</a:t>
                </a:r>
                <a:r>
                  <a:rPr lang="zh-CN" altLang="en-US" sz="1600" dirty="0">
                    <a:latin typeface="微软雅黑" panose="020B0503020204020204" pitchFamily="34" charset="-122"/>
                    <a:ea typeface="微软雅黑" panose="020B0503020204020204" pitchFamily="34" charset="-122"/>
                  </a:rPr>
                  <a:t>对于 </a:t>
                </a:r>
                <a:r>
                  <a:rPr lang="en-US" altLang="zh-CN" sz="1600" dirty="0">
                    <a:latin typeface="微软雅黑" panose="020B0503020204020204" pitchFamily="34" charset="-122"/>
                    <a:ea typeface="微软雅黑" panose="020B0503020204020204" pitchFamily="34" charset="-122"/>
                  </a:rPr>
                  <a:t>video tokens</a:t>
                </a:r>
                <a:r>
                  <a:rPr lang="zh-CN" altLang="en-US" sz="1600" dirty="0">
                    <a:latin typeface="微软雅黑" panose="020B0503020204020204" pitchFamily="34" charset="-122"/>
                    <a:ea typeface="微软雅黑" panose="020B0503020204020204" pitchFamily="34" charset="-122"/>
                  </a:rPr>
                  <a:t>之间的注意力没有限制，以更好地利用视觉信息。这部分的正则化</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𝐿</m:t>
                        </m:r>
                      </m:e>
                      <m:sub>
                        <m:r>
                          <a:rPr lang="en-US" altLang="zh-CN" sz="1600" b="0" i="1" smtClean="0">
                            <a:latin typeface="Cambria Math" panose="02040503050406030204" pitchFamily="18" charset="0"/>
                            <a:ea typeface="微软雅黑" panose="020B0503020204020204" pitchFamily="34" charset="-122"/>
                          </a:rPr>
                          <m:t>𝑆𝑃𝐴𝑅𝑆𝐸</m:t>
                        </m:r>
                      </m:sub>
                    </m:sSub>
                  </m:oMath>
                </a14:m>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损失如下</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l-GR" altLang="zh-CN" sz="1600" dirty="0">
                    <a:latin typeface="微软雅黑" panose="020B0503020204020204" pitchFamily="34" charset="-122"/>
                    <a:ea typeface="微软雅黑" panose="020B0503020204020204" pitchFamily="34" charset="-122"/>
                  </a:rPr>
                  <a:t>λ</a:t>
                </a:r>
                <a:r>
                  <a:rPr lang="zh-CN" altLang="en-US" sz="1600" dirty="0">
                    <a:latin typeface="微软雅黑" panose="020B0503020204020204" pitchFamily="34" charset="-122"/>
                    <a:ea typeface="微软雅黑" panose="020B0503020204020204" pitchFamily="34" charset="-122"/>
                  </a:rPr>
                  <a:t>是超参，</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𝑉</m:t>
                        </m:r>
                      </m:e>
                      <m:sub>
                        <m:r>
                          <a:rPr lang="en-US" altLang="zh-CN" sz="1600" b="0" i="1" smtClean="0">
                            <a:latin typeface="Cambria Math" panose="02040503050406030204" pitchFamily="18" charset="0"/>
                            <a:ea typeface="微软雅黑" panose="020B0503020204020204" pitchFamily="34" charset="-122"/>
                          </a:rPr>
                          <m:t>𝑖</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𝑗</m:t>
                        </m:r>
                      </m:sub>
                    </m:sSub>
                  </m:oMath>
                </a14:m>
                <a:r>
                  <a:rPr lang="zh-CN" altLang="en-US" sz="1600" dirty="0">
                    <a:latin typeface="微软雅黑" panose="020B0503020204020204" pitchFamily="34" charset="-122"/>
                    <a:ea typeface="微软雅黑" panose="020B0503020204020204" pitchFamily="34" charset="-122"/>
                  </a:rPr>
                  <a:t>是激活后的值（在实验中使用的是</a:t>
                </a:r>
                <a:r>
                  <a:rPr lang="en-US" altLang="zh-CN" sz="1600" dirty="0" err="1">
                    <a:latin typeface="微软雅黑" panose="020B0503020204020204" pitchFamily="34" charset="-122"/>
                    <a:ea typeface="微软雅黑" panose="020B0503020204020204" pitchFamily="34" charset="-122"/>
                  </a:rPr>
                  <a:t>sigmod</a:t>
                </a:r>
                <a:r>
                  <a:rPr lang="zh-CN" altLang="en-US" sz="1600" dirty="0">
                    <a:latin typeface="微软雅黑" panose="020B0503020204020204" pitchFamily="34" charset="-122"/>
                    <a:ea typeface="微软雅黑" panose="020B0503020204020204" pitchFamily="34" charset="-122"/>
                  </a:rPr>
                  <a:t>）</a:t>
                </a:r>
              </a:p>
            </p:txBody>
          </p:sp>
        </mc:Choice>
        <mc:Fallback xmlns="">
          <p:sp>
            <p:nvSpPr>
              <p:cNvPr id="8" name="文本框 7">
                <a:extLst>
                  <a:ext uri="{FF2B5EF4-FFF2-40B4-BE49-F238E27FC236}">
                    <a16:creationId xmlns:a16="http://schemas.microsoft.com/office/drawing/2014/main" id="{CCB109D2-28C4-45E6-A9CC-3326C18A00B3}"/>
                  </a:ext>
                </a:extLst>
              </p:cNvPr>
              <p:cNvSpPr txBox="1">
                <a:spLocks noRot="1" noChangeAspect="1" noMove="1" noResize="1" noEditPoints="1" noAdjustHandles="1" noChangeArrowheads="1" noChangeShapeType="1" noTextEdit="1"/>
              </p:cNvSpPr>
              <p:nvPr/>
            </p:nvSpPr>
            <p:spPr>
              <a:xfrm>
                <a:off x="555423" y="1704204"/>
                <a:ext cx="5663904" cy="4051687"/>
              </a:xfrm>
              <a:prstGeom prst="rect">
                <a:avLst/>
              </a:prstGeom>
              <a:blipFill>
                <a:blip r:embed="rId2"/>
                <a:stretch>
                  <a:fillRect l="-538" t="-452" r="-1399" b="-602"/>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AF5CEE0D-9465-44EB-8AD1-FDFD0EBF84AD}"/>
              </a:ext>
            </a:extLst>
          </p:cNvPr>
          <p:cNvPicPr>
            <a:picLocks noChangeAspect="1"/>
          </p:cNvPicPr>
          <p:nvPr/>
        </p:nvPicPr>
        <p:blipFill rotWithShape="1">
          <a:blip r:embed="rId3">
            <a:extLst>
              <a:ext uri="{28A0092B-C50C-407E-A947-70E740481C1C}">
                <a14:useLocalDpi xmlns:a14="http://schemas.microsoft.com/office/drawing/2010/main" val="0"/>
              </a:ext>
            </a:extLst>
          </a:blip>
          <a:srcRect l="-531" r="-343"/>
          <a:stretch/>
        </p:blipFill>
        <p:spPr>
          <a:xfrm>
            <a:off x="7730837" y="1261046"/>
            <a:ext cx="4293668" cy="4290259"/>
          </a:xfrm>
          <a:prstGeom prst="rect">
            <a:avLst/>
          </a:prstGeom>
        </p:spPr>
      </p:pic>
      <p:pic>
        <p:nvPicPr>
          <p:cNvPr id="3074" name="Picture 2" descr="在这里插入图片描述">
            <a:extLst>
              <a:ext uri="{FF2B5EF4-FFF2-40B4-BE49-F238E27FC236}">
                <a16:creationId xmlns:a16="http://schemas.microsoft.com/office/drawing/2014/main" id="{CBE54CF6-7DFF-4036-A8AC-E7008DBF05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345" y="4373294"/>
            <a:ext cx="213360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32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2250848"/>
            <a:ext cx="11220462" cy="304698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多标签分类需要特别关注两个问题：</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、如何处理标签不平衡问题；</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2</a:t>
            </a:r>
            <a:r>
              <a:rPr lang="zh-CN" altLang="en-US" sz="2400" dirty="0">
                <a:latin typeface="微软雅黑" panose="020B0503020204020204" pitchFamily="34" charset="-122"/>
                <a:ea typeface="微软雅黑" panose="020B0503020204020204" pitchFamily="34" charset="-122"/>
              </a:rPr>
              <a:t>、如何从感兴趣区域提取特征。</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为了解决第一个问题，很多研究者设计了各种损失函数，而相比于第一个问题，第二个问题的解决方案相对不成熟，需要特殊设计的网络架构或额外依赖于标签相关性。</a:t>
            </a:r>
            <a:endParaRPr lang="en-US" altLang="zh-CN" sz="24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背景与动机</a:t>
            </a:r>
          </a:p>
        </p:txBody>
      </p:sp>
    </p:spTree>
    <p:extLst>
      <p:ext uri="{BB962C8B-B14F-4D97-AF65-F5344CB8AC3E}">
        <p14:creationId xmlns:p14="http://schemas.microsoft.com/office/powerpoint/2010/main" val="208999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2250848"/>
            <a:ext cx="11220462" cy="304698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目前的研究方向主要有三类：</a:t>
            </a:r>
          </a:p>
          <a:p>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针对正负例的不平衡问题，改进</a:t>
            </a:r>
            <a:r>
              <a:rPr lang="en-US" altLang="zh-CN" sz="2400" dirty="0">
                <a:latin typeface="微软雅黑" panose="020B0503020204020204" pitchFamily="34" charset="-122"/>
                <a:ea typeface="微软雅黑" panose="020B0503020204020204" pitchFamily="34" charset="-122"/>
              </a:rPr>
              <a:t>loss</a:t>
            </a:r>
            <a:r>
              <a:rPr lang="zh-CN" altLang="en-US" sz="2400" dirty="0">
                <a:latin typeface="微软雅黑" panose="020B0503020204020204" pitchFamily="34" charset="-122"/>
                <a:ea typeface="微软雅黑" panose="020B0503020204020204" pitchFamily="34" charset="-122"/>
              </a:rPr>
              <a:t>函数，包括</a:t>
            </a:r>
            <a:r>
              <a:rPr lang="en-US" altLang="zh-CN" sz="2400" dirty="0">
                <a:latin typeface="微软雅黑" panose="020B0503020204020204" pitchFamily="34" charset="-122"/>
                <a:ea typeface="微软雅黑" panose="020B0503020204020204" pitchFamily="34" charset="-122"/>
              </a:rPr>
              <a:t>focal loss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distribution-balanced loss</a:t>
            </a:r>
            <a:r>
              <a:rPr lang="zh-CN" altLang="en-US" sz="2400" dirty="0">
                <a:latin typeface="微软雅黑" panose="020B0503020204020204" pitchFamily="34" charset="-122"/>
                <a:ea typeface="微软雅黑" panose="020B0503020204020204" pitchFamily="34" charset="-122"/>
              </a:rPr>
              <a:t>和今年阿里提出的</a:t>
            </a:r>
            <a:r>
              <a:rPr lang="en-US" altLang="zh-CN" sz="2400" dirty="0">
                <a:latin typeface="微软雅黑" panose="020B0503020204020204" pitchFamily="34" charset="-122"/>
                <a:ea typeface="微软雅黑" panose="020B0503020204020204" pitchFamily="34" charset="-122"/>
              </a:rPr>
              <a:t>asymmetric loss</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建模</a:t>
            </a:r>
            <a:r>
              <a:rPr lang="en-US" altLang="zh-CN" sz="2400" dirty="0">
                <a:latin typeface="微软雅黑" panose="020B0503020204020204" pitchFamily="34" charset="-122"/>
                <a:ea typeface="微软雅黑" panose="020B0503020204020204" pitchFamily="34" charset="-122"/>
              </a:rPr>
              <a:t>label correlations</a:t>
            </a:r>
            <a:r>
              <a:rPr lang="zh-CN" altLang="en-US" sz="2400" dirty="0">
                <a:latin typeface="微软雅黑" panose="020B0503020204020204" pitchFamily="34" charset="-122"/>
                <a:ea typeface="微软雅黑" panose="020B0503020204020204" pitchFamily="34" charset="-122"/>
              </a:rPr>
              <a:t>，比如使用</a:t>
            </a:r>
            <a:r>
              <a:rPr lang="en-US" altLang="zh-CN" sz="2400" dirty="0">
                <a:latin typeface="微软雅黑" panose="020B0503020204020204" pitchFamily="34" charset="-122"/>
                <a:ea typeface="微软雅黑" panose="020B0503020204020204" pitchFamily="34" charset="-122"/>
              </a:rPr>
              <a:t>label co-occurrence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GCN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定位感兴趣的区域，比如使用</a:t>
            </a:r>
            <a:r>
              <a:rPr lang="en-US" altLang="zh-CN" sz="2400" dirty="0">
                <a:latin typeface="微软雅黑" panose="020B0503020204020204" pitchFamily="34" charset="-122"/>
                <a:ea typeface="微软雅黑" panose="020B0503020204020204" pitchFamily="34" charset="-122"/>
              </a:rPr>
              <a:t>spatial transformer</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背景与动机</a:t>
            </a:r>
          </a:p>
        </p:txBody>
      </p:sp>
    </p:spTree>
    <p:extLst>
      <p:ext uri="{BB962C8B-B14F-4D97-AF65-F5344CB8AC3E}">
        <p14:creationId xmlns:p14="http://schemas.microsoft.com/office/powerpoint/2010/main" val="262600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379671"/>
            <a:ext cx="11307029"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本文利用</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内置的</a:t>
            </a:r>
            <a:r>
              <a:rPr lang="en-US" altLang="zh-CN" dirty="0">
                <a:latin typeface="微软雅黑" panose="020B0503020204020204" pitchFamily="34" charset="-122"/>
                <a:ea typeface="微软雅黑" panose="020B0503020204020204" pitchFamily="34" charset="-122"/>
              </a:rPr>
              <a:t>cross-attention</a:t>
            </a:r>
            <a:r>
              <a:rPr lang="zh-CN" altLang="en-US" dirty="0">
                <a:latin typeface="微软雅黑" panose="020B0503020204020204" pitchFamily="34" charset="-122"/>
                <a:ea typeface="微软雅黑" panose="020B0503020204020204" pitchFamily="34" charset="-122"/>
              </a:rPr>
              <a:t>作为特征选择器，提取有效的</a:t>
            </a:r>
            <a:r>
              <a:rPr lang="en-US" altLang="zh-CN" dirty="0">
                <a:latin typeface="微软雅黑" panose="020B0503020204020204" pitchFamily="34" charset="-122"/>
                <a:ea typeface="微软雅黑" panose="020B0503020204020204" pitchFamily="34" charset="-122"/>
              </a:rPr>
              <a:t>desired feature</a:t>
            </a:r>
            <a:r>
              <a:rPr lang="zh-CN" altLang="en-US" dirty="0">
                <a:latin typeface="微软雅黑" panose="020B0503020204020204" pitchFamily="34" charset="-122"/>
                <a:ea typeface="微软雅黑" panose="020B0503020204020204" pitchFamily="34" charset="-122"/>
              </a:rPr>
              <a:t>。受</a:t>
            </a:r>
            <a:r>
              <a:rPr lang="en-US" altLang="zh-CN" dirty="0">
                <a:latin typeface="微软雅黑" panose="020B0503020204020204" pitchFamily="34" charset="-122"/>
                <a:ea typeface="微软雅黑" panose="020B0503020204020204" pitchFamily="34" charset="-122"/>
              </a:rPr>
              <a:t>DETR</a:t>
            </a:r>
            <a:r>
              <a:rPr lang="zh-CN" altLang="en-US" dirty="0">
                <a:latin typeface="微软雅黑" panose="020B0503020204020204" pitchFamily="34" charset="-122"/>
                <a:ea typeface="微软雅黑" panose="020B0503020204020204" pitchFamily="34" charset="-122"/>
              </a:rPr>
              <a:t>启发，采用可学习的</a:t>
            </a:r>
            <a:r>
              <a:rPr lang="en-US" altLang="zh-CN" dirty="0">
                <a:latin typeface="微软雅黑" panose="020B0503020204020204" pitchFamily="34" charset="-122"/>
                <a:ea typeface="微软雅黑" panose="020B0503020204020204" pitchFamily="34" charset="-122"/>
              </a:rPr>
              <a:t>label embedding</a:t>
            </a:r>
            <a:r>
              <a:rPr lang="zh-CN" altLang="en-US" dirty="0">
                <a:latin typeface="微软雅黑" panose="020B0503020204020204" pitchFamily="34" charset="-122"/>
                <a:ea typeface="微软雅黑" panose="020B0503020204020204" pitchFamily="34" charset="-122"/>
              </a:rPr>
              <a:t>作为</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，也避免了采用</a:t>
            </a:r>
            <a:r>
              <a:rPr lang="en-US" altLang="zh-CN" dirty="0">
                <a:latin typeface="微软雅黑" panose="020B0503020204020204" pitchFamily="34" charset="-122"/>
                <a:ea typeface="微软雅黑" panose="020B0503020204020204" pitchFamily="34" charset="-122"/>
              </a:rPr>
              <a:t>label </a:t>
            </a:r>
            <a:r>
              <a:rPr lang="en-US" altLang="zh-CN" dirty="0" err="1">
                <a:latin typeface="微软雅黑" panose="020B0503020204020204" pitchFamily="34" charset="-122"/>
                <a:ea typeface="微软雅黑" panose="020B0503020204020204" pitchFamily="34" charset="-122"/>
              </a:rPr>
              <a:t>corrleation</a:t>
            </a:r>
            <a:r>
              <a:rPr lang="zh-CN" altLang="en-US" dirty="0">
                <a:latin typeface="微软雅黑" panose="020B0503020204020204" pitchFamily="34" charset="-122"/>
                <a:ea typeface="微软雅黑" panose="020B0503020204020204" pitchFamily="34" charset="-122"/>
              </a:rPr>
              <a:t>等方法带来的噪声。</a:t>
            </a:r>
            <a:endParaRPr lang="zh-CN" altLang="en-US"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662361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解决方法</a:t>
            </a:r>
            <a:r>
              <a:rPr lang="en-US" altLang="zh-CN" sz="2800" b="1" dirty="0">
                <a:latin typeface="微软雅黑" panose="020B0503020204020204" pitchFamily="34" charset="-122"/>
                <a:ea typeface="微软雅黑" panose="020B0503020204020204" pitchFamily="34" charset="-122"/>
              </a:rPr>
              <a:t>——</a:t>
            </a:r>
            <a:r>
              <a:rPr lang="en-US" altLang="zh-CN" sz="2800" b="0" i="0" dirty="0">
                <a:solidFill>
                  <a:srgbClr val="555555"/>
                </a:solidFill>
                <a:effectLst/>
                <a:latin typeface="Lato" panose="020F0502020204030203" pitchFamily="34" charset="0"/>
              </a:rPr>
              <a:t>Cross-modality attention</a:t>
            </a:r>
            <a:endParaRPr lang="zh-CN" altLang="en-US" sz="28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B55AC98C-03E1-4B04-A195-E09FF23100F6}"/>
              </a:ext>
            </a:extLst>
          </p:cNvPr>
          <p:cNvSpPr txBox="1"/>
          <p:nvPr/>
        </p:nvSpPr>
        <p:spPr>
          <a:xfrm>
            <a:off x="4045527" y="5981674"/>
            <a:ext cx="2415214" cy="276999"/>
          </a:xfrm>
          <a:prstGeom prst="rect">
            <a:avLst/>
          </a:prstGeom>
          <a:noFill/>
        </p:spPr>
        <p:txBody>
          <a:bodyPr wrap="square">
            <a:spAutoFit/>
          </a:bodyPr>
          <a:lstStyle/>
          <a:p>
            <a:r>
              <a:rPr lang="zh-CN" altLang="en-US" sz="1200" dirty="0"/>
              <a:t>图</a:t>
            </a:r>
            <a:r>
              <a:rPr lang="en-US" altLang="zh-CN" sz="1200" dirty="0"/>
              <a:t>1</a:t>
            </a:r>
            <a:r>
              <a:rPr lang="zh-CN" altLang="en-US" sz="1200" dirty="0"/>
              <a:t>：</a:t>
            </a:r>
            <a:r>
              <a:rPr lang="en-US" altLang="zh-CN" sz="1200" dirty="0"/>
              <a:t>Cross-modality attention</a:t>
            </a:r>
            <a:endParaRPr lang="zh-CN" altLang="en-US" sz="1200" dirty="0"/>
          </a:p>
        </p:txBody>
      </p:sp>
      <p:pic>
        <p:nvPicPr>
          <p:cNvPr id="6" name="图片 5">
            <a:extLst>
              <a:ext uri="{FF2B5EF4-FFF2-40B4-BE49-F238E27FC236}">
                <a16:creationId xmlns:a16="http://schemas.microsoft.com/office/drawing/2014/main" id="{A9F76A86-CB01-4BDA-8CAD-0812445F1A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31400" y="3056527"/>
            <a:ext cx="6657143" cy="2606993"/>
          </a:xfrm>
          <a:prstGeom prst="rect">
            <a:avLst/>
          </a:prstGeom>
        </p:spPr>
      </p:pic>
    </p:spTree>
    <p:extLst>
      <p:ext uri="{BB962C8B-B14F-4D97-AF65-F5344CB8AC3E}">
        <p14:creationId xmlns:p14="http://schemas.microsoft.com/office/powerpoint/2010/main" val="23578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1137314" y="1597586"/>
            <a:ext cx="9729810" cy="1200329"/>
          </a:xfrm>
          <a:prstGeom prst="rect">
            <a:avLst/>
          </a:prstGeom>
          <a:noFill/>
        </p:spPr>
        <p:txBody>
          <a:bodyPr wrap="square" rtlCol="0">
            <a:spAutoFit/>
          </a:bodyPr>
          <a:lstStyle/>
          <a:p>
            <a:r>
              <a:rPr lang="zh-CN" altLang="en-US" sz="2400" b="0" i="0" dirty="0">
                <a:solidFill>
                  <a:srgbClr val="555555"/>
                </a:solidFill>
                <a:effectLst/>
                <a:latin typeface="微软雅黑" panose="020B0503020204020204" pitchFamily="34" charset="-122"/>
                <a:ea typeface="微软雅黑" panose="020B0503020204020204" pitchFamily="34" charset="-122"/>
              </a:rPr>
              <a:t>本文是一个</a:t>
            </a:r>
            <a:r>
              <a:rPr lang="en-US" altLang="zh-CN" sz="2400" b="0" i="0" dirty="0">
                <a:solidFill>
                  <a:srgbClr val="555555"/>
                </a:solidFill>
                <a:effectLst/>
                <a:latin typeface="微软雅黑" panose="020B0503020204020204" pitchFamily="34" charset="-122"/>
                <a:ea typeface="微软雅黑" panose="020B0503020204020204" pitchFamily="34" charset="-122"/>
              </a:rPr>
              <a:t>two-stage</a:t>
            </a:r>
            <a:r>
              <a:rPr lang="zh-CN" altLang="en-US" sz="2400" b="0" i="0" dirty="0">
                <a:solidFill>
                  <a:srgbClr val="555555"/>
                </a:solidFill>
                <a:effectLst/>
                <a:latin typeface="微软雅黑" panose="020B0503020204020204" pitchFamily="34" charset="-122"/>
                <a:ea typeface="微软雅黑" panose="020B0503020204020204" pitchFamily="34" charset="-122"/>
              </a:rPr>
              <a:t>的方法，第一步采用</a:t>
            </a:r>
            <a:r>
              <a:rPr lang="en-US" altLang="zh-CN" sz="2400" b="0" i="0" dirty="0">
                <a:solidFill>
                  <a:srgbClr val="555555"/>
                </a:solidFill>
                <a:effectLst/>
                <a:latin typeface="微软雅黑" panose="020B0503020204020204" pitchFamily="34" charset="-122"/>
                <a:ea typeface="微软雅黑" panose="020B0503020204020204" pitchFamily="34" charset="-122"/>
              </a:rPr>
              <a:t>backbone</a:t>
            </a:r>
            <a:r>
              <a:rPr lang="zh-CN" altLang="en-US" sz="2400" b="0" i="0" dirty="0">
                <a:solidFill>
                  <a:srgbClr val="555555"/>
                </a:solidFill>
                <a:effectLst/>
                <a:latin typeface="微软雅黑" panose="020B0503020204020204" pitchFamily="34" charset="-122"/>
                <a:ea typeface="微软雅黑" panose="020B0503020204020204" pitchFamily="34" charset="-122"/>
              </a:rPr>
              <a:t>（如</a:t>
            </a:r>
            <a:r>
              <a:rPr lang="en-US" altLang="zh-CN" sz="2400" b="0" i="0" dirty="0" err="1">
                <a:solidFill>
                  <a:srgbClr val="555555"/>
                </a:solidFill>
                <a:effectLst/>
                <a:latin typeface="微软雅黑" panose="020B0503020204020204" pitchFamily="34" charset="-122"/>
                <a:ea typeface="微软雅黑" panose="020B0503020204020204" pitchFamily="34" charset="-122"/>
              </a:rPr>
              <a:t>ViT</a:t>
            </a:r>
            <a:r>
              <a:rPr lang="zh-CN" altLang="en-US" sz="2400" b="0" i="0" dirty="0">
                <a:solidFill>
                  <a:srgbClr val="555555"/>
                </a:solidFill>
                <a:effectLst/>
                <a:latin typeface="微软雅黑" panose="020B0503020204020204" pitchFamily="34" charset="-122"/>
                <a:ea typeface="微软雅黑" panose="020B0503020204020204" pitchFamily="34" charset="-122"/>
              </a:rPr>
              <a:t>）提取图片的时序特征，第二步将特征和</a:t>
            </a:r>
            <a:r>
              <a:rPr lang="en-US" altLang="zh-CN" sz="2400" b="0" i="0" dirty="0">
                <a:solidFill>
                  <a:srgbClr val="555555"/>
                </a:solidFill>
                <a:effectLst/>
                <a:latin typeface="微软雅黑" panose="020B0503020204020204" pitchFamily="34" charset="-122"/>
                <a:ea typeface="微软雅黑" panose="020B0503020204020204" pitchFamily="34" charset="-122"/>
              </a:rPr>
              <a:t>label embedding</a:t>
            </a:r>
            <a:r>
              <a:rPr lang="zh-CN" altLang="en-US" sz="2400" b="0" i="0" dirty="0">
                <a:solidFill>
                  <a:srgbClr val="555555"/>
                </a:solidFill>
                <a:effectLst/>
                <a:latin typeface="微软雅黑" panose="020B0503020204020204" pitchFamily="34" charset="-122"/>
                <a:ea typeface="微软雅黑" panose="020B0503020204020204" pitchFamily="34" charset="-122"/>
              </a:rPr>
              <a:t>送入</a:t>
            </a:r>
            <a:r>
              <a:rPr lang="en-US" altLang="zh-CN" sz="2400" b="0" i="0" dirty="0">
                <a:solidFill>
                  <a:srgbClr val="555555"/>
                </a:solidFill>
                <a:effectLst/>
                <a:latin typeface="微软雅黑" panose="020B0503020204020204" pitchFamily="34" charset="-122"/>
                <a:ea typeface="微软雅黑" panose="020B0503020204020204" pitchFamily="34" charset="-122"/>
              </a:rPr>
              <a:t>transformer</a:t>
            </a:r>
            <a:r>
              <a:rPr lang="zh-CN" altLang="en-US" sz="2400" b="0" i="0" dirty="0">
                <a:solidFill>
                  <a:srgbClr val="555555"/>
                </a:solidFill>
                <a:effectLst/>
                <a:latin typeface="微软雅黑" panose="020B0503020204020204" pitchFamily="34" charset="-122"/>
                <a:ea typeface="微软雅黑" panose="020B0503020204020204" pitchFamily="34" charset="-122"/>
              </a:rPr>
              <a:t>中训练。</a:t>
            </a:r>
            <a:endParaRPr lang="zh-CN" altLang="en-US" sz="2400"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pic>
        <p:nvPicPr>
          <p:cNvPr id="6" name="图片 5">
            <a:extLst>
              <a:ext uri="{FF2B5EF4-FFF2-40B4-BE49-F238E27FC236}">
                <a16:creationId xmlns:a16="http://schemas.microsoft.com/office/drawing/2014/main" id="{7342078D-9EB1-4D9A-8711-037E09C921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58350" y="2679018"/>
            <a:ext cx="5675300" cy="3154736"/>
          </a:xfrm>
          <a:prstGeom prst="rect">
            <a:avLst/>
          </a:prstGeom>
        </p:spPr>
      </p:pic>
      <p:sp>
        <p:nvSpPr>
          <p:cNvPr id="7" name="文本框 6">
            <a:extLst>
              <a:ext uri="{FF2B5EF4-FFF2-40B4-BE49-F238E27FC236}">
                <a16:creationId xmlns:a16="http://schemas.microsoft.com/office/drawing/2014/main" id="{909C9CD2-2139-4849-ABBD-7843B5A5784E}"/>
              </a:ext>
            </a:extLst>
          </p:cNvPr>
          <p:cNvSpPr txBox="1"/>
          <p:nvPr/>
        </p:nvSpPr>
        <p:spPr>
          <a:xfrm>
            <a:off x="4794612" y="5953965"/>
            <a:ext cx="2415214" cy="276999"/>
          </a:xfrm>
          <a:prstGeom prst="rect">
            <a:avLst/>
          </a:prstGeom>
          <a:noFill/>
        </p:spPr>
        <p:txBody>
          <a:bodyPr wrap="square">
            <a:spAutoFit/>
          </a:bodyPr>
          <a:lstStyle/>
          <a:p>
            <a:r>
              <a:rPr lang="zh-CN" altLang="en-US" sz="1200" dirty="0"/>
              <a:t>图</a:t>
            </a:r>
            <a:r>
              <a:rPr lang="en-US" altLang="zh-CN" sz="1200" dirty="0"/>
              <a:t>2</a:t>
            </a:r>
            <a:r>
              <a:rPr lang="zh-CN" altLang="en-US" sz="1200" dirty="0"/>
              <a:t>：</a:t>
            </a:r>
            <a:r>
              <a:rPr lang="en-US" altLang="zh-CN" sz="1200" b="0" i="0" dirty="0">
                <a:solidFill>
                  <a:srgbClr val="555555"/>
                </a:solidFill>
                <a:effectLst/>
                <a:latin typeface="Lato" panose="020F0502020204030203" pitchFamily="34" charset="0"/>
              </a:rPr>
              <a:t>Query2Label</a:t>
            </a:r>
            <a:r>
              <a:rPr lang="zh-CN" altLang="en-US" sz="1200" b="0" i="0" dirty="0">
                <a:solidFill>
                  <a:srgbClr val="555555"/>
                </a:solidFill>
                <a:effectLst/>
                <a:latin typeface="Lato" panose="020F0502020204030203" pitchFamily="34" charset="0"/>
              </a:rPr>
              <a:t>的总体框架</a:t>
            </a:r>
            <a:endParaRPr lang="zh-CN" altLang="en-US" sz="1200" dirty="0"/>
          </a:p>
        </p:txBody>
      </p:sp>
    </p:spTree>
    <p:extLst>
      <p:ext uri="{BB962C8B-B14F-4D97-AF65-F5344CB8AC3E}">
        <p14:creationId xmlns:p14="http://schemas.microsoft.com/office/powerpoint/2010/main" val="317442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D007192-4239-41E1-89F9-A2D755D40043}"/>
                  </a:ext>
                </a:extLst>
              </p:cNvPr>
              <p:cNvSpPr txBox="1"/>
              <p:nvPr/>
            </p:nvSpPr>
            <p:spPr>
              <a:xfrm>
                <a:off x="752253" y="1282584"/>
                <a:ext cx="6205595" cy="4856714"/>
              </a:xfrm>
              <a:prstGeom prst="rect">
                <a:avLst/>
              </a:prstGeom>
              <a:noFill/>
            </p:spPr>
            <p:txBody>
              <a:bodyPr wrap="square" rtlCol="0">
                <a:spAutoFit/>
              </a:bodyPr>
              <a:lstStyle/>
              <a:p>
                <a:r>
                  <a:rPr lang="zh-CN" altLang="en-US" b="0" i="0" dirty="0">
                    <a:solidFill>
                      <a:srgbClr val="555555"/>
                    </a:solidFill>
                    <a:effectLst/>
                    <a:latin typeface="微软雅黑" panose="020B0503020204020204" pitchFamily="34" charset="-122"/>
                    <a:ea typeface="微软雅黑" panose="020B0503020204020204" pitchFamily="34" charset="-122"/>
                  </a:rPr>
                  <a:t>给定图片</a:t>
                </a:r>
                <a14:m>
                  <m:oMath xmlns:m="http://schemas.openxmlformats.org/officeDocument/2006/math">
                    <m:r>
                      <a:rPr lang="en-US" altLang="zh-CN" b="0" i="1" dirty="0" smtClean="0">
                        <a:solidFill>
                          <a:srgbClr val="555555"/>
                        </a:solidFill>
                        <a:effectLst/>
                        <a:latin typeface="Cambria Math" panose="02040503050406030204" pitchFamily="18" charset="0"/>
                        <a:ea typeface="微软雅黑" panose="020B0503020204020204" pitchFamily="34" charset="-122"/>
                      </a:rPr>
                      <m:t>𝑥</m:t>
                    </m:r>
                    <m:r>
                      <a:rPr lang="en-US" altLang="zh-CN" b="0" i="1" dirty="0" smtClean="0">
                        <a:solidFill>
                          <a:srgbClr val="555555"/>
                        </a:solidFill>
                        <a:effectLst/>
                        <a:latin typeface="Cambria Math" panose="02040503050406030204" pitchFamily="18" charset="0"/>
                        <a:ea typeface="微软雅黑" panose="020B0503020204020204" pitchFamily="34" charset="-122"/>
                      </a:rPr>
                      <m:t>∈</m:t>
                    </m:r>
                    <m:sSup>
                      <m:sSup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pPr>
                      <m:e>
                        <m:r>
                          <a:rPr lang="en-US" altLang="zh-CN" b="0" i="1" dirty="0" smtClean="0">
                            <a:solidFill>
                              <a:srgbClr val="555555"/>
                            </a:solidFill>
                            <a:effectLst/>
                            <a:latin typeface="Cambria Math" panose="02040503050406030204" pitchFamily="18" charset="0"/>
                            <a:ea typeface="微软雅黑" panose="020B0503020204020204" pitchFamily="34" charset="-122"/>
                          </a:rPr>
                          <m:t>𝑅</m:t>
                        </m:r>
                      </m:e>
                      <m:sup>
                        <m:sSub>
                          <m:sSub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bPr>
                          <m:e>
                            <m:r>
                              <a:rPr lang="en-US" altLang="zh-CN" b="0" i="1" dirty="0" smtClean="0">
                                <a:solidFill>
                                  <a:srgbClr val="555555"/>
                                </a:solidFill>
                                <a:effectLst/>
                                <a:latin typeface="Cambria Math" panose="02040503050406030204" pitchFamily="18" charset="0"/>
                                <a:ea typeface="微软雅黑" panose="020B0503020204020204" pitchFamily="34" charset="-122"/>
                              </a:rPr>
                              <m:t>𝐻</m:t>
                            </m:r>
                          </m:e>
                          <m:sub>
                            <m:r>
                              <a:rPr lang="en-US" altLang="zh-CN" b="0" i="1" dirty="0" smtClean="0">
                                <a:solidFill>
                                  <a:srgbClr val="555555"/>
                                </a:solidFill>
                                <a:effectLst/>
                                <a:latin typeface="Cambria Math" panose="02040503050406030204" pitchFamily="18" charset="0"/>
                                <a:ea typeface="微软雅黑" panose="020B0503020204020204" pitchFamily="34" charset="-122"/>
                              </a:rPr>
                              <m:t>0</m:t>
                            </m:r>
                          </m:sub>
                        </m:sSub>
                        <m:r>
                          <a:rPr lang="en-US" altLang="zh-CN" b="0" i="1" dirty="0" smtClean="0">
                            <a:solidFill>
                              <a:srgbClr val="555555"/>
                            </a:solidFill>
                            <a:effectLst/>
                            <a:latin typeface="Cambria Math" panose="02040503050406030204" pitchFamily="18" charset="0"/>
                            <a:ea typeface="微软雅黑" panose="020B0503020204020204" pitchFamily="34" charset="-122"/>
                          </a:rPr>
                          <m:t>∗</m:t>
                        </m:r>
                        <m:sSub>
                          <m:sSub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bPr>
                          <m:e>
                            <m:r>
                              <a:rPr lang="en-US" altLang="zh-CN" b="0" i="1" dirty="0" smtClean="0">
                                <a:solidFill>
                                  <a:srgbClr val="555555"/>
                                </a:solidFill>
                                <a:effectLst/>
                                <a:latin typeface="Cambria Math" panose="02040503050406030204" pitchFamily="18" charset="0"/>
                                <a:ea typeface="微软雅黑" panose="020B0503020204020204" pitchFamily="34" charset="-122"/>
                              </a:rPr>
                              <m:t>𝑊</m:t>
                            </m:r>
                          </m:e>
                          <m:sub>
                            <m:r>
                              <a:rPr lang="en-US" altLang="zh-CN" b="0" i="1" dirty="0" smtClean="0">
                                <a:solidFill>
                                  <a:srgbClr val="555555"/>
                                </a:solidFill>
                                <a:effectLst/>
                                <a:latin typeface="Cambria Math" panose="02040503050406030204" pitchFamily="18" charset="0"/>
                                <a:ea typeface="微软雅黑" panose="020B0503020204020204" pitchFamily="34" charset="-122"/>
                              </a:rPr>
                              <m:t>0</m:t>
                            </m:r>
                          </m:sub>
                        </m:sSub>
                        <m:r>
                          <a:rPr lang="en-US" altLang="zh-CN" b="0" i="1" dirty="0" smtClean="0">
                            <a:solidFill>
                              <a:srgbClr val="555555"/>
                            </a:solidFill>
                            <a:effectLst/>
                            <a:latin typeface="Cambria Math" panose="02040503050406030204" pitchFamily="18" charset="0"/>
                            <a:ea typeface="微软雅黑" panose="020B0503020204020204" pitchFamily="34" charset="-122"/>
                          </a:rPr>
                          <m:t>∗3</m:t>
                        </m:r>
                      </m:sup>
                    </m:sSup>
                  </m:oMath>
                </a14:m>
                <a:r>
                  <a:rPr lang="zh-CN" altLang="en-US" b="0" i="0" dirty="0">
                    <a:solidFill>
                      <a:srgbClr val="555555"/>
                    </a:solidFill>
                    <a:effectLst/>
                    <a:latin typeface="微软雅黑" panose="020B0503020204020204" pitchFamily="34" charset="-122"/>
                    <a:ea typeface="微软雅黑" panose="020B0503020204020204" pitchFamily="34" charset="-122"/>
                  </a:rPr>
                  <a:t>，提取特征</a:t>
                </a:r>
                <a14:m>
                  <m:oMath xmlns:m="http://schemas.openxmlformats.org/officeDocument/2006/math">
                    <m:sSub>
                      <m:sSub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bPr>
                      <m:e>
                        <m:r>
                          <a:rPr lang="en-US" altLang="zh-CN" b="0" i="1" dirty="0" smtClean="0">
                            <a:solidFill>
                              <a:srgbClr val="555555"/>
                            </a:solidFill>
                            <a:effectLst/>
                            <a:latin typeface="Cambria Math" panose="02040503050406030204" pitchFamily="18" charset="0"/>
                            <a:ea typeface="微软雅黑" panose="020B0503020204020204" pitchFamily="34" charset="-122"/>
                          </a:rPr>
                          <m:t>𝐹</m:t>
                        </m:r>
                      </m:e>
                      <m:sub>
                        <m:r>
                          <a:rPr lang="en-US" altLang="zh-CN" b="0" i="1" dirty="0" smtClean="0">
                            <a:solidFill>
                              <a:srgbClr val="555555"/>
                            </a:solidFill>
                            <a:effectLst/>
                            <a:latin typeface="Cambria Math" panose="02040503050406030204" pitchFamily="18" charset="0"/>
                            <a:ea typeface="微软雅黑" panose="020B0503020204020204" pitchFamily="34" charset="-122"/>
                          </a:rPr>
                          <m:t>0</m:t>
                        </m:r>
                      </m:sub>
                    </m:sSub>
                    <m:r>
                      <a:rPr lang="en-US" altLang="zh-CN" b="0" i="1" dirty="0" smtClean="0">
                        <a:solidFill>
                          <a:srgbClr val="555555"/>
                        </a:solidFill>
                        <a:effectLst/>
                        <a:latin typeface="Cambria Math" panose="02040503050406030204" pitchFamily="18" charset="0"/>
                        <a:ea typeface="微软雅黑" panose="020B0503020204020204" pitchFamily="34" charset="-122"/>
                      </a:rPr>
                      <m:t>∈</m:t>
                    </m:r>
                    <m:sSup>
                      <m:sSup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pPr>
                      <m:e>
                        <m:r>
                          <a:rPr lang="en-US" altLang="zh-CN" b="0" i="1" dirty="0" smtClean="0">
                            <a:solidFill>
                              <a:srgbClr val="555555"/>
                            </a:solidFill>
                            <a:effectLst/>
                            <a:latin typeface="Cambria Math" panose="02040503050406030204" pitchFamily="18" charset="0"/>
                            <a:ea typeface="微软雅黑" panose="020B0503020204020204" pitchFamily="34" charset="-122"/>
                          </a:rPr>
                          <m:t>𝑅</m:t>
                        </m:r>
                      </m:e>
                      <m:sup>
                        <m:r>
                          <a:rPr lang="en-US" altLang="zh-CN" b="0" i="1" dirty="0" smtClean="0">
                            <a:solidFill>
                              <a:srgbClr val="555555"/>
                            </a:solidFill>
                            <a:effectLst/>
                            <a:latin typeface="Cambria Math" panose="02040503050406030204" pitchFamily="18" charset="0"/>
                            <a:ea typeface="微软雅黑" panose="020B0503020204020204" pitchFamily="34" charset="-122"/>
                          </a:rPr>
                          <m:t>𝐻</m:t>
                        </m:r>
                        <m:r>
                          <a:rPr lang="en-US" altLang="zh-CN" b="0" i="1" dirty="0" smtClean="0">
                            <a:solidFill>
                              <a:srgbClr val="555555"/>
                            </a:solidFill>
                            <a:effectLst/>
                            <a:latin typeface="Cambria Math" panose="02040503050406030204" pitchFamily="18" charset="0"/>
                            <a:ea typeface="微软雅黑" panose="020B0503020204020204" pitchFamily="34" charset="-122"/>
                          </a:rPr>
                          <m:t>∗</m:t>
                        </m:r>
                        <m:r>
                          <a:rPr lang="en-US" altLang="zh-CN" b="0" i="1" dirty="0" smtClean="0">
                            <a:solidFill>
                              <a:srgbClr val="555555"/>
                            </a:solidFill>
                            <a:effectLst/>
                            <a:latin typeface="Cambria Math" panose="02040503050406030204" pitchFamily="18" charset="0"/>
                            <a:ea typeface="微软雅黑" panose="020B0503020204020204" pitchFamily="34" charset="-122"/>
                          </a:rPr>
                          <m:t>𝑊</m:t>
                        </m:r>
                        <m:r>
                          <a:rPr lang="en-US" altLang="zh-CN" b="0" i="1" dirty="0" smtClean="0">
                            <a:solidFill>
                              <a:srgbClr val="555555"/>
                            </a:solidFill>
                            <a:effectLst/>
                            <a:latin typeface="Cambria Math" panose="02040503050406030204" pitchFamily="18" charset="0"/>
                            <a:ea typeface="微软雅黑" panose="020B0503020204020204" pitchFamily="34" charset="-122"/>
                          </a:rPr>
                          <m:t>∗</m:t>
                        </m:r>
                        <m:sSub>
                          <m:sSub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bPr>
                          <m:e>
                            <m:r>
                              <a:rPr lang="en-US" altLang="zh-CN" b="0" i="1" dirty="0" smtClean="0">
                                <a:solidFill>
                                  <a:srgbClr val="555555"/>
                                </a:solidFill>
                                <a:effectLst/>
                                <a:latin typeface="Cambria Math" panose="02040503050406030204" pitchFamily="18" charset="0"/>
                                <a:ea typeface="微软雅黑" panose="020B0503020204020204" pitchFamily="34" charset="-122"/>
                              </a:rPr>
                              <m:t>𝑑</m:t>
                            </m:r>
                          </m:e>
                          <m:sub>
                            <m:r>
                              <a:rPr lang="en-US" altLang="zh-CN" b="0" i="1" dirty="0" smtClean="0">
                                <a:solidFill>
                                  <a:srgbClr val="555555"/>
                                </a:solidFill>
                                <a:effectLst/>
                                <a:latin typeface="Cambria Math" panose="02040503050406030204" pitchFamily="18" charset="0"/>
                                <a:ea typeface="微软雅黑" panose="020B0503020204020204" pitchFamily="34" charset="-122"/>
                              </a:rPr>
                              <m:t>0</m:t>
                            </m:r>
                          </m:sub>
                        </m:sSub>
                      </m:sup>
                    </m:sSup>
                  </m:oMath>
                </a14:m>
                <a:r>
                  <a:rPr lang="zh-CN" altLang="en-US" b="0" i="0" dirty="0">
                    <a:solidFill>
                      <a:srgbClr val="555555"/>
                    </a:solidFill>
                    <a:effectLst/>
                    <a:latin typeface="微软雅黑" panose="020B0503020204020204" pitchFamily="34" charset="-122"/>
                    <a:ea typeface="微软雅黑" panose="020B0503020204020204" pitchFamily="34" charset="-122"/>
                  </a:rPr>
                  <a:t>，后接全连接层并</a:t>
                </a:r>
                <a:r>
                  <a:rPr lang="en-US" altLang="zh-CN" b="0" i="0" dirty="0">
                    <a:solidFill>
                      <a:srgbClr val="555555"/>
                    </a:solidFill>
                    <a:effectLst/>
                    <a:latin typeface="微软雅黑" panose="020B0503020204020204" pitchFamily="34" charset="-122"/>
                    <a:ea typeface="微软雅黑" panose="020B0503020204020204" pitchFamily="34" charset="-122"/>
                  </a:rPr>
                  <a:t>reshape</a:t>
                </a:r>
                <a:r>
                  <a:rPr lang="zh-CN" altLang="en-US" b="0" i="0" dirty="0">
                    <a:solidFill>
                      <a:srgbClr val="555555"/>
                    </a:solidFill>
                    <a:effectLst/>
                    <a:latin typeface="微软雅黑" panose="020B0503020204020204" pitchFamily="34" charset="-122"/>
                    <a:ea typeface="微软雅黑" panose="020B0503020204020204" pitchFamily="34" charset="-122"/>
                  </a:rPr>
                  <a:t>得到特征</a:t>
                </a:r>
                <a14:m>
                  <m:oMath xmlns:m="http://schemas.openxmlformats.org/officeDocument/2006/math">
                    <m:r>
                      <a:rPr lang="en-US" altLang="zh-CN" b="0" i="1" dirty="0" smtClean="0">
                        <a:solidFill>
                          <a:srgbClr val="555555"/>
                        </a:solidFill>
                        <a:effectLst/>
                        <a:latin typeface="Cambria Math" panose="02040503050406030204" pitchFamily="18" charset="0"/>
                        <a:ea typeface="微软雅黑" panose="020B0503020204020204" pitchFamily="34" charset="-122"/>
                      </a:rPr>
                      <m:t>𝐹</m:t>
                    </m:r>
                    <m:r>
                      <a:rPr lang="en-US" altLang="zh-CN" b="0" i="1" dirty="0" smtClean="0">
                        <a:solidFill>
                          <a:srgbClr val="555555"/>
                        </a:solidFill>
                        <a:effectLst/>
                        <a:latin typeface="Cambria Math" panose="02040503050406030204" pitchFamily="18" charset="0"/>
                        <a:ea typeface="微软雅黑" panose="020B0503020204020204" pitchFamily="34" charset="-122"/>
                      </a:rPr>
                      <m:t>∈</m:t>
                    </m:r>
                    <m:sSup>
                      <m:sSup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pPr>
                      <m:e>
                        <m:r>
                          <a:rPr lang="en-US" altLang="zh-CN" b="0" i="1" dirty="0" smtClean="0">
                            <a:solidFill>
                              <a:srgbClr val="555555"/>
                            </a:solidFill>
                            <a:effectLst/>
                            <a:latin typeface="Cambria Math" panose="02040503050406030204" pitchFamily="18" charset="0"/>
                            <a:ea typeface="微软雅黑" panose="020B0503020204020204" pitchFamily="34" charset="-122"/>
                          </a:rPr>
                          <m:t>𝑅</m:t>
                        </m:r>
                      </m:e>
                      <m:sup>
                        <m:r>
                          <a:rPr lang="en-US" altLang="zh-CN" b="0" i="1" dirty="0" smtClean="0">
                            <a:solidFill>
                              <a:srgbClr val="555555"/>
                            </a:solidFill>
                            <a:effectLst/>
                            <a:latin typeface="Cambria Math" panose="02040503050406030204" pitchFamily="18" charset="0"/>
                            <a:ea typeface="微软雅黑" panose="020B0503020204020204" pitchFamily="34" charset="-122"/>
                          </a:rPr>
                          <m:t>𝐻𝑊</m:t>
                        </m:r>
                        <m:r>
                          <a:rPr lang="en-US" altLang="zh-CN" b="0" i="1" dirty="0" smtClean="0">
                            <a:solidFill>
                              <a:srgbClr val="555555"/>
                            </a:solidFill>
                            <a:effectLst/>
                            <a:latin typeface="Cambria Math" panose="02040503050406030204" pitchFamily="18" charset="0"/>
                            <a:ea typeface="微软雅黑" panose="020B0503020204020204" pitchFamily="34" charset="-122"/>
                          </a:rPr>
                          <m:t>∗</m:t>
                        </m:r>
                        <m:r>
                          <a:rPr lang="en-US" altLang="zh-CN" b="0" i="1" dirty="0" smtClean="0">
                            <a:solidFill>
                              <a:srgbClr val="555555"/>
                            </a:solidFill>
                            <a:effectLst/>
                            <a:latin typeface="Cambria Math" panose="02040503050406030204" pitchFamily="18" charset="0"/>
                            <a:ea typeface="微软雅黑" panose="020B0503020204020204" pitchFamily="34" charset="-122"/>
                          </a:rPr>
                          <m:t>𝑑</m:t>
                        </m:r>
                      </m:sup>
                    </m:sSup>
                  </m:oMath>
                </a14:m>
                <a:r>
                  <a:rPr lang="zh-CN" altLang="en-US" b="0" i="0" dirty="0">
                    <a:solidFill>
                      <a:srgbClr val="555555"/>
                    </a:solidFill>
                    <a:effectLst/>
                    <a:latin typeface="微软雅黑" panose="020B0503020204020204" pitchFamily="34" charset="-122"/>
                    <a:ea typeface="微软雅黑" panose="020B0503020204020204" pitchFamily="34" charset="-122"/>
                  </a:rPr>
                  <a:t>。</a:t>
                </a:r>
                <a:endParaRPr lang="en-US" altLang="zh-CN" b="0" i="0" dirty="0">
                  <a:solidFill>
                    <a:srgbClr val="555555"/>
                  </a:solidFill>
                  <a:effectLst/>
                  <a:latin typeface="微软雅黑" panose="020B0503020204020204" pitchFamily="34" charset="-122"/>
                  <a:ea typeface="微软雅黑" panose="020B0503020204020204" pitchFamily="34" charset="-122"/>
                </a:endParaRPr>
              </a:p>
              <a:p>
                <a:endParaRPr lang="en-US" altLang="zh-CN" b="0" i="0" dirty="0">
                  <a:solidFill>
                    <a:srgbClr val="555555"/>
                  </a:solidFill>
                  <a:effectLst/>
                  <a:latin typeface="微软雅黑" panose="020B0503020204020204" pitchFamily="34" charset="-122"/>
                  <a:ea typeface="微软雅黑" panose="020B0503020204020204" pitchFamily="34" charset="-122"/>
                </a:endParaRPr>
              </a:p>
              <a:p>
                <a:pPr algn="just"/>
                <a:r>
                  <a:rPr lang="zh-CN" altLang="en-US" b="0" i="0" dirty="0">
                    <a:solidFill>
                      <a:srgbClr val="555555"/>
                    </a:solidFill>
                    <a:effectLst/>
                    <a:latin typeface="Lato" panose="020F0502020204030203" pitchFamily="34" charset="0"/>
                  </a:rPr>
                  <a:t>构造</a:t>
                </a:r>
                <a:r>
                  <a:rPr lang="en-US" altLang="zh-CN" b="0" i="0" dirty="0">
                    <a:solidFill>
                      <a:srgbClr val="555555"/>
                    </a:solidFill>
                    <a:effectLst/>
                    <a:latin typeface="Lato" panose="020F0502020204030203" pitchFamily="34" charset="0"/>
                  </a:rPr>
                  <a:t>label embedding </a:t>
                </a:r>
                <a14:m>
                  <m:oMath xmlns:m="http://schemas.openxmlformats.org/officeDocument/2006/math">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0</m:t>
                        </m:r>
                      </m:sub>
                    </m:sSub>
                    <m:r>
                      <a:rPr lang="en-US" altLang="zh-CN" b="0" i="1" dirty="0" smtClean="0">
                        <a:solidFill>
                          <a:srgbClr val="555555"/>
                        </a:solidFill>
                        <a:effectLst/>
                        <a:latin typeface="Cambria Math" panose="02040503050406030204" pitchFamily="18" charset="0"/>
                      </a:rPr>
                      <m:t>∈</m:t>
                    </m:r>
                    <m:sSup>
                      <m:sSupPr>
                        <m:ctrlPr>
                          <a:rPr lang="en-US" altLang="zh-CN" b="0" i="1" dirty="0" smtClean="0">
                            <a:solidFill>
                              <a:srgbClr val="555555"/>
                            </a:solidFill>
                            <a:effectLst/>
                            <a:latin typeface="Cambria Math" panose="02040503050406030204" pitchFamily="18" charset="0"/>
                          </a:rPr>
                        </m:ctrlPr>
                      </m:sSupPr>
                      <m:e>
                        <m:r>
                          <a:rPr lang="en-US" altLang="zh-CN" b="0" i="1" dirty="0" smtClean="0">
                            <a:solidFill>
                              <a:srgbClr val="555555"/>
                            </a:solidFill>
                            <a:effectLst/>
                            <a:latin typeface="Cambria Math" panose="02040503050406030204" pitchFamily="18" charset="0"/>
                          </a:rPr>
                          <m:t>𝑅</m:t>
                        </m:r>
                      </m:e>
                      <m:sup>
                        <m:r>
                          <a:rPr lang="en-US" altLang="zh-CN" b="0" i="1" dirty="0" smtClean="0">
                            <a:solidFill>
                              <a:srgbClr val="555555"/>
                            </a:solidFill>
                            <a:effectLst/>
                            <a:latin typeface="Cambria Math" panose="02040503050406030204" pitchFamily="18" charset="0"/>
                          </a:rPr>
                          <m:t>𝐾</m:t>
                        </m:r>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𝑑</m:t>
                        </m:r>
                      </m:sup>
                    </m:sSup>
                  </m:oMath>
                </a14:m>
                <a:r>
                  <a:rPr lang="zh-CN" altLang="en-US" b="0" i="0" dirty="0">
                    <a:solidFill>
                      <a:srgbClr val="555555"/>
                    </a:solidFill>
                    <a:effectLst/>
                    <a:latin typeface="Lato" panose="020F0502020204030203" pitchFamily="34" charset="0"/>
                  </a:rPr>
                  <a:t>，其中</a:t>
                </a:r>
                <a:r>
                  <a:rPr lang="en-US" altLang="zh-CN" b="0" i="0" dirty="0">
                    <a:solidFill>
                      <a:srgbClr val="555555"/>
                    </a:solidFill>
                    <a:effectLst/>
                    <a:latin typeface="Lato" panose="020F0502020204030203" pitchFamily="34" charset="0"/>
                  </a:rPr>
                  <a:t>K</a:t>
                </a:r>
                <a:r>
                  <a:rPr lang="zh-CN" altLang="en-US" b="0" i="0" dirty="0">
                    <a:solidFill>
                      <a:srgbClr val="555555"/>
                    </a:solidFill>
                    <a:effectLst/>
                    <a:latin typeface="Lato" panose="020F0502020204030203" pitchFamily="34" charset="0"/>
                  </a:rPr>
                  <a:t>为类别数，</a:t>
                </a:r>
                <a:r>
                  <a:rPr lang="en-US" altLang="zh-CN" b="0" i="0" dirty="0">
                    <a:solidFill>
                      <a:srgbClr val="555555"/>
                    </a:solidFill>
                    <a:effectLst/>
                    <a:latin typeface="Lato" panose="020F0502020204030203" pitchFamily="34" charset="0"/>
                  </a:rPr>
                  <a:t>Transformer</a:t>
                </a:r>
                <a:r>
                  <a:rPr lang="zh-CN" altLang="en-US" b="0" i="0" dirty="0">
                    <a:solidFill>
                      <a:srgbClr val="555555"/>
                    </a:solidFill>
                    <a:effectLst/>
                    <a:latin typeface="Lato" panose="020F0502020204030203" pitchFamily="34" charset="0"/>
                  </a:rPr>
                  <a:t>的每一层解码层都在更新参数。</a:t>
                </a:r>
                <a:endParaRPr lang="en-US" altLang="zh-CN" b="0" i="0" dirty="0">
                  <a:solidFill>
                    <a:srgbClr val="555555"/>
                  </a:solidFill>
                  <a:effectLst/>
                  <a:latin typeface="Lato" panose="020F0502020204030203" pitchFamily="34" charset="0"/>
                </a:endParaRPr>
              </a:p>
              <a:p>
                <a:pPr algn="just"/>
                <a:endParaRPr lang="en-US" altLang="zh-CN" dirty="0">
                  <a:solidFill>
                    <a:srgbClr val="555555"/>
                  </a:solidFill>
                  <a:latin typeface="Lato" panose="020F0502020204030203" pitchFamily="34" charset="0"/>
                </a:endParaRPr>
              </a:p>
              <a:p>
                <a:pPr algn="just"/>
                <a:endParaRPr lang="en-US" altLang="zh-CN" b="0" i="0" dirty="0">
                  <a:solidFill>
                    <a:srgbClr val="555555"/>
                  </a:solidFill>
                  <a:effectLst/>
                  <a:latin typeface="Lato" panose="020F0502020204030203" pitchFamily="34" charset="0"/>
                </a:endParaRPr>
              </a:p>
              <a:p>
                <a:pPr algn="just"/>
                <a:endParaRPr lang="en-US" altLang="zh-CN" dirty="0">
                  <a:solidFill>
                    <a:srgbClr val="555555"/>
                  </a:solidFill>
                  <a:latin typeface="Lato" panose="020F0502020204030203" pitchFamily="34" charset="0"/>
                </a:endParaRPr>
              </a:p>
              <a:p>
                <a:pPr algn="just"/>
                <a:endParaRPr lang="en-US" altLang="zh-CN" b="0" i="0" dirty="0">
                  <a:solidFill>
                    <a:srgbClr val="555555"/>
                  </a:solidFill>
                  <a:effectLst/>
                  <a:latin typeface="Lato" panose="020F0502020204030203" pitchFamily="34" charset="0"/>
                </a:endParaRPr>
              </a:p>
              <a:p>
                <a:pPr algn="just"/>
                <a:r>
                  <a:rPr lang="zh-CN" altLang="en-US" b="0" i="0" dirty="0">
                    <a:solidFill>
                      <a:srgbClr val="555555"/>
                    </a:solidFill>
                    <a:effectLst/>
                    <a:latin typeface="Lato" panose="020F0502020204030203" pitchFamily="34" charset="0"/>
                  </a:rPr>
                  <a:t>在</a:t>
                </a:r>
                <a:r>
                  <a:rPr lang="en-US" altLang="zh-CN" b="0" i="0" dirty="0">
                    <a:solidFill>
                      <a:srgbClr val="555555"/>
                    </a:solidFill>
                    <a:effectLst/>
                    <a:latin typeface="Lato" panose="020F0502020204030203" pitchFamily="34" charset="0"/>
                  </a:rPr>
                  <a:t>self-attention</a:t>
                </a:r>
                <a:r>
                  <a:rPr lang="zh-CN" altLang="en-US" b="0" i="0" dirty="0">
                    <a:solidFill>
                      <a:srgbClr val="555555"/>
                    </a:solidFill>
                    <a:effectLst/>
                    <a:latin typeface="Lato" panose="020F0502020204030203" pitchFamily="34" charset="0"/>
                  </a:rPr>
                  <a:t>中，</a:t>
                </a:r>
                <a:r>
                  <a:rPr lang="en-US" altLang="zh-CN" b="0" i="0" dirty="0">
                    <a:solidFill>
                      <a:srgbClr val="555555"/>
                    </a:solidFill>
                    <a:effectLst/>
                    <a:latin typeface="Lato" panose="020F0502020204030203" pitchFamily="34" charset="0"/>
                  </a:rPr>
                  <a:t>query</a:t>
                </a:r>
                <a:r>
                  <a:rPr lang="zh-CN" altLang="en-US" b="0" i="0" dirty="0">
                    <a:solidFill>
                      <a:srgbClr val="555555"/>
                    </a:solidFill>
                    <a:effectLst/>
                    <a:latin typeface="Lato" panose="020F0502020204030203" pitchFamily="34" charset="0"/>
                  </a:rPr>
                  <a:t>、</a:t>
                </a:r>
                <a:r>
                  <a:rPr lang="en-US" altLang="zh-CN" b="0" i="0" dirty="0">
                    <a:solidFill>
                      <a:srgbClr val="555555"/>
                    </a:solidFill>
                    <a:effectLst/>
                    <a:latin typeface="Lato" panose="020F0502020204030203" pitchFamily="34" charset="0"/>
                  </a:rPr>
                  <a:t>key</a:t>
                </a:r>
                <a:r>
                  <a:rPr lang="zh-CN" altLang="en-US" b="0" i="0" dirty="0">
                    <a:solidFill>
                      <a:srgbClr val="555555"/>
                    </a:solidFill>
                    <a:effectLst/>
                    <a:latin typeface="Lato" panose="020F0502020204030203" pitchFamily="34" charset="0"/>
                  </a:rPr>
                  <a:t>和</a:t>
                </a:r>
                <a:r>
                  <a:rPr lang="en-US" altLang="zh-CN" b="0" i="0" dirty="0">
                    <a:solidFill>
                      <a:srgbClr val="555555"/>
                    </a:solidFill>
                    <a:effectLst/>
                    <a:latin typeface="Lato" panose="020F0502020204030203" pitchFamily="34" charset="0"/>
                  </a:rPr>
                  <a:t>value</a:t>
                </a:r>
                <a:r>
                  <a:rPr lang="zh-CN" altLang="en-US" b="0" i="0" dirty="0">
                    <a:solidFill>
                      <a:srgbClr val="555555"/>
                    </a:solidFill>
                    <a:effectLst/>
                    <a:latin typeface="Lato" panose="020F0502020204030203" pitchFamily="34" charset="0"/>
                  </a:rPr>
                  <a:t>都来自</a:t>
                </a:r>
                <a:r>
                  <a:rPr lang="en-US" altLang="zh-CN" b="0" i="0" dirty="0">
                    <a:solidFill>
                      <a:srgbClr val="555555"/>
                    </a:solidFill>
                    <a:effectLst/>
                    <a:latin typeface="Lato" panose="020F0502020204030203" pitchFamily="34" charset="0"/>
                  </a:rPr>
                  <a:t>label embedding</a:t>
                </a:r>
                <a:r>
                  <a:rPr lang="zh-CN" altLang="en-US" b="0" i="0" dirty="0">
                    <a:solidFill>
                      <a:srgbClr val="555555"/>
                    </a:solidFill>
                    <a:effectLst/>
                    <a:latin typeface="Lato" panose="020F0502020204030203" pitchFamily="34" charset="0"/>
                  </a:rPr>
                  <a:t>；而在</a:t>
                </a:r>
                <a:r>
                  <a:rPr lang="en-US" altLang="zh-CN" b="0" i="0" dirty="0">
                    <a:solidFill>
                      <a:srgbClr val="555555"/>
                    </a:solidFill>
                    <a:effectLst/>
                    <a:latin typeface="Lato" panose="020F0502020204030203" pitchFamily="34" charset="0"/>
                  </a:rPr>
                  <a:t>cross-attention</a:t>
                </a:r>
                <a:r>
                  <a:rPr lang="zh-CN" altLang="en-US" b="0" i="0" dirty="0">
                    <a:solidFill>
                      <a:srgbClr val="555555"/>
                    </a:solidFill>
                    <a:effectLst/>
                    <a:latin typeface="Lato" panose="020F0502020204030203" pitchFamily="34" charset="0"/>
                  </a:rPr>
                  <a:t>中，</a:t>
                </a:r>
                <a:r>
                  <a:rPr lang="en-US" altLang="zh-CN" b="0" i="0" dirty="0">
                    <a:solidFill>
                      <a:srgbClr val="555555"/>
                    </a:solidFill>
                    <a:effectLst/>
                    <a:latin typeface="Lato" panose="020F0502020204030203" pitchFamily="34" charset="0"/>
                  </a:rPr>
                  <a:t>key</a:t>
                </a:r>
                <a:r>
                  <a:rPr lang="zh-CN" altLang="en-US" b="0" i="0" dirty="0">
                    <a:solidFill>
                      <a:srgbClr val="555555"/>
                    </a:solidFill>
                    <a:effectLst/>
                    <a:latin typeface="Lato" panose="020F0502020204030203" pitchFamily="34" charset="0"/>
                  </a:rPr>
                  <a:t>和</a:t>
                </a:r>
                <a:r>
                  <a:rPr lang="en-US" altLang="zh-CN" b="0" i="0" dirty="0">
                    <a:solidFill>
                      <a:srgbClr val="555555"/>
                    </a:solidFill>
                    <a:effectLst/>
                    <a:latin typeface="Lato" panose="020F0502020204030203" pitchFamily="34" charset="0"/>
                  </a:rPr>
                  <a:t>value</a:t>
                </a:r>
                <a:r>
                  <a:rPr lang="zh-CN" altLang="en-US" b="0" i="0" dirty="0">
                    <a:solidFill>
                      <a:srgbClr val="555555"/>
                    </a:solidFill>
                    <a:effectLst/>
                    <a:latin typeface="Lato" panose="020F0502020204030203" pitchFamily="34" charset="0"/>
                  </a:rPr>
                  <a:t>变成了时序特征。</a:t>
                </a:r>
              </a:p>
              <a:p>
                <a:pPr algn="just"/>
                <a:r>
                  <a:rPr lang="zh-CN" altLang="en-US" b="0" i="0" dirty="0">
                    <a:solidFill>
                      <a:srgbClr val="555555"/>
                    </a:solidFill>
                    <a:effectLst/>
                    <a:latin typeface="Lato" panose="020F0502020204030203" pitchFamily="34" charset="0"/>
                  </a:rPr>
                  <a:t>在经过</a:t>
                </a:r>
                <a:r>
                  <a:rPr lang="en-US" altLang="zh-CN" b="0" i="0" dirty="0">
                    <a:solidFill>
                      <a:srgbClr val="555555"/>
                    </a:solidFill>
                    <a:effectLst/>
                    <a:latin typeface="Lato" panose="020F0502020204030203" pitchFamily="34" charset="0"/>
                  </a:rPr>
                  <a:t>L</a:t>
                </a:r>
                <a:r>
                  <a:rPr lang="zh-CN" altLang="en-US" b="0" i="0" dirty="0">
                    <a:solidFill>
                      <a:srgbClr val="555555"/>
                    </a:solidFill>
                    <a:effectLst/>
                    <a:latin typeface="Lato" panose="020F0502020204030203" pitchFamily="34" charset="0"/>
                  </a:rPr>
                  <a:t>层</a:t>
                </a:r>
                <a:r>
                  <a:rPr lang="en-US" altLang="zh-CN" b="0" i="0" dirty="0">
                    <a:solidFill>
                      <a:srgbClr val="555555"/>
                    </a:solidFill>
                    <a:effectLst/>
                    <a:latin typeface="Lato" panose="020F0502020204030203" pitchFamily="34" charset="0"/>
                  </a:rPr>
                  <a:t>Transformer</a:t>
                </a:r>
                <a:r>
                  <a:rPr lang="zh-CN" altLang="en-US" b="0" i="0" dirty="0">
                    <a:solidFill>
                      <a:srgbClr val="555555"/>
                    </a:solidFill>
                    <a:effectLst/>
                    <a:latin typeface="Lato" panose="020F0502020204030203" pitchFamily="34" charset="0"/>
                  </a:rPr>
                  <a:t>后，得到最后一层的</a:t>
                </a:r>
                <a:r>
                  <a:rPr lang="en-US" altLang="zh-CN" b="0" i="0" dirty="0">
                    <a:solidFill>
                      <a:srgbClr val="555555"/>
                    </a:solidFill>
                    <a:effectLst/>
                    <a:latin typeface="Lato" panose="020F0502020204030203" pitchFamily="34" charset="0"/>
                  </a:rPr>
                  <a:t>query</a:t>
                </a:r>
                <a:r>
                  <a:rPr lang="zh-CN" altLang="en-US" b="0" i="0" dirty="0">
                    <a:solidFill>
                      <a:srgbClr val="555555"/>
                    </a:solidFill>
                    <a:effectLst/>
                    <a:latin typeface="Lato" panose="020F0502020204030203" pitchFamily="34" charset="0"/>
                  </a:rPr>
                  <a:t>向量</a:t>
                </a:r>
                <a14:m>
                  <m:oMath xmlns:m="http://schemas.openxmlformats.org/officeDocument/2006/math">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𝐿</m:t>
                        </m:r>
                      </m:sub>
                    </m:sSub>
                    <m:r>
                      <a:rPr lang="en-US" altLang="zh-CN" b="0" i="1" dirty="0" smtClean="0">
                        <a:solidFill>
                          <a:srgbClr val="555555"/>
                        </a:solidFill>
                        <a:effectLst/>
                        <a:latin typeface="Cambria Math" panose="02040503050406030204" pitchFamily="18" charset="0"/>
                      </a:rPr>
                      <m:t>∈</m:t>
                    </m:r>
                    <m:sSup>
                      <m:sSupPr>
                        <m:ctrlPr>
                          <a:rPr lang="en-US" altLang="zh-CN" b="0" i="1" dirty="0" smtClean="0">
                            <a:solidFill>
                              <a:srgbClr val="555555"/>
                            </a:solidFill>
                            <a:effectLst/>
                            <a:latin typeface="Cambria Math" panose="02040503050406030204" pitchFamily="18" charset="0"/>
                          </a:rPr>
                        </m:ctrlPr>
                      </m:sSupPr>
                      <m:e>
                        <m:r>
                          <a:rPr lang="en-US" altLang="zh-CN" b="0" i="1" dirty="0" smtClean="0">
                            <a:solidFill>
                              <a:srgbClr val="555555"/>
                            </a:solidFill>
                            <a:effectLst/>
                            <a:latin typeface="Cambria Math" panose="02040503050406030204" pitchFamily="18" charset="0"/>
                          </a:rPr>
                          <m:t>𝑅</m:t>
                        </m:r>
                      </m:e>
                      <m:sup>
                        <m:r>
                          <a:rPr lang="en-US" altLang="zh-CN" b="0" i="1" dirty="0" smtClean="0">
                            <a:solidFill>
                              <a:srgbClr val="555555"/>
                            </a:solidFill>
                            <a:effectLst/>
                            <a:latin typeface="Cambria Math" panose="02040503050406030204" pitchFamily="18" charset="0"/>
                          </a:rPr>
                          <m:t>𝐾</m:t>
                        </m:r>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𝑑</m:t>
                        </m:r>
                      </m:sup>
                    </m:sSup>
                  </m:oMath>
                </a14:m>
                <a:r>
                  <a:rPr lang="zh-CN" altLang="en-US" b="0" i="0" dirty="0">
                    <a:solidFill>
                      <a:srgbClr val="555555"/>
                    </a:solidFill>
                    <a:effectLst/>
                    <a:latin typeface="Lato" panose="020F0502020204030203" pitchFamily="34" charset="0"/>
                  </a:rPr>
                  <a:t>，使用全连接层</a:t>
                </a:r>
                <a:r>
                  <a:rPr lang="en-US" altLang="zh-CN" b="0" i="0" dirty="0">
                    <a:solidFill>
                      <a:srgbClr val="555555"/>
                    </a:solidFill>
                    <a:effectLst/>
                    <a:latin typeface="Lato" panose="020F0502020204030203" pitchFamily="34" charset="0"/>
                  </a:rPr>
                  <a:t>+sigmoid</a:t>
                </a:r>
                <a:r>
                  <a:rPr lang="zh-CN" altLang="en-US" b="0" i="0" dirty="0">
                    <a:solidFill>
                      <a:srgbClr val="555555"/>
                    </a:solidFill>
                    <a:effectLst/>
                    <a:latin typeface="Lato" panose="020F0502020204030203" pitchFamily="34" charset="0"/>
                  </a:rPr>
                  <a:t>进行分类。</a:t>
                </a:r>
                <a:endParaRPr lang="en-US" altLang="zh-CN" b="0" i="0" dirty="0">
                  <a:solidFill>
                    <a:srgbClr val="555555"/>
                  </a:solidFill>
                  <a:effectLst/>
                  <a:latin typeface="Lato" panose="020F0502020204030203" pitchFamily="34" charset="0"/>
                </a:endParaRPr>
              </a:p>
              <a:p>
                <a:pPr algn="just"/>
                <a:r>
                  <a:rPr lang="en-US" altLang="zh-CN" b="0" i="0" dirty="0">
                    <a:solidFill>
                      <a:srgbClr val="555555"/>
                    </a:solidFill>
                    <a:effectLst/>
                    <a:latin typeface="Lato" panose="020F0502020204030203" pitchFamily="34" charset="0"/>
                  </a:rPr>
                  <a:t>	</a:t>
                </a:r>
                <a14:m>
                  <m:oMath xmlns:m="http://schemas.openxmlformats.org/officeDocument/2006/math">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𝑝</m:t>
                        </m:r>
                      </m:e>
                      <m:sub>
                        <m:r>
                          <a:rPr lang="en-US" altLang="zh-CN" b="0" i="1" dirty="0" smtClean="0">
                            <a:solidFill>
                              <a:srgbClr val="555555"/>
                            </a:solidFill>
                            <a:effectLst/>
                            <a:latin typeface="Cambria Math" panose="02040503050406030204" pitchFamily="18" charset="0"/>
                          </a:rPr>
                          <m:t>𝑘</m:t>
                        </m:r>
                      </m:sub>
                    </m:sSub>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𝑆𝑖𝑔𝑚𝑜𝑖𝑑</m:t>
                    </m:r>
                    <m:d>
                      <m:dPr>
                        <m:ctrlPr>
                          <a:rPr lang="en-US" altLang="zh-CN" b="0" i="1" dirty="0" smtClean="0">
                            <a:solidFill>
                              <a:srgbClr val="555555"/>
                            </a:solidFill>
                            <a:effectLst/>
                            <a:latin typeface="Cambria Math" panose="02040503050406030204" pitchFamily="18" charset="0"/>
                          </a:rPr>
                        </m:ctrlPr>
                      </m:dPr>
                      <m:e>
                        <m:sSubSup>
                          <m:sSubSupPr>
                            <m:ctrlPr>
                              <a:rPr lang="en-US" altLang="zh-CN" b="0" i="1" dirty="0" smtClean="0">
                                <a:solidFill>
                                  <a:srgbClr val="555555"/>
                                </a:solidFill>
                                <a:effectLst/>
                                <a:latin typeface="Cambria Math" panose="02040503050406030204" pitchFamily="18" charset="0"/>
                              </a:rPr>
                            </m:ctrlPr>
                          </m:sSubSupPr>
                          <m:e>
                            <m:r>
                              <a:rPr lang="en-US" altLang="zh-CN" b="0" i="1" dirty="0" err="1" smtClean="0">
                                <a:solidFill>
                                  <a:srgbClr val="555555"/>
                                </a:solidFill>
                                <a:effectLst/>
                                <a:latin typeface="Cambria Math" panose="02040503050406030204" pitchFamily="18" charset="0"/>
                              </a:rPr>
                              <m:t>𝑊</m:t>
                            </m:r>
                          </m:e>
                          <m:sub>
                            <m:r>
                              <a:rPr lang="en-US" altLang="zh-CN" b="0" i="1" dirty="0" err="1" smtClean="0">
                                <a:solidFill>
                                  <a:srgbClr val="555555"/>
                                </a:solidFill>
                                <a:effectLst/>
                                <a:latin typeface="Cambria Math" panose="02040503050406030204" pitchFamily="18" charset="0"/>
                              </a:rPr>
                              <m:t>𝑘</m:t>
                            </m:r>
                          </m:sub>
                          <m:sup>
                            <m:r>
                              <a:rPr lang="en-US" altLang="zh-CN" b="0" i="1" dirty="0" err="1" smtClean="0">
                                <a:solidFill>
                                  <a:srgbClr val="555555"/>
                                </a:solidFill>
                                <a:effectLst/>
                                <a:latin typeface="Cambria Math" panose="02040503050406030204" pitchFamily="18" charset="0"/>
                              </a:rPr>
                              <m:t>𝑇</m:t>
                            </m:r>
                          </m:sup>
                        </m:sSubSup>
                        <m:r>
                          <a:rPr lang="en-US" altLang="zh-CN" b="0" i="1" dirty="0" smtClean="0">
                            <a:solidFill>
                              <a:srgbClr val="555555"/>
                            </a:solidFill>
                            <a:effectLst/>
                            <a:latin typeface="Cambria Math" panose="02040503050406030204" pitchFamily="18" charset="0"/>
                          </a:rPr>
                          <m:t>∗</m:t>
                        </m:r>
                        <m:sSub>
                          <m:sSubPr>
                            <m:ctrlPr>
                              <a:rPr lang="en-US" altLang="zh-CN" b="0" i="1" dirty="0" smtClean="0">
                                <a:solidFill>
                                  <a:srgbClr val="555555"/>
                                </a:solidFill>
                                <a:effectLst/>
                                <a:latin typeface="Cambria Math" panose="02040503050406030204" pitchFamily="18" charset="0"/>
                              </a:rPr>
                            </m:ctrlPr>
                          </m:sSubPr>
                          <m:e>
                            <m:r>
                              <a:rPr lang="en-US" altLang="zh-CN" b="0" i="1" dirty="0" err="1" smtClean="0">
                                <a:solidFill>
                                  <a:srgbClr val="555555"/>
                                </a:solidFill>
                                <a:effectLst/>
                                <a:latin typeface="Cambria Math" panose="02040503050406030204" pitchFamily="18" charset="0"/>
                              </a:rPr>
                              <m:t>𝑄</m:t>
                            </m:r>
                          </m:e>
                          <m:sub>
                            <m:r>
                              <a:rPr lang="en-US" altLang="zh-CN" b="0" i="1" dirty="0" err="1" smtClean="0">
                                <a:solidFill>
                                  <a:srgbClr val="555555"/>
                                </a:solidFill>
                                <a:effectLst/>
                                <a:latin typeface="Cambria Math" panose="02040503050406030204" pitchFamily="18" charset="0"/>
                              </a:rPr>
                              <m:t>𝐿</m:t>
                            </m:r>
                            <m:r>
                              <a:rPr lang="en-US" altLang="zh-CN" b="0" i="1" dirty="0" err="1" smtClean="0">
                                <a:solidFill>
                                  <a:srgbClr val="555555"/>
                                </a:solidFill>
                                <a:effectLst/>
                                <a:latin typeface="Cambria Math" panose="02040503050406030204" pitchFamily="18" charset="0"/>
                              </a:rPr>
                              <m:t>,</m:t>
                            </m:r>
                            <m:r>
                              <a:rPr lang="en-US" altLang="zh-CN" b="0" i="1" dirty="0" err="1" smtClean="0">
                                <a:solidFill>
                                  <a:srgbClr val="555555"/>
                                </a:solidFill>
                                <a:effectLst/>
                                <a:latin typeface="Cambria Math" panose="02040503050406030204" pitchFamily="18" charset="0"/>
                              </a:rPr>
                              <m:t>𝑘</m:t>
                            </m:r>
                          </m:sub>
                        </m:sSub>
                        <m:r>
                          <a:rPr lang="en-US" altLang="zh-CN" b="0" i="1" dirty="0" err="1" smtClean="0">
                            <a:solidFill>
                              <a:srgbClr val="555555"/>
                            </a:solidFill>
                            <a:effectLst/>
                            <a:latin typeface="Cambria Math" panose="02040503050406030204" pitchFamily="18" charset="0"/>
                          </a:rPr>
                          <m:t>+</m:t>
                        </m:r>
                        <m:sSub>
                          <m:sSubPr>
                            <m:ctrlPr>
                              <a:rPr lang="en-US" altLang="zh-CN" b="0" i="1" dirty="0" smtClean="0">
                                <a:solidFill>
                                  <a:srgbClr val="555555"/>
                                </a:solidFill>
                                <a:effectLst/>
                                <a:latin typeface="Cambria Math" panose="02040503050406030204" pitchFamily="18" charset="0"/>
                              </a:rPr>
                            </m:ctrlPr>
                          </m:sSubPr>
                          <m:e>
                            <m:r>
                              <a:rPr lang="en-US" altLang="zh-CN" b="0" i="1" dirty="0" err="1" smtClean="0">
                                <a:solidFill>
                                  <a:srgbClr val="555555"/>
                                </a:solidFill>
                                <a:effectLst/>
                                <a:latin typeface="Cambria Math" panose="02040503050406030204" pitchFamily="18" charset="0"/>
                              </a:rPr>
                              <m:t>𝑏</m:t>
                            </m:r>
                          </m:e>
                          <m:sub>
                            <m:r>
                              <a:rPr lang="en-US" altLang="zh-CN" b="0" i="1" dirty="0" err="1" smtClean="0">
                                <a:solidFill>
                                  <a:srgbClr val="555555"/>
                                </a:solidFill>
                                <a:effectLst/>
                                <a:latin typeface="Cambria Math" panose="02040503050406030204" pitchFamily="18" charset="0"/>
                              </a:rPr>
                              <m:t>𝑘</m:t>
                            </m:r>
                          </m:sub>
                        </m:sSub>
                      </m:e>
                    </m:d>
                  </m:oMath>
                </a14:m>
                <a:endParaRPr lang="en-US" altLang="zh-CN" dirty="0">
                  <a:solidFill>
                    <a:srgbClr val="555555"/>
                  </a:solidFill>
                  <a:latin typeface="Lato" panose="020F0502020204030203" pitchFamily="34" charset="0"/>
                </a:endParaRPr>
              </a:p>
              <a:p>
                <a:pPr algn="just"/>
                <a:endParaRPr lang="en-US" altLang="zh-CN" b="0" i="0" dirty="0">
                  <a:solidFill>
                    <a:srgbClr val="555555"/>
                  </a:solidFill>
                  <a:effectLst/>
                  <a:latin typeface="Lato" panose="020F0502020204030203" pitchFamily="34" charset="0"/>
                </a:endParaRPr>
              </a:p>
              <a:p>
                <a:endParaRPr lang="zh-CN" altLang="en-US"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FD007192-4239-41E1-89F9-A2D755D40043}"/>
                  </a:ext>
                </a:extLst>
              </p:cNvPr>
              <p:cNvSpPr txBox="1">
                <a:spLocks noRot="1" noChangeAspect="1" noMove="1" noResize="1" noEditPoints="1" noAdjustHandles="1" noChangeArrowheads="1" noChangeShapeType="1" noTextEdit="1"/>
              </p:cNvSpPr>
              <p:nvPr/>
            </p:nvSpPr>
            <p:spPr>
              <a:xfrm>
                <a:off x="752253" y="1282584"/>
                <a:ext cx="6205595" cy="4856714"/>
              </a:xfrm>
              <a:prstGeom prst="rect">
                <a:avLst/>
              </a:prstGeom>
              <a:blipFill>
                <a:blip r:embed="rId2"/>
                <a:stretch>
                  <a:fillRect l="-786" t="-502" r="-88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pic>
        <p:nvPicPr>
          <p:cNvPr id="6" name="图片 5">
            <a:extLst>
              <a:ext uri="{FF2B5EF4-FFF2-40B4-BE49-F238E27FC236}">
                <a16:creationId xmlns:a16="http://schemas.microsoft.com/office/drawing/2014/main" id="{7342078D-9EB1-4D9A-8711-037E09C9215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6519" y="2320637"/>
            <a:ext cx="4326099" cy="2404754"/>
          </a:xfrm>
          <a:prstGeom prst="rect">
            <a:avLst/>
          </a:prstGeom>
        </p:spPr>
      </p:pic>
      <p:sp>
        <p:nvSpPr>
          <p:cNvPr id="7" name="文本框 6">
            <a:extLst>
              <a:ext uri="{FF2B5EF4-FFF2-40B4-BE49-F238E27FC236}">
                <a16:creationId xmlns:a16="http://schemas.microsoft.com/office/drawing/2014/main" id="{909C9CD2-2139-4849-ABBD-7843B5A5784E}"/>
              </a:ext>
            </a:extLst>
          </p:cNvPr>
          <p:cNvSpPr txBox="1"/>
          <p:nvPr/>
        </p:nvSpPr>
        <p:spPr>
          <a:xfrm>
            <a:off x="8664325" y="5233529"/>
            <a:ext cx="2415214" cy="276999"/>
          </a:xfrm>
          <a:prstGeom prst="rect">
            <a:avLst/>
          </a:prstGeom>
          <a:noFill/>
        </p:spPr>
        <p:txBody>
          <a:bodyPr wrap="square">
            <a:spAutoFit/>
          </a:bodyPr>
          <a:lstStyle/>
          <a:p>
            <a:r>
              <a:rPr lang="zh-CN" altLang="en-US" sz="1200" dirty="0"/>
              <a:t>图</a:t>
            </a:r>
            <a:r>
              <a:rPr lang="en-US" altLang="zh-CN" sz="1200" dirty="0"/>
              <a:t>2</a:t>
            </a:r>
            <a:r>
              <a:rPr lang="zh-CN" altLang="en-US" sz="1200" dirty="0"/>
              <a:t>：</a:t>
            </a:r>
            <a:r>
              <a:rPr lang="en-US" altLang="zh-CN" sz="1200" b="0" i="0" dirty="0">
                <a:solidFill>
                  <a:srgbClr val="555555"/>
                </a:solidFill>
                <a:effectLst/>
                <a:latin typeface="Lato" panose="020F0502020204030203" pitchFamily="34" charset="0"/>
              </a:rPr>
              <a:t>Query2Label</a:t>
            </a:r>
            <a:r>
              <a:rPr lang="zh-CN" altLang="en-US" sz="1200" b="0" i="0" dirty="0">
                <a:solidFill>
                  <a:srgbClr val="555555"/>
                </a:solidFill>
                <a:effectLst/>
                <a:latin typeface="Lato" panose="020F0502020204030203" pitchFamily="34" charset="0"/>
              </a:rPr>
              <a:t>的总体框架</a:t>
            </a:r>
            <a:endParaRPr lang="zh-CN" altLang="en-US" sz="12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7249F6F-28DD-4065-A213-BA74E1B9F1EA}"/>
                  </a:ext>
                </a:extLst>
              </p:cNvPr>
              <p:cNvSpPr txBox="1"/>
              <p:nvPr/>
            </p:nvSpPr>
            <p:spPr>
              <a:xfrm>
                <a:off x="1358987" y="2688230"/>
                <a:ext cx="5135418" cy="1206164"/>
              </a:xfrm>
              <a:prstGeom prst="rect">
                <a:avLst/>
              </a:prstGeom>
              <a:noFill/>
            </p:spPr>
            <p:txBody>
              <a:bodyPr wrap="square" rtlCol="0">
                <a:spAutoFit/>
              </a:bodyPr>
              <a:lstStyle/>
              <a:p>
                <a:r>
                  <a:rPr lang="en-US" altLang="zh-CN" b="0" i="0" dirty="0">
                    <a:solidFill>
                      <a:srgbClr val="555555"/>
                    </a:solidFill>
                    <a:effectLst/>
                    <a:latin typeface="Lato" panose="020F0502020204030203" pitchFamily="34" charset="0"/>
                  </a:rPr>
                  <a:t>self−</a:t>
                </a:r>
                <a:r>
                  <a:rPr lang="en-US" altLang="zh-CN" b="0" i="0" dirty="0" err="1">
                    <a:solidFill>
                      <a:srgbClr val="555555"/>
                    </a:solidFill>
                    <a:effectLst/>
                    <a:latin typeface="Lato" panose="020F0502020204030203" pitchFamily="34" charset="0"/>
                  </a:rPr>
                  <a:t>attn:</a:t>
                </a:r>
                <a:r>
                  <a:rPr lang="en-US" altLang="zh-CN" b="0" i="0" dirty="0">
                    <a:solidFill>
                      <a:srgbClr val="555555"/>
                    </a:solidFill>
                    <a:effectLst/>
                    <a:latin typeface="Lato" panose="020F0502020204030203" pitchFamily="34" charset="0"/>
                  </a:rPr>
                  <a:t>  </a:t>
                </a:r>
                <a14:m>
                  <m:oMath xmlns:m="http://schemas.openxmlformats.org/officeDocument/2006/math">
                    <m:sSubSup>
                      <m:sSubSupPr>
                        <m:ctrlPr>
                          <a:rPr lang="en-US" altLang="zh-CN" b="0" i="1" dirty="0" smtClean="0">
                            <a:solidFill>
                              <a:srgbClr val="555555"/>
                            </a:solidFill>
                            <a:effectLst/>
                            <a:latin typeface="Cambria Math" panose="02040503050406030204" pitchFamily="18" charset="0"/>
                          </a:rPr>
                        </m:ctrlPr>
                      </m:sSubSup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sub>
                      <m:sup>
                        <m:d>
                          <m:dPr>
                            <m:ctrlPr>
                              <a:rPr lang="en-US" altLang="zh-CN" b="0" i="1" dirty="0" smtClean="0">
                                <a:solidFill>
                                  <a:srgbClr val="555555"/>
                                </a:solidFill>
                                <a:effectLst/>
                                <a:latin typeface="Cambria Math" panose="02040503050406030204" pitchFamily="18" charset="0"/>
                              </a:rPr>
                            </m:ctrlPr>
                          </m:dPr>
                          <m:e>
                            <m:r>
                              <a:rPr lang="en-US" altLang="zh-CN" b="0" i="1" dirty="0" smtClean="0">
                                <a:solidFill>
                                  <a:srgbClr val="555555"/>
                                </a:solidFill>
                                <a:effectLst/>
                                <a:latin typeface="Cambria Math" panose="02040503050406030204" pitchFamily="18" charset="0"/>
                              </a:rPr>
                              <m:t>1</m:t>
                            </m:r>
                          </m:e>
                        </m:d>
                      </m:sup>
                    </m:sSubSup>
                    <m:r>
                      <a:rPr lang="en-US" altLang="zh-CN" b="0" i="1" dirty="0" smtClean="0">
                        <a:solidFill>
                          <a:srgbClr val="555555"/>
                        </a:solidFill>
                        <a:effectLst/>
                        <a:latin typeface="Cambria Math" panose="02040503050406030204" pitchFamily="18" charset="0"/>
                      </a:rPr>
                      <m:t>=</m:t>
                    </m:r>
                    <m:r>
                      <a:rPr lang="en-US" altLang="zh-CN" b="0" i="1" dirty="0" err="1" smtClean="0">
                        <a:solidFill>
                          <a:srgbClr val="555555"/>
                        </a:solidFill>
                        <a:effectLst/>
                        <a:latin typeface="Cambria Math" panose="02040503050406030204" pitchFamily="18" charset="0"/>
                      </a:rPr>
                      <m:t>𝑀𝑢𝑙𝑡𝑖𝐻𝑒𝑎𝑑</m:t>
                    </m:r>
                    <m:d>
                      <m:dPr>
                        <m:ctrlPr>
                          <a:rPr lang="en-US" altLang="zh-CN" b="0" i="1" dirty="0" smtClean="0">
                            <a:solidFill>
                              <a:srgbClr val="555555"/>
                            </a:solidFill>
                            <a:effectLst/>
                            <a:latin typeface="Cambria Math" panose="02040503050406030204" pitchFamily="18" charset="0"/>
                          </a:rPr>
                        </m:ctrlPr>
                      </m:dPr>
                      <m:e>
                        <m:sSub>
                          <m:sSubPr>
                            <m:ctrlPr>
                              <a:rPr lang="en-US" altLang="zh-CN" b="0" i="1" dirty="0" smtClean="0">
                                <a:solidFill>
                                  <a:srgbClr val="555555"/>
                                </a:solidFill>
                                <a:effectLst/>
                                <a:latin typeface="Cambria Math" panose="02040503050406030204" pitchFamily="18" charset="0"/>
                              </a:rPr>
                            </m:ctrlPr>
                          </m:sSubPr>
                          <m:e>
                            <m:acc>
                              <m:accPr>
                                <m:chr m:val="̃"/>
                                <m:ctrlPr>
                                  <a:rPr lang="en-US" altLang="zh-CN" b="0" i="1" dirty="0" smtClean="0">
                                    <a:solidFill>
                                      <a:srgbClr val="555555"/>
                                    </a:solidFill>
                                    <a:effectLst/>
                                    <a:latin typeface="Cambria Math" panose="02040503050406030204" pitchFamily="18" charset="0"/>
                                  </a:rPr>
                                </m:ctrlPr>
                              </m:accPr>
                              <m:e>
                                <m:r>
                                  <a:rPr lang="en-US" altLang="zh-CN" b="0" i="1" dirty="0" smtClean="0">
                                    <a:solidFill>
                                      <a:srgbClr val="555555"/>
                                    </a:solidFill>
                                    <a:effectLst/>
                                    <a:latin typeface="Cambria Math" panose="02040503050406030204" pitchFamily="18" charset="0"/>
                                  </a:rPr>
                                  <m:t>𝑄</m:t>
                                </m:r>
                              </m:e>
                            </m:acc>
                          </m:e>
                          <m:sub>
                            <m:r>
                              <a:rPr lang="en-US" altLang="zh-CN" b="0" i="1" dirty="0" smtClean="0">
                                <a:solidFill>
                                  <a:srgbClr val="555555"/>
                                </a:solidFill>
                                <a:effectLst/>
                                <a:latin typeface="Cambria Math" panose="02040503050406030204" pitchFamily="18" charset="0"/>
                              </a:rPr>
                              <m:t>𝑖</m:t>
                            </m:r>
                            <m:r>
                              <a:rPr lang="en-US" altLang="zh-CN" b="0" i="1" dirty="0" smtClean="0">
                                <a:solidFill>
                                  <a:srgbClr val="555555"/>
                                </a:solidFill>
                                <a:effectLst/>
                                <a:latin typeface="Cambria Math" panose="02040503050406030204" pitchFamily="18" charset="0"/>
                              </a:rPr>
                              <m:t>−1</m:t>
                            </m:r>
                          </m:sub>
                        </m:sSub>
                        <m:r>
                          <a:rPr lang="en-US" altLang="zh-CN" b="0" i="1" dirty="0" smtClean="0">
                            <a:solidFill>
                              <a:srgbClr val="555555"/>
                            </a:solidFill>
                            <a:effectLst/>
                            <a:latin typeface="Cambria Math" panose="02040503050406030204" pitchFamily="18" charset="0"/>
                          </a:rPr>
                          <m:t>,</m:t>
                        </m:r>
                        <m:sSub>
                          <m:sSubPr>
                            <m:ctrlPr>
                              <a:rPr lang="en-US" altLang="zh-CN" b="0" i="1" dirty="0" smtClean="0">
                                <a:solidFill>
                                  <a:srgbClr val="555555"/>
                                </a:solidFill>
                                <a:effectLst/>
                                <a:latin typeface="Cambria Math" panose="02040503050406030204" pitchFamily="18" charset="0"/>
                              </a:rPr>
                            </m:ctrlPr>
                          </m:sSubPr>
                          <m:e>
                            <m:acc>
                              <m:accPr>
                                <m:chr m:val="̃"/>
                                <m:ctrlPr>
                                  <a:rPr lang="en-US" altLang="zh-CN" i="1" dirty="0">
                                    <a:solidFill>
                                      <a:srgbClr val="555555"/>
                                    </a:solidFill>
                                    <a:latin typeface="Cambria Math" panose="02040503050406030204" pitchFamily="18" charset="0"/>
                                  </a:rPr>
                                </m:ctrlPr>
                              </m:accPr>
                              <m:e>
                                <m:r>
                                  <a:rPr lang="en-US" altLang="zh-CN" i="1" dirty="0">
                                    <a:solidFill>
                                      <a:srgbClr val="555555"/>
                                    </a:solidFill>
                                    <a:latin typeface="Cambria Math" panose="02040503050406030204" pitchFamily="18" charset="0"/>
                                  </a:rPr>
                                  <m:t>𝑄</m:t>
                                </m:r>
                              </m:e>
                            </m:acc>
                          </m:e>
                          <m:sub>
                            <m:r>
                              <a:rPr lang="en-US" altLang="zh-CN" i="1" dirty="0">
                                <a:solidFill>
                                  <a:srgbClr val="555555"/>
                                </a:solidFill>
                                <a:latin typeface="Cambria Math" panose="02040503050406030204" pitchFamily="18" charset="0"/>
                              </a:rPr>
                              <m:t>𝑖</m:t>
                            </m:r>
                            <m:r>
                              <a:rPr lang="en-US" altLang="zh-CN" i="1" dirty="0">
                                <a:solidFill>
                                  <a:srgbClr val="555555"/>
                                </a:solidFill>
                                <a:latin typeface="Cambria Math" panose="02040503050406030204" pitchFamily="18" charset="0"/>
                              </a:rPr>
                              <m:t>−1</m:t>
                            </m:r>
                          </m:sub>
                        </m:sSub>
                        <m:r>
                          <a:rPr lang="en-US" altLang="zh-CN" b="0" i="1" dirty="0" smtClean="0">
                            <a:solidFill>
                              <a:srgbClr val="555555"/>
                            </a:solidFill>
                            <a:effectLst/>
                            <a:latin typeface="Cambria Math" panose="02040503050406030204" pitchFamily="18" charset="0"/>
                          </a:rPr>
                          <m:t>,</m:t>
                        </m:r>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r>
                              <a:rPr lang="en-US" altLang="zh-CN" b="0" i="1" dirty="0" smtClean="0">
                                <a:solidFill>
                                  <a:srgbClr val="555555"/>
                                </a:solidFill>
                                <a:effectLst/>
                                <a:latin typeface="Cambria Math" panose="02040503050406030204" pitchFamily="18" charset="0"/>
                              </a:rPr>
                              <m:t>−1</m:t>
                            </m:r>
                          </m:sub>
                        </m:sSub>
                      </m:e>
                    </m:d>
                  </m:oMath>
                </a14:m>
                <a:endParaRPr lang="en-US" altLang="zh-CN" b="0" i="0" dirty="0">
                  <a:solidFill>
                    <a:srgbClr val="555555"/>
                  </a:solidFill>
                  <a:effectLst/>
                  <a:latin typeface="Lato" panose="020F0502020204030203" pitchFamily="34" charset="0"/>
                </a:endParaRPr>
              </a:p>
              <a:p>
                <a:r>
                  <a:rPr lang="en-US" altLang="zh-CN" b="0" i="0" dirty="0">
                    <a:solidFill>
                      <a:srgbClr val="555555"/>
                    </a:solidFill>
                    <a:effectLst/>
                    <a:latin typeface="Lato" panose="020F0502020204030203" pitchFamily="34" charset="0"/>
                  </a:rPr>
                  <a:t>cross−</a:t>
                </a:r>
                <a:r>
                  <a:rPr lang="en-US" altLang="zh-CN" b="0" i="0" dirty="0" err="1">
                    <a:solidFill>
                      <a:srgbClr val="555555"/>
                    </a:solidFill>
                    <a:effectLst/>
                    <a:latin typeface="Lato" panose="020F0502020204030203" pitchFamily="34" charset="0"/>
                  </a:rPr>
                  <a:t>attn:</a:t>
                </a:r>
                <a:r>
                  <a:rPr lang="en-US" altLang="zh-CN" b="0" i="0" dirty="0">
                    <a:solidFill>
                      <a:srgbClr val="555555"/>
                    </a:solidFill>
                    <a:effectLst/>
                    <a:latin typeface="Lato" panose="020F0502020204030203" pitchFamily="34" charset="0"/>
                  </a:rPr>
                  <a:t> </a:t>
                </a:r>
                <a14:m>
                  <m:oMath xmlns:m="http://schemas.openxmlformats.org/officeDocument/2006/math">
                    <m:sSubSup>
                      <m:sSubSupPr>
                        <m:ctrlPr>
                          <a:rPr lang="en-US" altLang="zh-CN" b="0" i="1" dirty="0" smtClean="0">
                            <a:solidFill>
                              <a:srgbClr val="555555"/>
                            </a:solidFill>
                            <a:effectLst/>
                            <a:latin typeface="Cambria Math" panose="02040503050406030204" pitchFamily="18" charset="0"/>
                          </a:rPr>
                        </m:ctrlPr>
                      </m:sSubSup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sub>
                      <m:sup>
                        <m:d>
                          <m:dPr>
                            <m:ctrlPr>
                              <a:rPr lang="en-US" altLang="zh-CN" b="0" i="1" dirty="0" smtClean="0">
                                <a:solidFill>
                                  <a:srgbClr val="555555"/>
                                </a:solidFill>
                                <a:effectLst/>
                                <a:latin typeface="Cambria Math" panose="02040503050406030204" pitchFamily="18" charset="0"/>
                              </a:rPr>
                            </m:ctrlPr>
                          </m:dPr>
                          <m:e>
                            <m:r>
                              <a:rPr lang="en-US" altLang="zh-CN" b="0" i="1" dirty="0" smtClean="0">
                                <a:solidFill>
                                  <a:srgbClr val="555555"/>
                                </a:solidFill>
                                <a:effectLst/>
                                <a:latin typeface="Cambria Math" panose="02040503050406030204" pitchFamily="18" charset="0"/>
                              </a:rPr>
                              <m:t>2</m:t>
                            </m:r>
                          </m:e>
                        </m:d>
                      </m:sup>
                    </m:sSubSup>
                    <m:r>
                      <a:rPr lang="en-US" altLang="zh-CN" b="0" i="1" dirty="0" smtClean="0">
                        <a:solidFill>
                          <a:srgbClr val="555555"/>
                        </a:solidFill>
                        <a:effectLst/>
                        <a:latin typeface="Cambria Math" panose="02040503050406030204" pitchFamily="18" charset="0"/>
                      </a:rPr>
                      <m:t>=</m:t>
                    </m:r>
                    <m:r>
                      <a:rPr lang="en-US" altLang="zh-CN" b="0" i="1" dirty="0" err="1" smtClean="0">
                        <a:solidFill>
                          <a:srgbClr val="555555"/>
                        </a:solidFill>
                        <a:effectLst/>
                        <a:latin typeface="Cambria Math" panose="02040503050406030204" pitchFamily="18" charset="0"/>
                      </a:rPr>
                      <m:t>𝑀𝑢𝑙𝑡𝑖𝐻𝑒𝑎𝑑</m:t>
                    </m:r>
                    <m:d>
                      <m:dPr>
                        <m:ctrlPr>
                          <a:rPr lang="en-US" altLang="zh-CN" b="0" i="1" dirty="0" smtClean="0">
                            <a:solidFill>
                              <a:srgbClr val="555555"/>
                            </a:solidFill>
                            <a:effectLst/>
                            <a:latin typeface="Cambria Math" panose="02040503050406030204" pitchFamily="18" charset="0"/>
                          </a:rPr>
                        </m:ctrlPr>
                      </m:dPr>
                      <m:e>
                        <m:sSub>
                          <m:sSubPr>
                            <m:ctrlPr>
                              <a:rPr lang="en-US" altLang="zh-CN" b="0" i="1" dirty="0" smtClean="0">
                                <a:solidFill>
                                  <a:srgbClr val="555555"/>
                                </a:solidFill>
                                <a:effectLst/>
                                <a:latin typeface="Cambria Math" panose="02040503050406030204" pitchFamily="18" charset="0"/>
                              </a:rPr>
                            </m:ctrlPr>
                          </m:sSubPr>
                          <m:e>
                            <m:acc>
                              <m:accPr>
                                <m:chr m:val="̃"/>
                                <m:ctrlPr>
                                  <a:rPr lang="en-US" altLang="zh-CN" b="0" i="1" dirty="0" smtClean="0">
                                    <a:solidFill>
                                      <a:srgbClr val="555555"/>
                                    </a:solidFill>
                                    <a:effectLst/>
                                    <a:latin typeface="Cambria Math" panose="02040503050406030204" pitchFamily="18" charset="0"/>
                                  </a:rPr>
                                </m:ctrlPr>
                              </m:accPr>
                              <m:e>
                                <m:r>
                                  <a:rPr lang="en-US" altLang="zh-CN" b="0" i="1" dirty="0" smtClean="0">
                                    <a:solidFill>
                                      <a:srgbClr val="555555"/>
                                    </a:solidFill>
                                    <a:effectLst/>
                                    <a:latin typeface="Cambria Math" panose="02040503050406030204" pitchFamily="18" charset="0"/>
                                  </a:rPr>
                                  <m:t>𝑄</m:t>
                                </m:r>
                              </m:e>
                            </m:acc>
                          </m:e>
                          <m:sub>
                            <m:r>
                              <a:rPr lang="en-US" altLang="zh-CN" b="0" i="1" dirty="0" smtClean="0">
                                <a:solidFill>
                                  <a:srgbClr val="555555"/>
                                </a:solidFill>
                                <a:effectLst/>
                                <a:latin typeface="Cambria Math" panose="02040503050406030204" pitchFamily="18" charset="0"/>
                              </a:rPr>
                              <m:t>𝑖</m:t>
                            </m:r>
                            <m:r>
                              <a:rPr lang="en-US" altLang="zh-CN" b="0" i="1" dirty="0" smtClean="0">
                                <a:solidFill>
                                  <a:srgbClr val="555555"/>
                                </a:solidFill>
                                <a:effectLst/>
                                <a:latin typeface="Cambria Math" panose="02040503050406030204" pitchFamily="18" charset="0"/>
                              </a:rPr>
                              <m:t>−1</m:t>
                            </m:r>
                          </m:sub>
                        </m:sSub>
                        <m:r>
                          <a:rPr lang="en-US" altLang="zh-CN" b="0" i="1" dirty="0" smtClean="0">
                            <a:solidFill>
                              <a:srgbClr val="555555"/>
                            </a:solidFill>
                            <a:effectLst/>
                            <a:latin typeface="Cambria Math" panose="02040503050406030204" pitchFamily="18" charset="0"/>
                          </a:rPr>
                          <m:t>,</m:t>
                        </m:r>
                        <m:acc>
                          <m:accPr>
                            <m:chr m:val="̃"/>
                            <m:ctrlPr>
                              <a:rPr lang="en-US" altLang="zh-CN" b="0" i="1" dirty="0" smtClean="0">
                                <a:solidFill>
                                  <a:srgbClr val="555555"/>
                                </a:solidFill>
                                <a:effectLst/>
                                <a:latin typeface="Cambria Math" panose="02040503050406030204" pitchFamily="18" charset="0"/>
                              </a:rPr>
                            </m:ctrlPr>
                          </m:accPr>
                          <m:e>
                            <m:r>
                              <a:rPr lang="en-US" altLang="zh-CN" b="0" i="1" dirty="0" smtClean="0">
                                <a:solidFill>
                                  <a:srgbClr val="555555"/>
                                </a:solidFill>
                                <a:effectLst/>
                                <a:latin typeface="Cambria Math" panose="02040503050406030204" pitchFamily="18" charset="0"/>
                              </a:rPr>
                              <m:t>𝐹</m:t>
                            </m:r>
                          </m:e>
                        </m:acc>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𝐹</m:t>
                        </m:r>
                      </m:e>
                    </m:d>
                  </m:oMath>
                </a14:m>
                <a:endParaRPr lang="en-US" altLang="zh-CN" b="0" i="0" dirty="0">
                  <a:solidFill>
                    <a:srgbClr val="555555"/>
                  </a:solidFill>
                  <a:effectLst/>
                  <a:latin typeface="Lato" panose="020F0502020204030203" pitchFamily="34" charset="0"/>
                </a:endParaRPr>
              </a:p>
              <a:p>
                <a:r>
                  <a:rPr lang="en-US" altLang="zh-CN" b="0" i="0" dirty="0">
                    <a:solidFill>
                      <a:srgbClr val="555555"/>
                    </a:solidFill>
                    <a:effectLst/>
                    <a:latin typeface="Lato" panose="020F0502020204030203" pitchFamily="34" charset="0"/>
                  </a:rPr>
                  <a:t>FFN:  </a:t>
                </a:r>
                <a14:m>
                  <m:oMath xmlns:m="http://schemas.openxmlformats.org/officeDocument/2006/math">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sub>
                    </m:sSub>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𝐹𝐹𝑁</m:t>
                    </m:r>
                    <m:d>
                      <m:dPr>
                        <m:ctrlPr>
                          <a:rPr lang="en-US" altLang="zh-CN" b="0" i="1" dirty="0" smtClean="0">
                            <a:solidFill>
                              <a:srgbClr val="555555"/>
                            </a:solidFill>
                            <a:effectLst/>
                            <a:latin typeface="Cambria Math" panose="02040503050406030204" pitchFamily="18" charset="0"/>
                          </a:rPr>
                        </m:ctrlPr>
                      </m:dPr>
                      <m:e>
                        <m:sSubSup>
                          <m:sSubSupPr>
                            <m:ctrlPr>
                              <a:rPr lang="en-US" altLang="zh-CN" b="0" i="1" dirty="0" smtClean="0">
                                <a:solidFill>
                                  <a:srgbClr val="555555"/>
                                </a:solidFill>
                                <a:effectLst/>
                                <a:latin typeface="Cambria Math" panose="02040503050406030204" pitchFamily="18" charset="0"/>
                              </a:rPr>
                            </m:ctrlPr>
                          </m:sSubSup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sub>
                          <m:sup>
                            <m:d>
                              <m:dPr>
                                <m:ctrlPr>
                                  <a:rPr lang="en-US" altLang="zh-CN" b="0" i="1" dirty="0" smtClean="0">
                                    <a:solidFill>
                                      <a:srgbClr val="555555"/>
                                    </a:solidFill>
                                    <a:effectLst/>
                                    <a:latin typeface="Cambria Math" panose="02040503050406030204" pitchFamily="18" charset="0"/>
                                  </a:rPr>
                                </m:ctrlPr>
                              </m:dPr>
                              <m:e>
                                <m:r>
                                  <a:rPr lang="en-US" altLang="zh-CN" b="0" i="1" dirty="0" smtClean="0">
                                    <a:solidFill>
                                      <a:srgbClr val="555555"/>
                                    </a:solidFill>
                                    <a:effectLst/>
                                    <a:latin typeface="Cambria Math" panose="02040503050406030204" pitchFamily="18" charset="0"/>
                                  </a:rPr>
                                  <m:t>2</m:t>
                                </m:r>
                              </m:e>
                            </m:d>
                          </m:sup>
                        </m:sSubSup>
                      </m:e>
                    </m:d>
                  </m:oMath>
                </a14:m>
                <a:endParaRPr lang="zh-CN" altLang="en-US" dirty="0"/>
              </a:p>
            </p:txBody>
          </p:sp>
        </mc:Choice>
        <mc:Fallback xmlns="">
          <p:sp>
            <p:nvSpPr>
              <p:cNvPr id="3" name="文本框 2">
                <a:extLst>
                  <a:ext uri="{FF2B5EF4-FFF2-40B4-BE49-F238E27FC236}">
                    <a16:creationId xmlns:a16="http://schemas.microsoft.com/office/drawing/2014/main" id="{67249F6F-28DD-4065-A213-BA74E1B9F1EA}"/>
                  </a:ext>
                </a:extLst>
              </p:cNvPr>
              <p:cNvSpPr txBox="1">
                <a:spLocks noRot="1" noChangeAspect="1" noMove="1" noResize="1" noEditPoints="1" noAdjustHandles="1" noChangeArrowheads="1" noChangeShapeType="1" noTextEdit="1"/>
              </p:cNvSpPr>
              <p:nvPr/>
            </p:nvSpPr>
            <p:spPr>
              <a:xfrm>
                <a:off x="1358987" y="2688230"/>
                <a:ext cx="5135418" cy="1206164"/>
              </a:xfrm>
              <a:prstGeom prst="rect">
                <a:avLst/>
              </a:prstGeom>
              <a:blipFill>
                <a:blip r:embed="rId4"/>
                <a:stretch>
                  <a:fillRect l="-1069" b="-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700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1580755" y="3889585"/>
            <a:ext cx="9030489"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简介：之前的方法都是使用其他任务上训练的特征提取器对</a:t>
            </a:r>
            <a:r>
              <a:rPr lang="en-US" altLang="zh-CN" sz="2000" dirty="0">
                <a:latin typeface="微软雅黑" panose="020B0503020204020204" pitchFamily="34" charset="-122"/>
                <a:ea typeface="微软雅黑" panose="020B0503020204020204" pitchFamily="34" charset="-122"/>
              </a:rPr>
              <a:t>video</a:t>
            </a:r>
            <a:r>
              <a:rPr lang="zh-CN" altLang="en-US" sz="2000" dirty="0">
                <a:latin typeface="微软雅黑" panose="020B0503020204020204" pitchFamily="34" charset="-122"/>
                <a:ea typeface="微软雅黑" panose="020B0503020204020204" pitchFamily="34" charset="-122"/>
              </a:rPr>
              <a:t>进行特征提取，所提取的特征可能与视频描述任务并不是绝对的匹配，即特征提取不参与训练。这篇文章的作者提出使用</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对原生视频进行特征提取，然后再进行解码，实现端到端的训练。此外，实验发现</a:t>
            </a:r>
            <a:r>
              <a:rPr lang="en-US" altLang="zh-CN" sz="2000" dirty="0">
                <a:latin typeface="微软雅黑" panose="020B0503020204020204" pitchFamily="34" charset="-122"/>
                <a:ea typeface="微软雅黑" panose="020B0503020204020204" pitchFamily="34" charset="-122"/>
              </a:rPr>
              <a:t>performance</a:t>
            </a:r>
            <a:r>
              <a:rPr lang="zh-CN" altLang="en-US" sz="2000" dirty="0">
                <a:latin typeface="微软雅黑" panose="020B0503020204020204" pitchFamily="34" charset="-122"/>
                <a:ea typeface="微软雅黑" panose="020B0503020204020204" pitchFamily="34" charset="-122"/>
              </a:rPr>
              <a:t>随着采样的帧数增加而变好，但是为了缓解帧冗余提出了一种自适应的</a:t>
            </a:r>
            <a:r>
              <a:rPr lang="en-US" altLang="zh-CN" sz="2000" dirty="0">
                <a:latin typeface="微软雅黑" panose="020B0503020204020204" pitchFamily="34" charset="-122"/>
                <a:ea typeface="微软雅黑" panose="020B0503020204020204" pitchFamily="34" charset="-122"/>
              </a:rPr>
              <a:t>attention mask</a:t>
            </a:r>
            <a:r>
              <a:rPr lang="zh-CN" altLang="en-US" sz="2000" dirty="0">
                <a:latin typeface="微软雅黑" panose="020B0503020204020204" pitchFamily="34" charset="-122"/>
                <a:ea typeface="微软雅黑" panose="020B0503020204020204" pitchFamily="34" charset="-122"/>
              </a:rPr>
              <a:t>（可学习的）作为正则化的一种手段。</a:t>
            </a:r>
          </a:p>
        </p:txBody>
      </p:sp>
      <p:pic>
        <p:nvPicPr>
          <p:cNvPr id="4" name="图片 3">
            <a:extLst>
              <a:ext uri="{FF2B5EF4-FFF2-40B4-BE49-F238E27FC236}">
                <a16:creationId xmlns:a16="http://schemas.microsoft.com/office/drawing/2014/main" id="{B8F63BF0-4999-4ACD-8FE2-943B589469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77718" y="1052945"/>
            <a:ext cx="8420461" cy="208172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9395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SWINBERT: End-to-End Transformers with Sparse Attention for Video Captioning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11124149" cy="286232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视频字幕的标准方法是定义一个字幕生成模型，以从大量提取的密集视频特征中学习。这些特征提取器通常对以固定帧率采样的视频帧进行操作，并且通常对图像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视频理解任务进行预训练，而没有适应视频字幕数据。在这项工作中，作者提出了</a:t>
            </a:r>
            <a:r>
              <a:rPr lang="en-US" altLang="zh-CN" dirty="0" err="1">
                <a:latin typeface="微软雅黑" panose="020B0503020204020204" pitchFamily="34" charset="-122"/>
                <a:ea typeface="微软雅黑" panose="020B0503020204020204" pitchFamily="34" charset="-122"/>
              </a:rPr>
              <a:t>SwinBERT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，这是一种基于端到端</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的视频字幕模型，该模型直接将视频帧</a:t>
            </a:r>
            <a:r>
              <a:rPr lang="en-US" altLang="zh-CN" dirty="0">
                <a:latin typeface="微软雅黑" panose="020B0503020204020204" pitchFamily="34" charset="-122"/>
                <a:ea typeface="微软雅黑" panose="020B0503020204020204" pitchFamily="34" charset="-122"/>
              </a:rPr>
              <a:t>patch</a:t>
            </a:r>
            <a:r>
              <a:rPr lang="zh-CN" altLang="en-US" dirty="0">
                <a:latin typeface="微软雅黑" panose="020B0503020204020204" pitchFamily="34" charset="-122"/>
                <a:ea typeface="微软雅黑" panose="020B0503020204020204" pitchFamily="34" charset="-122"/>
              </a:rPr>
              <a:t>作为输入，并输出自然语言描述。</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本文的方法不是利用多个</a:t>
            </a:r>
            <a:r>
              <a:rPr lang="en-US" altLang="zh-CN" dirty="0">
                <a:latin typeface="微软雅黑" panose="020B0503020204020204" pitchFamily="34" charset="-122"/>
                <a:ea typeface="微软雅黑" panose="020B0503020204020204" pitchFamily="34" charset="-122"/>
              </a:rPr>
              <a:t>2D/3D</a:t>
            </a:r>
            <a:r>
              <a:rPr lang="zh-CN" altLang="en-US" dirty="0">
                <a:latin typeface="微软雅黑" panose="020B0503020204020204" pitchFamily="34" charset="-122"/>
                <a:ea typeface="微软雅黑" panose="020B0503020204020204" pitchFamily="34" charset="-122"/>
              </a:rPr>
              <a:t>特征提取器，而是采用视频</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来编码时空表示，该表示可以适应可变长度的视频输入，而无需针对不同帧率进行专门设计。基于这个模型结构，作者证明了视频字幕可以从更密集的采样视频帧中获得显著的增益。此外，为了避免连续视频帧中固有的冗余，作者提出自适应学习稀疏注意掩码，并通过更好的远程视频序列建模来优化任务特定性能的改进。通过对</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个视频字幕数据集的广泛实验，作者表明</a:t>
            </a:r>
            <a:r>
              <a:rPr lang="en-US" altLang="zh-CN" dirty="0">
                <a:latin typeface="微软雅黑" panose="020B0503020204020204" pitchFamily="34" charset="-122"/>
                <a:ea typeface="微软雅黑" panose="020B0503020204020204" pitchFamily="34" charset="-122"/>
              </a:rPr>
              <a:t>S WIN BERT</a:t>
            </a:r>
            <a:r>
              <a:rPr lang="zh-CN" altLang="en-US" dirty="0">
                <a:latin typeface="微软雅黑" panose="020B0503020204020204" pitchFamily="34" charset="-122"/>
                <a:ea typeface="微软雅黑" panose="020B0503020204020204" pitchFamily="34" charset="-122"/>
              </a:rPr>
              <a:t>比以前的方法实现了全面的性能改进，通常提升幅度很大。</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问题与动机</a:t>
            </a:r>
          </a:p>
        </p:txBody>
      </p:sp>
    </p:spTree>
    <p:extLst>
      <p:ext uri="{BB962C8B-B14F-4D97-AF65-F5344CB8AC3E}">
        <p14:creationId xmlns:p14="http://schemas.microsoft.com/office/powerpoint/2010/main" val="32943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8" y="1438048"/>
            <a:ext cx="10684754" cy="1200329"/>
          </a:xfrm>
          <a:prstGeom prst="rect">
            <a:avLst/>
          </a:prstGeom>
          <a:noFill/>
        </p:spPr>
        <p:txBody>
          <a:bodyPr wrap="square" rtlCol="0">
            <a:spAutoFit/>
          </a:bodyPr>
          <a:lstStyle/>
          <a:p>
            <a:r>
              <a:rPr lang="zh-CN" altLang="en-US" b="0" i="0" dirty="0">
                <a:solidFill>
                  <a:srgbClr val="0E0E0E"/>
                </a:solidFill>
                <a:effectLst/>
                <a:latin typeface="Helvetica" panose="020B0604020202020204" pitchFamily="34" charset="0"/>
              </a:rPr>
              <a:t>下图展示了本文所提出的模型。</a:t>
            </a:r>
            <a:r>
              <a:rPr lang="en-US" altLang="zh-CN" b="0" i="0" dirty="0" err="1">
                <a:solidFill>
                  <a:srgbClr val="0E0E0E"/>
                </a:solidFill>
                <a:effectLst/>
                <a:latin typeface="Helvetica" panose="020B0604020202020204" pitchFamily="34" charset="0"/>
              </a:rPr>
              <a:t>SwinBERT</a:t>
            </a:r>
            <a:r>
              <a:rPr lang="zh-CN" altLang="en-US" b="0" i="0" dirty="0">
                <a:solidFill>
                  <a:srgbClr val="0E0E0E"/>
                </a:solidFill>
                <a:effectLst/>
                <a:latin typeface="Helvetica" panose="020B0604020202020204" pitchFamily="34" charset="0"/>
              </a:rPr>
              <a:t>将一系列原始视频帧作为输入，然后输出描述输入视频的自然语言描述。</a:t>
            </a:r>
            <a:r>
              <a:rPr lang="en-US" altLang="zh-CN" b="0" i="0" dirty="0" err="1">
                <a:solidFill>
                  <a:srgbClr val="0E0E0E"/>
                </a:solidFill>
                <a:effectLst/>
                <a:latin typeface="Helvetica" panose="020B0604020202020204" pitchFamily="34" charset="0"/>
              </a:rPr>
              <a:t>SwinBERT</a:t>
            </a:r>
            <a:r>
              <a:rPr lang="zh-CN" altLang="en-US" b="0" i="0" dirty="0">
                <a:solidFill>
                  <a:srgbClr val="0E0E0E"/>
                </a:solidFill>
                <a:effectLst/>
                <a:latin typeface="Helvetica" panose="020B0604020202020204" pitchFamily="34" charset="0"/>
              </a:rPr>
              <a:t>由两个模块组成</a:t>
            </a:r>
            <a:r>
              <a:rPr lang="en-US" altLang="zh-CN" b="0" i="0" dirty="0">
                <a:solidFill>
                  <a:srgbClr val="0E0E0E"/>
                </a:solidFill>
                <a:effectLst/>
                <a:latin typeface="Helvetica" panose="020B0604020202020204" pitchFamily="34" charset="0"/>
              </a:rPr>
              <a:t>: </a:t>
            </a:r>
            <a:r>
              <a:rPr lang="zh-CN" altLang="en-US" b="0" i="0" dirty="0">
                <a:solidFill>
                  <a:srgbClr val="0E0E0E"/>
                </a:solidFill>
                <a:effectLst/>
                <a:latin typeface="Helvetica" panose="020B0604020202020204" pitchFamily="34" charset="0"/>
              </a:rPr>
              <a:t>视频</a:t>
            </a:r>
            <a:r>
              <a:rPr lang="en-US" altLang="zh-CN" b="0" i="0" dirty="0" err="1">
                <a:solidFill>
                  <a:srgbClr val="0E0E0E"/>
                </a:solidFill>
                <a:effectLst/>
                <a:latin typeface="Helvetica" panose="020B0604020202020204" pitchFamily="34" charset="0"/>
              </a:rPr>
              <a:t>Swin</a:t>
            </a:r>
            <a:r>
              <a:rPr lang="en-US" altLang="zh-CN" b="0" i="0" dirty="0">
                <a:solidFill>
                  <a:srgbClr val="0E0E0E"/>
                </a:solidFill>
                <a:effectLst/>
                <a:latin typeface="Helvetica" panose="020B0604020202020204" pitchFamily="34" charset="0"/>
              </a:rPr>
              <a:t> Transformer (</a:t>
            </a:r>
            <a:r>
              <a:rPr lang="en-US" altLang="zh-CN" b="0" i="0" dirty="0" err="1">
                <a:solidFill>
                  <a:srgbClr val="0E0E0E"/>
                </a:solidFill>
                <a:effectLst/>
                <a:latin typeface="Helvetica" panose="020B0604020202020204" pitchFamily="34" charset="0"/>
              </a:rPr>
              <a:t>VidSwin</a:t>
            </a:r>
            <a:r>
              <a:rPr lang="en-US" altLang="zh-CN" b="0" i="0" dirty="0">
                <a:solidFill>
                  <a:srgbClr val="0E0E0E"/>
                </a:solidFill>
                <a:effectLst/>
                <a:latin typeface="Helvetica" panose="020B0604020202020204" pitchFamily="34" charset="0"/>
              </a:rPr>
              <a:t>) </a:t>
            </a:r>
            <a:r>
              <a:rPr lang="zh-CN" altLang="en-US" b="0" i="0" dirty="0">
                <a:solidFill>
                  <a:srgbClr val="0E0E0E"/>
                </a:solidFill>
                <a:effectLst/>
                <a:latin typeface="Helvetica" panose="020B0604020202020204" pitchFamily="34" charset="0"/>
              </a:rPr>
              <a:t>和多模态</a:t>
            </a:r>
            <a:r>
              <a:rPr lang="en-US" altLang="zh-CN" b="0" i="0" dirty="0">
                <a:solidFill>
                  <a:srgbClr val="0E0E0E"/>
                </a:solidFill>
                <a:effectLst/>
                <a:latin typeface="Helvetica" panose="020B0604020202020204" pitchFamily="34" charset="0"/>
              </a:rPr>
              <a:t>Transformer</a:t>
            </a:r>
            <a:r>
              <a:rPr lang="zh-CN" altLang="en-US" b="0" i="0" dirty="0">
                <a:solidFill>
                  <a:srgbClr val="0E0E0E"/>
                </a:solidFill>
                <a:effectLst/>
                <a:latin typeface="Helvetica" panose="020B0604020202020204" pitchFamily="34" charset="0"/>
              </a:rPr>
              <a:t>编码器。首先，作者利用</a:t>
            </a:r>
            <a:r>
              <a:rPr lang="en-US" altLang="zh-CN" b="0" i="0" dirty="0" err="1">
                <a:solidFill>
                  <a:srgbClr val="0E0E0E"/>
                </a:solidFill>
                <a:effectLst/>
                <a:latin typeface="Helvetica" panose="020B0604020202020204" pitchFamily="34" charset="0"/>
              </a:rPr>
              <a:t>VidSwin</a:t>
            </a:r>
            <a:r>
              <a:rPr lang="zh-CN" altLang="en-US" b="0" i="0" dirty="0">
                <a:solidFill>
                  <a:srgbClr val="0E0E0E"/>
                </a:solidFill>
                <a:effectLst/>
                <a:latin typeface="Helvetica" panose="020B0604020202020204" pitchFamily="34" charset="0"/>
              </a:rPr>
              <a:t>从原始视频帧中提取时空视频表示。然后，本文的多模态</a:t>
            </a:r>
            <a:r>
              <a:rPr lang="en-US" altLang="zh-CN" b="0" i="0" dirty="0">
                <a:solidFill>
                  <a:srgbClr val="0E0E0E"/>
                </a:solidFill>
                <a:effectLst/>
                <a:latin typeface="Helvetica" panose="020B0604020202020204" pitchFamily="34" charset="0"/>
              </a:rPr>
              <a:t>Transformer</a:t>
            </a:r>
            <a:r>
              <a:rPr lang="zh-CN" altLang="en-US" b="0" i="0" dirty="0">
                <a:solidFill>
                  <a:srgbClr val="0E0E0E"/>
                </a:solidFill>
                <a:effectLst/>
                <a:latin typeface="Helvetica" panose="020B0604020202020204" pitchFamily="34" charset="0"/>
              </a:rPr>
              <a:t>编码器将视频表示作为输入，并通过序列到序列 </a:t>
            </a:r>
            <a:r>
              <a:rPr lang="en-US" altLang="zh-CN" b="0" i="0" dirty="0">
                <a:solidFill>
                  <a:srgbClr val="0E0E0E"/>
                </a:solidFill>
                <a:effectLst/>
                <a:latin typeface="Helvetica" panose="020B0604020202020204" pitchFamily="34" charset="0"/>
              </a:rPr>
              <a:t>(seq2seq) </a:t>
            </a:r>
            <a:r>
              <a:rPr lang="zh-CN" altLang="en-US" b="0" i="0" dirty="0">
                <a:solidFill>
                  <a:srgbClr val="0E0E0E"/>
                </a:solidFill>
                <a:effectLst/>
                <a:latin typeface="Helvetica" panose="020B0604020202020204" pitchFamily="34" charset="0"/>
              </a:rPr>
              <a:t>生成输出自然语言句子。</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模型展示</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SWINBERT: End-to-End Transformers with Sparse Attention for Video Captioning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86F12292-8D8C-48F0-A7A6-5E1447328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87" y="2815379"/>
            <a:ext cx="102870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6636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1122</Words>
  <Application>Microsoft Office PowerPoint</Application>
  <PresentationFormat>宽屏</PresentationFormat>
  <Paragraphs>62</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微软雅黑</vt:lpstr>
      <vt:lpstr>Arial</vt:lpstr>
      <vt:lpstr>Cambria Math</vt:lpstr>
      <vt:lpstr>Helvetica</vt:lpstr>
      <vt:lpstr>Lato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466</cp:revision>
  <dcterms:created xsi:type="dcterms:W3CDTF">2022-08-04T08:26:22Z</dcterms:created>
  <dcterms:modified xsi:type="dcterms:W3CDTF">2023-04-07T09:27:12Z</dcterms:modified>
</cp:coreProperties>
</file>