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9" r:id="rId3"/>
    <p:sldId id="275" r:id="rId4"/>
    <p:sldId id="290" r:id="rId5"/>
    <p:sldId id="276" r:id="rId6"/>
    <p:sldId id="291" r:id="rId7"/>
    <p:sldId id="294" r:id="rId8"/>
    <p:sldId id="293" r:id="rId9"/>
    <p:sldId id="295" r:id="rId10"/>
    <p:sldId id="296" r:id="rId11"/>
    <p:sldId id="297" r:id="rId12"/>
    <p:sldId id="299" r:id="rId13"/>
    <p:sldId id="300" r:id="rId14"/>
    <p:sldId id="301" r:id="rId15"/>
    <p:sldId id="302" r:id="rId16"/>
    <p:sldId id="303" r:id="rId17"/>
    <p:sldId id="298" r:id="rId18"/>
    <p:sldId id="27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52" autoAdjust="0"/>
  </p:normalViewPr>
  <p:slideViewPr>
    <p:cSldViewPr snapToGrid="0">
      <p:cViewPr varScale="1">
        <p:scale>
          <a:sx n="138" d="100"/>
          <a:sy n="138" d="100"/>
        </p:scale>
        <p:origin x="11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0E7EF-2382-4CA9-B4FE-7EB8554BAEC0}" type="datetimeFigureOut">
              <a:rPr lang="zh-CN" altLang="en-US" smtClean="0"/>
              <a:t>2023/6/8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821E3-F86C-41AE-A52F-AD7691908BDE}" type="slidenum">
              <a:rPr lang="zh-CN" altLang="en-US" smtClean="0"/>
              <a:t>‹#›</a:t>
            </a:fld>
            <a:endParaRPr lang="zh-CN" altLang="en-US"/>
          </a:p>
        </p:txBody>
      </p:sp>
    </p:spTree>
    <p:extLst>
      <p:ext uri="{BB962C8B-B14F-4D97-AF65-F5344CB8AC3E}">
        <p14:creationId xmlns:p14="http://schemas.microsoft.com/office/powerpoint/2010/main" val="299735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a:t>
            </a:fld>
            <a:endParaRPr lang="zh-CN" altLang="en-US"/>
          </a:p>
        </p:txBody>
      </p:sp>
    </p:spTree>
    <p:extLst>
      <p:ext uri="{BB962C8B-B14F-4D97-AF65-F5344CB8AC3E}">
        <p14:creationId xmlns:p14="http://schemas.microsoft.com/office/powerpoint/2010/main" val="1231435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10</a:t>
            </a:fld>
            <a:endParaRPr lang="zh-CN" altLang="en-US"/>
          </a:p>
        </p:txBody>
      </p:sp>
    </p:spTree>
    <p:extLst>
      <p:ext uri="{BB962C8B-B14F-4D97-AF65-F5344CB8AC3E}">
        <p14:creationId xmlns:p14="http://schemas.microsoft.com/office/powerpoint/2010/main" val="1240750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11</a:t>
            </a:fld>
            <a:endParaRPr lang="zh-CN" altLang="en-US"/>
          </a:p>
        </p:txBody>
      </p:sp>
    </p:spTree>
    <p:extLst>
      <p:ext uri="{BB962C8B-B14F-4D97-AF65-F5344CB8AC3E}">
        <p14:creationId xmlns:p14="http://schemas.microsoft.com/office/powerpoint/2010/main" val="104622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12</a:t>
            </a:fld>
            <a:endParaRPr lang="zh-CN" altLang="en-US"/>
          </a:p>
        </p:txBody>
      </p:sp>
    </p:spTree>
    <p:extLst>
      <p:ext uri="{BB962C8B-B14F-4D97-AF65-F5344CB8AC3E}">
        <p14:creationId xmlns:p14="http://schemas.microsoft.com/office/powerpoint/2010/main" val="4254057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13</a:t>
            </a:fld>
            <a:endParaRPr lang="zh-CN" altLang="en-US"/>
          </a:p>
        </p:txBody>
      </p:sp>
    </p:spTree>
    <p:extLst>
      <p:ext uri="{BB962C8B-B14F-4D97-AF65-F5344CB8AC3E}">
        <p14:creationId xmlns:p14="http://schemas.microsoft.com/office/powerpoint/2010/main" val="185768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14</a:t>
            </a:fld>
            <a:endParaRPr lang="zh-CN" altLang="en-US"/>
          </a:p>
        </p:txBody>
      </p:sp>
    </p:spTree>
    <p:extLst>
      <p:ext uri="{BB962C8B-B14F-4D97-AF65-F5344CB8AC3E}">
        <p14:creationId xmlns:p14="http://schemas.microsoft.com/office/powerpoint/2010/main" val="502038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15</a:t>
            </a:fld>
            <a:endParaRPr lang="zh-CN" altLang="en-US"/>
          </a:p>
        </p:txBody>
      </p:sp>
    </p:spTree>
    <p:extLst>
      <p:ext uri="{BB962C8B-B14F-4D97-AF65-F5344CB8AC3E}">
        <p14:creationId xmlns:p14="http://schemas.microsoft.com/office/powerpoint/2010/main" val="2905874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16</a:t>
            </a:fld>
            <a:endParaRPr lang="zh-CN" altLang="en-US"/>
          </a:p>
        </p:txBody>
      </p:sp>
    </p:spTree>
    <p:extLst>
      <p:ext uri="{BB962C8B-B14F-4D97-AF65-F5344CB8AC3E}">
        <p14:creationId xmlns:p14="http://schemas.microsoft.com/office/powerpoint/2010/main" val="1377465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17</a:t>
            </a:fld>
            <a:endParaRPr lang="zh-CN" altLang="en-US"/>
          </a:p>
        </p:txBody>
      </p:sp>
    </p:spTree>
    <p:extLst>
      <p:ext uri="{BB962C8B-B14F-4D97-AF65-F5344CB8AC3E}">
        <p14:creationId xmlns:p14="http://schemas.microsoft.com/office/powerpoint/2010/main" val="1489413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2</a:t>
            </a:fld>
            <a:endParaRPr lang="zh-CN" altLang="en-US"/>
          </a:p>
        </p:txBody>
      </p:sp>
    </p:spTree>
    <p:extLst>
      <p:ext uri="{BB962C8B-B14F-4D97-AF65-F5344CB8AC3E}">
        <p14:creationId xmlns:p14="http://schemas.microsoft.com/office/powerpoint/2010/main" val="100280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3</a:t>
            </a:fld>
            <a:endParaRPr lang="zh-CN" altLang="en-US"/>
          </a:p>
        </p:txBody>
      </p:sp>
    </p:spTree>
    <p:extLst>
      <p:ext uri="{BB962C8B-B14F-4D97-AF65-F5344CB8AC3E}">
        <p14:creationId xmlns:p14="http://schemas.microsoft.com/office/powerpoint/2010/main" val="370371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4</a:t>
            </a:fld>
            <a:endParaRPr lang="zh-CN" altLang="en-US"/>
          </a:p>
        </p:txBody>
      </p:sp>
    </p:spTree>
    <p:extLst>
      <p:ext uri="{BB962C8B-B14F-4D97-AF65-F5344CB8AC3E}">
        <p14:creationId xmlns:p14="http://schemas.microsoft.com/office/powerpoint/2010/main" val="285694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5</a:t>
            </a:fld>
            <a:endParaRPr lang="zh-CN" altLang="en-US"/>
          </a:p>
        </p:txBody>
      </p:sp>
    </p:spTree>
    <p:extLst>
      <p:ext uri="{BB962C8B-B14F-4D97-AF65-F5344CB8AC3E}">
        <p14:creationId xmlns:p14="http://schemas.microsoft.com/office/powerpoint/2010/main" val="2707028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6</a:t>
            </a:fld>
            <a:endParaRPr lang="zh-CN" altLang="en-US"/>
          </a:p>
        </p:txBody>
      </p:sp>
    </p:spTree>
    <p:extLst>
      <p:ext uri="{BB962C8B-B14F-4D97-AF65-F5344CB8AC3E}">
        <p14:creationId xmlns:p14="http://schemas.microsoft.com/office/powerpoint/2010/main" val="4022535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7</a:t>
            </a:fld>
            <a:endParaRPr lang="zh-CN" altLang="en-US"/>
          </a:p>
        </p:txBody>
      </p:sp>
    </p:spTree>
    <p:extLst>
      <p:ext uri="{BB962C8B-B14F-4D97-AF65-F5344CB8AC3E}">
        <p14:creationId xmlns:p14="http://schemas.microsoft.com/office/powerpoint/2010/main" val="2390892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8</a:t>
            </a:fld>
            <a:endParaRPr lang="zh-CN" altLang="en-US"/>
          </a:p>
        </p:txBody>
      </p:sp>
    </p:spTree>
    <p:extLst>
      <p:ext uri="{BB962C8B-B14F-4D97-AF65-F5344CB8AC3E}">
        <p14:creationId xmlns:p14="http://schemas.microsoft.com/office/powerpoint/2010/main" val="264778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9</a:t>
            </a:fld>
            <a:endParaRPr lang="zh-CN" altLang="en-US"/>
          </a:p>
        </p:txBody>
      </p:sp>
    </p:spTree>
    <p:extLst>
      <p:ext uri="{BB962C8B-B14F-4D97-AF65-F5344CB8AC3E}">
        <p14:creationId xmlns:p14="http://schemas.microsoft.com/office/powerpoint/2010/main" val="36719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4433B-53A2-4D5A-9033-2B487BE7826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88457C-4B3C-4074-8051-081E1FDA00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11E6F4-C30D-4929-922E-054B53845154}"/>
              </a:ext>
            </a:extLst>
          </p:cNvPr>
          <p:cNvSpPr>
            <a:spLocks noGrp="1"/>
          </p:cNvSpPr>
          <p:nvPr>
            <p:ph type="dt" sz="half" idx="10"/>
          </p:nvPr>
        </p:nvSpPr>
        <p:spPr/>
        <p:txBody>
          <a:bodyPr/>
          <a:lstStyle/>
          <a:p>
            <a:fld id="{C23E1100-D3E0-4B46-A155-C6D716FBFC85}" type="datetimeFigureOut">
              <a:rPr lang="zh-CN" altLang="en-US" smtClean="0"/>
              <a:t>2023/6/8</a:t>
            </a:fld>
            <a:endParaRPr lang="zh-CN" altLang="en-US"/>
          </a:p>
        </p:txBody>
      </p:sp>
      <p:sp>
        <p:nvSpPr>
          <p:cNvPr id="5" name="页脚占位符 4">
            <a:extLst>
              <a:ext uri="{FF2B5EF4-FFF2-40B4-BE49-F238E27FC236}">
                <a16:creationId xmlns:a16="http://schemas.microsoft.com/office/drawing/2014/main" id="{4B5F2FF9-A618-4F6C-AB41-7205D29310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C91806-ED9E-43ED-829D-910529D93B71}"/>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248012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51440-EA36-4840-8B4F-F5254BD06CF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A1CB46-4457-4A3F-8C17-787DB39EC9D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F1DC25-6234-47E3-9FAB-2365F92F5B65}"/>
              </a:ext>
            </a:extLst>
          </p:cNvPr>
          <p:cNvSpPr>
            <a:spLocks noGrp="1"/>
          </p:cNvSpPr>
          <p:nvPr>
            <p:ph type="dt" sz="half" idx="10"/>
          </p:nvPr>
        </p:nvSpPr>
        <p:spPr/>
        <p:txBody>
          <a:bodyPr/>
          <a:lstStyle/>
          <a:p>
            <a:fld id="{C23E1100-D3E0-4B46-A155-C6D716FBFC85}" type="datetimeFigureOut">
              <a:rPr lang="zh-CN" altLang="en-US" smtClean="0"/>
              <a:t>2023/6/8</a:t>
            </a:fld>
            <a:endParaRPr lang="zh-CN" altLang="en-US"/>
          </a:p>
        </p:txBody>
      </p:sp>
      <p:sp>
        <p:nvSpPr>
          <p:cNvPr id="5" name="页脚占位符 4">
            <a:extLst>
              <a:ext uri="{FF2B5EF4-FFF2-40B4-BE49-F238E27FC236}">
                <a16:creationId xmlns:a16="http://schemas.microsoft.com/office/drawing/2014/main" id="{713A5BE1-CEB9-4A63-B2D5-94317A59BC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FEA8F0-E75B-4072-8105-4E9EEDA76E9F}"/>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94923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1B44BA2-2535-44BB-9816-87900154EFE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6177B31-76CD-484D-9F89-3FA802190D4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E48876-D6A5-402D-A724-3627E1150BF1}"/>
              </a:ext>
            </a:extLst>
          </p:cNvPr>
          <p:cNvSpPr>
            <a:spLocks noGrp="1"/>
          </p:cNvSpPr>
          <p:nvPr>
            <p:ph type="dt" sz="half" idx="10"/>
          </p:nvPr>
        </p:nvSpPr>
        <p:spPr/>
        <p:txBody>
          <a:bodyPr/>
          <a:lstStyle/>
          <a:p>
            <a:fld id="{C23E1100-D3E0-4B46-A155-C6D716FBFC85}" type="datetimeFigureOut">
              <a:rPr lang="zh-CN" altLang="en-US" smtClean="0"/>
              <a:t>2023/6/8</a:t>
            </a:fld>
            <a:endParaRPr lang="zh-CN" altLang="en-US"/>
          </a:p>
        </p:txBody>
      </p:sp>
      <p:sp>
        <p:nvSpPr>
          <p:cNvPr id="5" name="页脚占位符 4">
            <a:extLst>
              <a:ext uri="{FF2B5EF4-FFF2-40B4-BE49-F238E27FC236}">
                <a16:creationId xmlns:a16="http://schemas.microsoft.com/office/drawing/2014/main" id="{EA82E060-BDE9-4968-BD0D-E20EBC8319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A3EE3D-85B7-4113-A50C-4FBA3E27C096}"/>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20333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18F32-B1C9-4728-99F6-14F32D2D48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67F450-C211-4125-A984-54D2E88EC65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28C0B1-D678-440E-B084-E899F963499A}"/>
              </a:ext>
            </a:extLst>
          </p:cNvPr>
          <p:cNvSpPr>
            <a:spLocks noGrp="1"/>
          </p:cNvSpPr>
          <p:nvPr>
            <p:ph type="dt" sz="half" idx="10"/>
          </p:nvPr>
        </p:nvSpPr>
        <p:spPr/>
        <p:txBody>
          <a:bodyPr/>
          <a:lstStyle/>
          <a:p>
            <a:fld id="{C23E1100-D3E0-4B46-A155-C6D716FBFC85}" type="datetimeFigureOut">
              <a:rPr lang="zh-CN" altLang="en-US" smtClean="0"/>
              <a:t>2023/6/8</a:t>
            </a:fld>
            <a:endParaRPr lang="zh-CN" altLang="en-US"/>
          </a:p>
        </p:txBody>
      </p:sp>
      <p:sp>
        <p:nvSpPr>
          <p:cNvPr id="5" name="页脚占位符 4">
            <a:extLst>
              <a:ext uri="{FF2B5EF4-FFF2-40B4-BE49-F238E27FC236}">
                <a16:creationId xmlns:a16="http://schemas.microsoft.com/office/drawing/2014/main" id="{71522027-DA46-48B3-AA85-9C04F4E437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1F967B-7796-4EFD-9555-169566A78E66}"/>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310677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3CF83-4703-47C4-8D4D-47B56AD84C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FE27F0-C795-4E84-8814-AE661F94B5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27DC55F-7331-4CDE-B747-E57026595EEE}"/>
              </a:ext>
            </a:extLst>
          </p:cNvPr>
          <p:cNvSpPr>
            <a:spLocks noGrp="1"/>
          </p:cNvSpPr>
          <p:nvPr>
            <p:ph type="dt" sz="half" idx="10"/>
          </p:nvPr>
        </p:nvSpPr>
        <p:spPr/>
        <p:txBody>
          <a:bodyPr/>
          <a:lstStyle/>
          <a:p>
            <a:fld id="{C23E1100-D3E0-4B46-A155-C6D716FBFC85}" type="datetimeFigureOut">
              <a:rPr lang="zh-CN" altLang="en-US" smtClean="0"/>
              <a:t>2023/6/8</a:t>
            </a:fld>
            <a:endParaRPr lang="zh-CN" altLang="en-US"/>
          </a:p>
        </p:txBody>
      </p:sp>
      <p:sp>
        <p:nvSpPr>
          <p:cNvPr id="5" name="页脚占位符 4">
            <a:extLst>
              <a:ext uri="{FF2B5EF4-FFF2-40B4-BE49-F238E27FC236}">
                <a16:creationId xmlns:a16="http://schemas.microsoft.com/office/drawing/2014/main" id="{E8078CD6-8EF4-40A1-9688-01EFE2CD1F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A3BB89-5328-4DB8-A651-60B4C9F02052}"/>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67051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024CF-47ED-42E7-923F-285DA2AC55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4B219C-C650-4AE8-BCD4-3B8F267986C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5569B66-9EF2-4FFE-86BC-B1B8026AC5C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B5C0686-FD22-4B65-AAEA-5E83B858B784}"/>
              </a:ext>
            </a:extLst>
          </p:cNvPr>
          <p:cNvSpPr>
            <a:spLocks noGrp="1"/>
          </p:cNvSpPr>
          <p:nvPr>
            <p:ph type="dt" sz="half" idx="10"/>
          </p:nvPr>
        </p:nvSpPr>
        <p:spPr/>
        <p:txBody>
          <a:bodyPr/>
          <a:lstStyle/>
          <a:p>
            <a:fld id="{C23E1100-D3E0-4B46-A155-C6D716FBFC85}" type="datetimeFigureOut">
              <a:rPr lang="zh-CN" altLang="en-US" smtClean="0"/>
              <a:t>2023/6/8</a:t>
            </a:fld>
            <a:endParaRPr lang="zh-CN" altLang="en-US"/>
          </a:p>
        </p:txBody>
      </p:sp>
      <p:sp>
        <p:nvSpPr>
          <p:cNvPr id="6" name="页脚占位符 5">
            <a:extLst>
              <a:ext uri="{FF2B5EF4-FFF2-40B4-BE49-F238E27FC236}">
                <a16:creationId xmlns:a16="http://schemas.microsoft.com/office/drawing/2014/main" id="{9388FAB0-3F84-4A2C-A42B-1FEF2999AB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65F738-B5B3-476C-8324-709CBCD1A7C2}"/>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4088233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BE2BE-B7C6-4FE6-8348-E7098D5CE2F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86ED64-B88C-47B8-AB7B-A1E9DA3E9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82BED06-E06C-4983-88DD-9159A60B4A5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8E9338F-7F00-4A50-92F8-749322BB7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4F4608-7A38-4EF5-8643-5B20DF2F39B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B0BEC80-8407-4526-AB91-17F0A72C915B}"/>
              </a:ext>
            </a:extLst>
          </p:cNvPr>
          <p:cNvSpPr>
            <a:spLocks noGrp="1"/>
          </p:cNvSpPr>
          <p:nvPr>
            <p:ph type="dt" sz="half" idx="10"/>
          </p:nvPr>
        </p:nvSpPr>
        <p:spPr/>
        <p:txBody>
          <a:bodyPr/>
          <a:lstStyle/>
          <a:p>
            <a:fld id="{C23E1100-D3E0-4B46-A155-C6D716FBFC85}" type="datetimeFigureOut">
              <a:rPr lang="zh-CN" altLang="en-US" smtClean="0"/>
              <a:t>2023/6/8</a:t>
            </a:fld>
            <a:endParaRPr lang="zh-CN" altLang="en-US"/>
          </a:p>
        </p:txBody>
      </p:sp>
      <p:sp>
        <p:nvSpPr>
          <p:cNvPr id="8" name="页脚占位符 7">
            <a:extLst>
              <a:ext uri="{FF2B5EF4-FFF2-40B4-BE49-F238E27FC236}">
                <a16:creationId xmlns:a16="http://schemas.microsoft.com/office/drawing/2014/main" id="{B4F9F47F-E3FB-4FBE-AB6B-3B7F817E494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26F881-E119-4273-AF4D-6C753B2938B1}"/>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756357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BB7B8-4813-49AB-A463-90F0E673F4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3FA85C-69D1-4BFE-979C-2FA48DC783C5}"/>
              </a:ext>
            </a:extLst>
          </p:cNvPr>
          <p:cNvSpPr>
            <a:spLocks noGrp="1"/>
          </p:cNvSpPr>
          <p:nvPr>
            <p:ph type="dt" sz="half" idx="10"/>
          </p:nvPr>
        </p:nvSpPr>
        <p:spPr/>
        <p:txBody>
          <a:bodyPr/>
          <a:lstStyle/>
          <a:p>
            <a:fld id="{C23E1100-D3E0-4B46-A155-C6D716FBFC85}" type="datetimeFigureOut">
              <a:rPr lang="zh-CN" altLang="en-US" smtClean="0"/>
              <a:t>2023/6/8</a:t>
            </a:fld>
            <a:endParaRPr lang="zh-CN" altLang="en-US"/>
          </a:p>
        </p:txBody>
      </p:sp>
      <p:sp>
        <p:nvSpPr>
          <p:cNvPr id="4" name="页脚占位符 3">
            <a:extLst>
              <a:ext uri="{FF2B5EF4-FFF2-40B4-BE49-F238E27FC236}">
                <a16:creationId xmlns:a16="http://schemas.microsoft.com/office/drawing/2014/main" id="{883F7081-718D-4E35-9E27-BC19B13555E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6330C0D-13B9-42F0-B78B-2EA7EE6B68A5}"/>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81561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FB4EF4-402A-4551-88D7-5CF0314033E7}"/>
              </a:ext>
            </a:extLst>
          </p:cNvPr>
          <p:cNvSpPr>
            <a:spLocks noGrp="1"/>
          </p:cNvSpPr>
          <p:nvPr>
            <p:ph type="dt" sz="half" idx="10"/>
          </p:nvPr>
        </p:nvSpPr>
        <p:spPr/>
        <p:txBody>
          <a:bodyPr/>
          <a:lstStyle/>
          <a:p>
            <a:fld id="{C23E1100-D3E0-4B46-A155-C6D716FBFC85}" type="datetimeFigureOut">
              <a:rPr lang="zh-CN" altLang="en-US" smtClean="0"/>
              <a:t>2023/6/8</a:t>
            </a:fld>
            <a:endParaRPr lang="zh-CN" altLang="en-US"/>
          </a:p>
        </p:txBody>
      </p:sp>
      <p:sp>
        <p:nvSpPr>
          <p:cNvPr id="3" name="页脚占位符 2">
            <a:extLst>
              <a:ext uri="{FF2B5EF4-FFF2-40B4-BE49-F238E27FC236}">
                <a16:creationId xmlns:a16="http://schemas.microsoft.com/office/drawing/2014/main" id="{DA603293-F6F0-42C0-9723-474F2BB07C3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21C660-D4CC-4BE2-AEE6-885B074C0367}"/>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388945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8D1A1-FDE8-4E39-9AED-BB140D4D0A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B9C053A-05FF-4C11-8065-96B3E604E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F20513B-1405-4579-9707-3D95D9F93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0F6C15-0396-4895-9766-0ACD900F66BA}"/>
              </a:ext>
            </a:extLst>
          </p:cNvPr>
          <p:cNvSpPr>
            <a:spLocks noGrp="1"/>
          </p:cNvSpPr>
          <p:nvPr>
            <p:ph type="dt" sz="half" idx="10"/>
          </p:nvPr>
        </p:nvSpPr>
        <p:spPr/>
        <p:txBody>
          <a:bodyPr/>
          <a:lstStyle/>
          <a:p>
            <a:fld id="{C23E1100-D3E0-4B46-A155-C6D716FBFC85}" type="datetimeFigureOut">
              <a:rPr lang="zh-CN" altLang="en-US" smtClean="0"/>
              <a:t>2023/6/8</a:t>
            </a:fld>
            <a:endParaRPr lang="zh-CN" altLang="en-US"/>
          </a:p>
        </p:txBody>
      </p:sp>
      <p:sp>
        <p:nvSpPr>
          <p:cNvPr id="6" name="页脚占位符 5">
            <a:extLst>
              <a:ext uri="{FF2B5EF4-FFF2-40B4-BE49-F238E27FC236}">
                <a16:creationId xmlns:a16="http://schemas.microsoft.com/office/drawing/2014/main" id="{EB4B2EFF-4C14-4CAD-B76E-34F6B2170F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C5FDDF-6498-4F85-9215-479F24216668}"/>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420839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494D1-466C-4B85-9315-183FBAB220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0B4244-1650-4344-A692-93BA77D6B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78F5F2-4BF5-450C-ABFA-D226F9FC9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C857A9-E376-4287-A137-7B16B220AAD0}"/>
              </a:ext>
            </a:extLst>
          </p:cNvPr>
          <p:cNvSpPr>
            <a:spLocks noGrp="1"/>
          </p:cNvSpPr>
          <p:nvPr>
            <p:ph type="dt" sz="half" idx="10"/>
          </p:nvPr>
        </p:nvSpPr>
        <p:spPr/>
        <p:txBody>
          <a:bodyPr/>
          <a:lstStyle/>
          <a:p>
            <a:fld id="{C23E1100-D3E0-4B46-A155-C6D716FBFC85}" type="datetimeFigureOut">
              <a:rPr lang="zh-CN" altLang="en-US" smtClean="0"/>
              <a:t>2023/6/8</a:t>
            </a:fld>
            <a:endParaRPr lang="zh-CN" altLang="en-US"/>
          </a:p>
        </p:txBody>
      </p:sp>
      <p:sp>
        <p:nvSpPr>
          <p:cNvPr id="6" name="页脚占位符 5">
            <a:extLst>
              <a:ext uri="{FF2B5EF4-FFF2-40B4-BE49-F238E27FC236}">
                <a16:creationId xmlns:a16="http://schemas.microsoft.com/office/drawing/2014/main" id="{318B7054-F969-48F9-B799-DBE6BA3ED5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184899-B4D4-4EA1-97C8-1AA5C2D0D186}"/>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2686837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F975F8-9184-4D5B-BE1E-8D654B2BC7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0B6B687-8478-4382-991A-8C13CC3501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4561AA-D6EA-470F-817F-411696311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E1100-D3E0-4B46-A155-C6D716FBFC85}" type="datetimeFigureOut">
              <a:rPr lang="zh-CN" altLang="en-US" smtClean="0"/>
              <a:t>2023/6/8</a:t>
            </a:fld>
            <a:endParaRPr lang="zh-CN" altLang="en-US"/>
          </a:p>
        </p:txBody>
      </p:sp>
      <p:sp>
        <p:nvSpPr>
          <p:cNvPr id="5" name="页脚占位符 4">
            <a:extLst>
              <a:ext uri="{FF2B5EF4-FFF2-40B4-BE49-F238E27FC236}">
                <a16:creationId xmlns:a16="http://schemas.microsoft.com/office/drawing/2014/main" id="{550BCB99-A434-4144-A8A1-096B10465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3517005-8BCA-46C3-9E7B-6E7380DFF1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656315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F54FE29-925F-47C2-B4F9-14DC75847069}"/>
              </a:ext>
            </a:extLst>
          </p:cNvPr>
          <p:cNvSpPr txBox="1"/>
          <p:nvPr/>
        </p:nvSpPr>
        <p:spPr>
          <a:xfrm>
            <a:off x="5335400" y="5569103"/>
            <a:ext cx="6545843" cy="707886"/>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汇报人：</a:t>
            </a:r>
            <a:r>
              <a:rPr lang="en-US" altLang="zh-CN" sz="2000" dirty="0">
                <a:latin typeface="微软雅黑" panose="020B0503020204020204" pitchFamily="34" charset="-122"/>
                <a:ea typeface="微软雅黑" panose="020B0503020204020204" pitchFamily="34" charset="-122"/>
              </a:rPr>
              <a:t>222126</a:t>
            </a:r>
            <a:r>
              <a:rPr lang="zh-CN" altLang="en-US" sz="2000" dirty="0">
                <a:latin typeface="微软雅黑" panose="020B0503020204020204" pitchFamily="34" charset="-122"/>
                <a:ea typeface="微软雅黑" panose="020B0503020204020204" pitchFamily="34" charset="-122"/>
              </a:rPr>
              <a:t>项桂巳雨</a:t>
            </a:r>
            <a:endParaRPr lang="en-US" altLang="zh-CN" sz="2000" dirty="0">
              <a:latin typeface="微软雅黑" panose="020B0503020204020204" pitchFamily="34" charset="-122"/>
              <a:ea typeface="微软雅黑" panose="020B0503020204020204" pitchFamily="34" charset="-122"/>
            </a:endParaRPr>
          </a:p>
          <a:p>
            <a:pPr algn="ctr"/>
            <a:r>
              <a:rPr lang="en-US" altLang="zh-CN" sz="2000">
                <a:latin typeface="微软雅黑" panose="020B0503020204020204" pitchFamily="34" charset="-122"/>
                <a:ea typeface="微软雅黑" panose="020B0503020204020204" pitchFamily="34" charset="-122"/>
              </a:rPr>
              <a:t>2023/06/09</a:t>
            </a:r>
            <a:endParaRPr lang="zh-CN" altLang="en-US" sz="20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633E162-1087-49E7-A794-ACEF079F7A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05060" y="2025345"/>
            <a:ext cx="8071042" cy="212206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95601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F5E3D01-7830-48E3-95D6-029CF905E412}"/>
              </a:ext>
            </a:extLst>
          </p:cNvPr>
          <p:cNvPicPr>
            <a:picLocks noChangeAspect="1"/>
          </p:cNvPicPr>
          <p:nvPr/>
        </p:nvPicPr>
        <p:blipFill>
          <a:blip r:embed="rId3"/>
          <a:stretch>
            <a:fillRect/>
          </a:stretch>
        </p:blipFill>
        <p:spPr>
          <a:xfrm>
            <a:off x="1586490" y="2987669"/>
            <a:ext cx="5610802" cy="3216761"/>
          </a:xfrm>
          <a:prstGeom prst="rect">
            <a:avLst/>
          </a:prstGeom>
        </p:spPr>
      </p:pic>
      <p:sp>
        <p:nvSpPr>
          <p:cNvPr id="13" name="文本框 12">
            <a:extLst>
              <a:ext uri="{FF2B5EF4-FFF2-40B4-BE49-F238E27FC236}">
                <a16:creationId xmlns:a16="http://schemas.microsoft.com/office/drawing/2014/main" id="{B7809583-0BE4-46B8-B202-6A2FDA84359E}"/>
              </a:ext>
            </a:extLst>
          </p:cNvPr>
          <p:cNvSpPr txBox="1"/>
          <p:nvPr/>
        </p:nvSpPr>
        <p:spPr>
          <a:xfrm>
            <a:off x="422799" y="1494302"/>
            <a:ext cx="11346402" cy="1526187"/>
          </a:xfrm>
          <a:prstGeom prst="rect">
            <a:avLst/>
          </a:prstGeom>
          <a:noFill/>
        </p:spPr>
        <p:txBody>
          <a:bodyPr wrap="square" rtlCol="0">
            <a:spAutoFit/>
          </a:bodyPr>
          <a:lstStyle/>
          <a:p>
            <a:pPr indent="457200">
              <a:lnSpc>
                <a:spcPct val="150000"/>
              </a:lnSpc>
            </a:pPr>
            <a:r>
              <a:rPr lang="zh-CN" altLang="en-US" sz="1600" dirty="0">
                <a:latin typeface="微软雅黑" panose="020B0503020204020204" pitchFamily="34" charset="-122"/>
                <a:ea typeface="微软雅黑" panose="020B0503020204020204" pitchFamily="34" charset="-122"/>
              </a:rPr>
              <a:t>先前的研究表明了预训练对</a:t>
            </a:r>
            <a:r>
              <a:rPr lang="en-US" altLang="zh-CN" sz="1600" dirty="0">
                <a:latin typeface="微软雅黑" panose="020B0503020204020204" pitchFamily="34" charset="-122"/>
                <a:ea typeface="微软雅黑" panose="020B0503020204020204" pitchFamily="34" charset="-122"/>
              </a:rPr>
              <a:t>T5</a:t>
            </a:r>
            <a:r>
              <a:rPr lang="zh-CN" altLang="en-US" sz="1600" dirty="0">
                <a:latin typeface="微软雅黑" panose="020B0503020204020204" pitchFamily="34" charset="-122"/>
                <a:ea typeface="微软雅黑" panose="020B0503020204020204" pitchFamily="34" charset="-122"/>
              </a:rPr>
              <a:t>模型的性能起着重要作用。为了进一步研究这方面，本文对预训练和非预训练的模型进行实验，这两种模型都经过了超参数调优过程。</a:t>
            </a:r>
            <a:endParaRPr lang="en-US" altLang="zh-CN" sz="1600" dirty="0">
              <a:latin typeface="微软雅黑" panose="020B0503020204020204" pitchFamily="34" charset="-122"/>
              <a:ea typeface="微软雅黑" panose="020B0503020204020204" pitchFamily="34" charset="-122"/>
            </a:endParaRPr>
          </a:p>
          <a:p>
            <a:pPr indent="457200">
              <a:lnSpc>
                <a:spcPct val="150000"/>
              </a:lnSpc>
            </a:pPr>
            <a:r>
              <a:rPr lang="zh-CN" altLang="en-US" sz="1600" dirty="0">
                <a:latin typeface="微软雅黑" panose="020B0503020204020204" pitchFamily="34" charset="-122"/>
                <a:ea typeface="微软雅黑" panose="020B0503020204020204" pitchFamily="34" charset="-122"/>
              </a:rPr>
              <a:t>由于目标是为三个代码审查任务找到最佳的学习率，因此使用三个任务的混合对每个模型进行了微调：经过三个任务训练集的并集来训练每个模型。可以支持三个任务。这是</a:t>
            </a:r>
            <a:r>
              <a:rPr lang="en-US" altLang="zh-CN" sz="1600" dirty="0">
                <a:latin typeface="微软雅黑" panose="020B0503020204020204" pitchFamily="34" charset="-122"/>
                <a:ea typeface="微软雅黑" panose="020B0503020204020204" pitchFamily="34" charset="-122"/>
              </a:rPr>
              <a:t>T5</a:t>
            </a:r>
            <a:r>
              <a:rPr lang="zh-CN" altLang="en-US" sz="1600" dirty="0">
                <a:latin typeface="微软雅黑" panose="020B0503020204020204" pitchFamily="34" charset="-122"/>
                <a:ea typeface="微软雅黑" panose="020B0503020204020204" pitchFamily="34" charset="-122"/>
              </a:rPr>
              <a:t>的特点之一：可以为多个任务训练一个模型。</a:t>
            </a:r>
            <a:endParaRPr lang="en-US" altLang="ko-KR" sz="16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训练和超参数搜索</a:t>
            </a:r>
            <a:endParaRPr lang="it-IT" altLang="zh-CN"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257264AF-241B-43DF-B9ED-991FF6D8C621}"/>
              </a:ext>
            </a:extLst>
          </p:cNvPr>
          <p:cNvSpPr txBox="1"/>
          <p:nvPr/>
        </p:nvSpPr>
        <p:spPr>
          <a:xfrm>
            <a:off x="2147454" y="6171609"/>
            <a:ext cx="7897091" cy="523220"/>
          </a:xfrm>
          <a:prstGeom prst="rect">
            <a:avLst/>
          </a:prstGeom>
          <a:noFill/>
        </p:spPr>
        <p:txBody>
          <a:bodyPr wrap="square">
            <a:spAutoFit/>
          </a:bodyPr>
          <a:lstStyle/>
          <a:p>
            <a:r>
              <a:rPr lang="zh-CN" altLang="en-US" sz="1400" dirty="0">
                <a:solidFill>
                  <a:srgbClr val="1D2129"/>
                </a:solidFill>
                <a:latin typeface="微软雅黑" panose="020B0503020204020204" pitchFamily="34" charset="-122"/>
                <a:ea typeface="微软雅黑" panose="020B0503020204020204" pitchFamily="34" charset="-122"/>
              </a:rPr>
              <a:t>如图，使用</a:t>
            </a:r>
            <a:r>
              <a:rPr lang="zh-CN" altLang="en-US" sz="1400" b="0" i="0" dirty="0">
                <a:solidFill>
                  <a:srgbClr val="1D2129"/>
                </a:solidFill>
                <a:effectLst/>
                <a:latin typeface="微软雅黑" panose="020B0503020204020204" pitchFamily="34" charset="-122"/>
                <a:ea typeface="微软雅黑" panose="020B0503020204020204" pitchFamily="34" charset="-122"/>
              </a:rPr>
              <a:t>“完美预测”</a:t>
            </a:r>
            <a:r>
              <a:rPr lang="en-US" altLang="zh-CN" sz="1400" b="0" i="0" dirty="0">
                <a:solidFill>
                  <a:srgbClr val="1D2129"/>
                </a:solidFill>
                <a:effectLst/>
                <a:latin typeface="微软雅黑" panose="020B0503020204020204" pitchFamily="34" charset="-122"/>
                <a:ea typeface="微软雅黑" panose="020B0503020204020204" pitchFamily="34" charset="-122"/>
              </a:rPr>
              <a:t>(</a:t>
            </a:r>
            <a:r>
              <a:rPr lang="zh-CN" altLang="en-US" sz="1400" b="0" i="0" dirty="0">
                <a:solidFill>
                  <a:srgbClr val="1D2129"/>
                </a:solidFill>
                <a:effectLst/>
                <a:latin typeface="微软雅黑" panose="020B0503020204020204" pitchFamily="34" charset="-122"/>
                <a:ea typeface="微软雅黑" panose="020B0503020204020204" pitchFamily="34" charset="-122"/>
              </a:rPr>
              <a:t>即生成的输出与目标</a:t>
            </a:r>
            <a:r>
              <a:rPr lang="en-US" altLang="zh-CN" sz="1400" b="0" i="0" dirty="0">
                <a:solidFill>
                  <a:srgbClr val="1D2129"/>
                </a:solidFill>
                <a:effectLst/>
                <a:latin typeface="微软雅黑" panose="020B0503020204020204" pitchFamily="34" charset="-122"/>
                <a:ea typeface="微软雅黑" panose="020B0503020204020204" pitchFamily="34" charset="-122"/>
              </a:rPr>
              <a:t>/</a:t>
            </a:r>
            <a:r>
              <a:rPr lang="zh-CN" altLang="en-US" sz="1400" b="0" i="0" dirty="0">
                <a:solidFill>
                  <a:srgbClr val="1D2129"/>
                </a:solidFill>
                <a:effectLst/>
                <a:latin typeface="微软雅黑" panose="020B0503020204020204" pitchFamily="34" charset="-122"/>
                <a:ea typeface="微软雅黑" panose="020B0503020204020204" pitchFamily="34" charset="-122"/>
              </a:rPr>
              <a:t>预期字符串相同的情况</a:t>
            </a:r>
            <a:r>
              <a:rPr lang="en-US" altLang="zh-CN" sz="1400" b="0" i="0" dirty="0">
                <a:solidFill>
                  <a:srgbClr val="1D2129"/>
                </a:solidFill>
                <a:effectLst/>
                <a:latin typeface="微软雅黑" panose="020B0503020204020204" pitchFamily="34" charset="-122"/>
                <a:ea typeface="微软雅黑" panose="020B0503020204020204" pitchFamily="34" charset="-122"/>
              </a:rPr>
              <a:t>)</a:t>
            </a:r>
            <a:r>
              <a:rPr lang="zh-CN" altLang="en-US" sz="1400" b="0" i="0" dirty="0">
                <a:solidFill>
                  <a:srgbClr val="1D2129"/>
                </a:solidFill>
                <a:effectLst/>
                <a:latin typeface="微软雅黑" panose="020B0503020204020204" pitchFamily="34" charset="-122"/>
                <a:ea typeface="微软雅黑" panose="020B0503020204020204" pitchFamily="34" charset="-122"/>
              </a:rPr>
              <a:t>来评估每个任务的</a:t>
            </a:r>
            <a:r>
              <a:rPr lang="zh-CN" altLang="en-US" sz="1400" b="1" i="0" dirty="0">
                <a:solidFill>
                  <a:srgbClr val="1D2129"/>
                </a:solidFill>
                <a:effectLst/>
                <a:latin typeface="微软雅黑" panose="020B0503020204020204" pitchFamily="34" charset="-122"/>
                <a:ea typeface="微软雅黑" panose="020B0503020204020204" pitchFamily="34" charset="-122"/>
              </a:rPr>
              <a:t>评估集</a:t>
            </a:r>
            <a:r>
              <a:rPr lang="zh-CN" altLang="en-US" sz="1400" b="0" i="0" dirty="0">
                <a:solidFill>
                  <a:srgbClr val="1D2129"/>
                </a:solidFill>
                <a:effectLst/>
                <a:latin typeface="微软雅黑" panose="020B0503020204020204" pitchFamily="34" charset="-122"/>
                <a:ea typeface="微软雅黑" panose="020B0503020204020204" pitchFamily="34" charset="-122"/>
              </a:rPr>
              <a:t>上的</a:t>
            </a:r>
            <a:r>
              <a:rPr lang="zh-CN" altLang="en-US" sz="1400" b="1" i="0" dirty="0">
                <a:solidFill>
                  <a:srgbClr val="1D2129"/>
                </a:solidFill>
                <a:effectLst/>
                <a:latin typeface="微软雅黑" panose="020B0503020204020204" pitchFamily="34" charset="-122"/>
                <a:ea typeface="微软雅黑" panose="020B0503020204020204" pitchFamily="34" charset="-122"/>
              </a:rPr>
              <a:t>八个模型</a:t>
            </a:r>
            <a:r>
              <a:rPr lang="zh-CN" altLang="en-US" sz="1400" b="0" i="0" dirty="0">
                <a:solidFill>
                  <a:srgbClr val="1D2129"/>
                </a:solidFill>
                <a:effectLst/>
                <a:latin typeface="微软雅黑" panose="020B0503020204020204" pitchFamily="34" charset="-122"/>
                <a:ea typeface="微软雅黑" panose="020B0503020204020204" pitchFamily="34" charset="-122"/>
              </a:rPr>
              <a:t>的性能。然而，</a:t>
            </a:r>
            <a:r>
              <a:rPr lang="en-US" altLang="zh-CN" sz="1400" b="0" i="0" u="sng" dirty="0">
                <a:solidFill>
                  <a:srgbClr val="1D2129"/>
                </a:solidFill>
                <a:effectLst/>
                <a:latin typeface="微软雅黑" panose="020B0503020204020204" pitchFamily="34" charset="-122"/>
                <a:ea typeface="微软雅黑" panose="020B0503020204020204" pitchFamily="34" charset="-122"/>
              </a:rPr>
              <a:t>ST-LR</a:t>
            </a:r>
            <a:r>
              <a:rPr lang="zh-CN" altLang="en-US" sz="1400" b="0" i="0" dirty="0">
                <a:solidFill>
                  <a:srgbClr val="1D2129"/>
                </a:solidFill>
                <a:effectLst/>
                <a:latin typeface="微软雅黑" panose="020B0503020204020204" pitchFamily="34" charset="-122"/>
                <a:ea typeface="微软雅黑" panose="020B0503020204020204" pitchFamily="34" charset="-122"/>
              </a:rPr>
              <a:t>的综合性能更好，因此我们在实验中采用了</a:t>
            </a:r>
            <a:r>
              <a:rPr lang="en-US" altLang="zh-CN" sz="1400" b="0" i="0" u="sng" dirty="0">
                <a:solidFill>
                  <a:srgbClr val="1D2129"/>
                </a:solidFill>
                <a:effectLst/>
                <a:latin typeface="微软雅黑" panose="020B0503020204020204" pitchFamily="34" charset="-122"/>
                <a:ea typeface="微软雅黑" panose="020B0503020204020204" pitchFamily="34" charset="-122"/>
              </a:rPr>
              <a:t>ST-LR</a:t>
            </a:r>
            <a:r>
              <a:rPr lang="zh-CN" altLang="en-US" sz="1400" b="0" i="0" dirty="0">
                <a:solidFill>
                  <a:srgbClr val="1D2129"/>
                </a:solidFill>
                <a:effectLst/>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ADB7D51-4769-46FC-A264-E9C3944CF851}"/>
              </a:ext>
            </a:extLst>
          </p:cNvPr>
          <p:cNvSpPr txBox="1"/>
          <p:nvPr/>
        </p:nvSpPr>
        <p:spPr>
          <a:xfrm>
            <a:off x="7592291" y="4157722"/>
            <a:ext cx="4176910" cy="923330"/>
          </a:xfrm>
          <a:prstGeom prst="rect">
            <a:avLst/>
          </a:prstGeom>
          <a:noFill/>
        </p:spPr>
        <p:txBody>
          <a:bodyPr wrap="square" rtlCol="0">
            <a:spAutoFit/>
          </a:bodyPr>
          <a:lstStyle/>
          <a:p>
            <a:r>
              <a:rPr lang="en-US" altLang="zh-CN" dirty="0"/>
              <a:t>Slanted Triangular Learning Rate</a:t>
            </a:r>
            <a:r>
              <a:rPr lang="en-US" altLang="zh-CN" dirty="0">
                <a:sym typeface="Wingdings" panose="05000000000000000000" pitchFamily="2" charset="2"/>
              </a:rPr>
              <a:t>(ST-LR):</a:t>
            </a:r>
            <a:endParaRPr lang="en-US" altLang="zh-CN" dirty="0"/>
          </a:p>
          <a:p>
            <a:r>
              <a:rPr lang="zh-CN" altLang="en-US" b="0" i="0" dirty="0">
                <a:solidFill>
                  <a:srgbClr val="1D2129"/>
                </a:solidFill>
                <a:effectLst/>
                <a:latin typeface="PingFangSC-Regular"/>
              </a:rPr>
              <a:t>学习率先线性增加，然后线性衰减，返回到初始值。</a:t>
            </a:r>
            <a:endParaRPr lang="zh-CN" altLang="en-US" dirty="0"/>
          </a:p>
        </p:txBody>
      </p:sp>
    </p:spTree>
    <p:extLst>
      <p:ext uri="{BB962C8B-B14F-4D97-AF65-F5344CB8AC3E}">
        <p14:creationId xmlns:p14="http://schemas.microsoft.com/office/powerpoint/2010/main" val="56584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422799" y="1494302"/>
            <a:ext cx="11346402"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如何评估</a:t>
            </a:r>
            <a:r>
              <a:rPr lang="en-US" altLang="zh-CN" sz="1600" dirty="0">
                <a:latin typeface="微软雅黑" panose="020B0503020204020204" pitchFamily="34" charset="-122"/>
                <a:ea typeface="微软雅黑" panose="020B0503020204020204" pitchFamily="34" charset="-122"/>
              </a:rPr>
              <a:t>T5</a:t>
            </a:r>
            <a:r>
              <a:rPr lang="zh-CN" altLang="en-US" sz="1600" dirty="0">
                <a:latin typeface="微软雅黑" panose="020B0503020204020204" pitchFamily="34" charset="-122"/>
                <a:ea typeface="微软雅黑" panose="020B0503020204020204" pitchFamily="34" charset="-122"/>
              </a:rPr>
              <a:t>模型在代码评审自动化任务中的性能，可以归类为解决五个研究问题</a:t>
            </a:r>
            <a:r>
              <a:rPr lang="en-US" altLang="zh-CN" sz="1600" dirty="0">
                <a:latin typeface="微软雅黑" panose="020B0503020204020204" pitchFamily="34" charset="-122"/>
                <a:ea typeface="微软雅黑" panose="020B0503020204020204" pitchFamily="34" charset="-122"/>
              </a:rPr>
              <a:t>(RQ)</a:t>
            </a:r>
            <a:r>
              <a:rPr lang="zh-CN" altLang="en-US" sz="1600" dirty="0">
                <a:latin typeface="微软雅黑" panose="020B0503020204020204" pitchFamily="34" charset="-122"/>
                <a:ea typeface="微软雅黑" panose="020B0503020204020204" pitchFamily="34" charset="-122"/>
              </a:rPr>
              <a:t>：</a:t>
            </a:r>
            <a:endParaRPr lang="en-US" altLang="ko-KR" sz="16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STUDY DESIGN</a:t>
            </a:r>
            <a:endParaRPr lang="it-IT" altLang="zh-CN" sz="2000" dirty="0">
              <a:latin typeface="微软雅黑" panose="020B0503020204020204" pitchFamily="34" charset="-122"/>
              <a:ea typeface="微软雅黑" panose="020B0503020204020204" pitchFamily="34" charset="-122"/>
            </a:endParaRPr>
          </a:p>
        </p:txBody>
      </p:sp>
      <p:sp>
        <p:nvSpPr>
          <p:cNvPr id="3" name="星形: 五角 2">
            <a:extLst>
              <a:ext uri="{FF2B5EF4-FFF2-40B4-BE49-F238E27FC236}">
                <a16:creationId xmlns:a16="http://schemas.microsoft.com/office/drawing/2014/main" id="{8A13CE58-6698-40A0-94D9-06A3B21387D2}"/>
              </a:ext>
            </a:extLst>
          </p:cNvPr>
          <p:cNvSpPr/>
          <p:nvPr/>
        </p:nvSpPr>
        <p:spPr>
          <a:xfrm>
            <a:off x="4346864" y="2909455"/>
            <a:ext cx="3498272" cy="2985654"/>
          </a:xfrm>
          <a:prstGeom prst="star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03041E12-FAEF-45DE-A588-624275FF0744}"/>
              </a:ext>
            </a:extLst>
          </p:cNvPr>
          <p:cNvSpPr txBox="1"/>
          <p:nvPr/>
        </p:nvSpPr>
        <p:spPr>
          <a:xfrm>
            <a:off x="4523509" y="2144724"/>
            <a:ext cx="3390900" cy="584775"/>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RQ1:T5</a:t>
            </a:r>
            <a:r>
              <a:rPr lang="zh-CN" altLang="en-US" sz="1600" dirty="0">
                <a:latin typeface="微软雅黑" panose="020B0503020204020204" pitchFamily="34" charset="-122"/>
                <a:ea typeface="微软雅黑" panose="020B0503020204020204" pitchFamily="34" charset="-122"/>
              </a:rPr>
              <a:t>能在多大程度上像审查者那样自动向开发人员</a:t>
            </a:r>
            <a:r>
              <a:rPr lang="zh-CN" altLang="en-US" sz="1600" b="1" dirty="0">
                <a:solidFill>
                  <a:srgbClr val="FF0000"/>
                </a:solidFill>
                <a:latin typeface="微软雅黑" panose="020B0503020204020204" pitchFamily="34" charset="-122"/>
                <a:ea typeface="微软雅黑" panose="020B0503020204020204" pitchFamily="34" charset="-122"/>
              </a:rPr>
              <a:t>推荐</a:t>
            </a:r>
            <a:r>
              <a:rPr lang="zh-CN" altLang="en-US" sz="1600" b="1" dirty="0">
                <a:latin typeface="微软雅黑" panose="020B0503020204020204" pitchFamily="34" charset="-122"/>
                <a:ea typeface="微软雅黑" panose="020B0503020204020204" pitchFamily="34" charset="-122"/>
              </a:rPr>
              <a:t>代码更改</a:t>
            </a:r>
            <a:r>
              <a:rPr lang="zh-CN" altLang="en-US" sz="1600" dirty="0">
                <a:latin typeface="微软雅黑" panose="020B0503020204020204" pitchFamily="34" charset="-122"/>
                <a:ea typeface="微软雅黑" panose="020B0503020204020204" pitchFamily="34" charset="-122"/>
              </a:rPr>
              <a:t>？</a:t>
            </a:r>
          </a:p>
        </p:txBody>
      </p:sp>
      <p:sp>
        <p:nvSpPr>
          <p:cNvPr id="10" name="文本框 9">
            <a:extLst>
              <a:ext uri="{FF2B5EF4-FFF2-40B4-BE49-F238E27FC236}">
                <a16:creationId xmlns:a16="http://schemas.microsoft.com/office/drawing/2014/main" id="{5E565316-A1A8-485A-AF7B-017119287629}"/>
              </a:ext>
            </a:extLst>
          </p:cNvPr>
          <p:cNvSpPr txBox="1"/>
          <p:nvPr/>
        </p:nvSpPr>
        <p:spPr>
          <a:xfrm>
            <a:off x="955964" y="3675651"/>
            <a:ext cx="3390900" cy="584775"/>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RQ2:T5</a:t>
            </a:r>
            <a:r>
              <a:rPr lang="zh-CN" altLang="en-US" sz="1600" dirty="0">
                <a:latin typeface="微软雅黑" panose="020B0503020204020204" pitchFamily="34" charset="-122"/>
                <a:ea typeface="微软雅黑" panose="020B0503020204020204" pitchFamily="34" charset="-122"/>
              </a:rPr>
              <a:t>能在多大程度上自动</a:t>
            </a:r>
            <a:r>
              <a:rPr lang="zh-CN" altLang="en-US" sz="1600" b="1" dirty="0">
                <a:solidFill>
                  <a:srgbClr val="FF0000"/>
                </a:solidFill>
                <a:latin typeface="微软雅黑" panose="020B0503020204020204" pitchFamily="34" charset="-122"/>
                <a:ea typeface="微软雅黑" panose="020B0503020204020204" pitchFamily="34" charset="-122"/>
              </a:rPr>
              <a:t>实现</a:t>
            </a:r>
            <a:r>
              <a:rPr lang="zh-CN" altLang="en-US" sz="1600" dirty="0">
                <a:latin typeface="微软雅黑" panose="020B0503020204020204" pitchFamily="34" charset="-122"/>
                <a:ea typeface="微软雅黑" panose="020B0503020204020204" pitchFamily="34" charset="-122"/>
              </a:rPr>
              <a:t>审查者建议的</a:t>
            </a:r>
            <a:r>
              <a:rPr lang="zh-CN" altLang="en-US" sz="1600" b="1" dirty="0">
                <a:latin typeface="微软雅黑" panose="020B0503020204020204" pitchFamily="34" charset="-122"/>
                <a:ea typeface="微软雅黑" panose="020B0503020204020204" pitchFamily="34" charset="-122"/>
              </a:rPr>
              <a:t>代码更改</a:t>
            </a:r>
            <a:r>
              <a:rPr lang="zh-CN" altLang="en-US" sz="1600" dirty="0">
                <a:latin typeface="微软雅黑" panose="020B0503020204020204" pitchFamily="34" charset="-122"/>
                <a:ea typeface="微软雅黑" panose="020B0503020204020204" pitchFamily="34" charset="-122"/>
              </a:rPr>
              <a:t>？</a:t>
            </a:r>
          </a:p>
        </p:txBody>
      </p:sp>
      <p:sp>
        <p:nvSpPr>
          <p:cNvPr id="11" name="文本框 10">
            <a:extLst>
              <a:ext uri="{FF2B5EF4-FFF2-40B4-BE49-F238E27FC236}">
                <a16:creationId xmlns:a16="http://schemas.microsoft.com/office/drawing/2014/main" id="{5E990CA0-E4E7-4595-B4A9-799D6908593B}"/>
              </a:ext>
            </a:extLst>
          </p:cNvPr>
          <p:cNvSpPr txBox="1"/>
          <p:nvPr/>
        </p:nvSpPr>
        <p:spPr>
          <a:xfrm>
            <a:off x="7914409" y="3675651"/>
            <a:ext cx="3390900" cy="584775"/>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RQ3:T5</a:t>
            </a:r>
            <a:r>
              <a:rPr lang="zh-CN" altLang="en-US" sz="1600" dirty="0">
                <a:latin typeface="微软雅黑" panose="020B0503020204020204" pitchFamily="34" charset="-122"/>
                <a:ea typeface="微软雅黑" panose="020B0503020204020204" pitchFamily="34" charset="-122"/>
              </a:rPr>
              <a:t>能在多大程度上像审查者那样</a:t>
            </a:r>
            <a:r>
              <a:rPr lang="zh-CN" altLang="en-US" sz="1600" b="1" dirty="0">
                <a:solidFill>
                  <a:srgbClr val="FF0000"/>
                </a:solidFill>
                <a:latin typeface="微软雅黑" panose="020B0503020204020204" pitchFamily="34" charset="-122"/>
                <a:ea typeface="微软雅黑" panose="020B0503020204020204" pitchFamily="34" charset="-122"/>
              </a:rPr>
              <a:t>生成</a:t>
            </a:r>
            <a:r>
              <a:rPr lang="zh-CN" altLang="en-US" sz="1600" b="1" dirty="0">
                <a:latin typeface="微软雅黑" panose="020B0503020204020204" pitchFamily="34" charset="-122"/>
                <a:ea typeface="微软雅黑" panose="020B0503020204020204" pitchFamily="34" charset="-122"/>
              </a:rPr>
              <a:t>自然语言的修改意见</a:t>
            </a:r>
            <a:r>
              <a:rPr lang="zh-CN" altLang="en-US" sz="1600" dirty="0">
                <a:latin typeface="微软雅黑" panose="020B0503020204020204" pitchFamily="34" charset="-122"/>
                <a:ea typeface="微软雅黑" panose="020B0503020204020204" pitchFamily="34" charset="-122"/>
              </a:rPr>
              <a:t>？</a:t>
            </a:r>
          </a:p>
        </p:txBody>
      </p:sp>
      <p:sp>
        <p:nvSpPr>
          <p:cNvPr id="12" name="文本框 11">
            <a:extLst>
              <a:ext uri="{FF2B5EF4-FFF2-40B4-BE49-F238E27FC236}">
                <a16:creationId xmlns:a16="http://schemas.microsoft.com/office/drawing/2014/main" id="{9354CE69-7C9B-41FC-8D8A-E75814477726}"/>
              </a:ext>
            </a:extLst>
          </p:cNvPr>
          <p:cNvSpPr txBox="1"/>
          <p:nvPr/>
        </p:nvSpPr>
        <p:spPr>
          <a:xfrm>
            <a:off x="2514601" y="6010004"/>
            <a:ext cx="3390900" cy="584775"/>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RQ4:</a:t>
            </a:r>
            <a:r>
              <a:rPr lang="zh-CN" altLang="en-US" sz="1600" dirty="0">
                <a:latin typeface="微软雅黑" panose="020B0503020204020204" pitchFamily="34" charset="-122"/>
                <a:ea typeface="微软雅黑" panose="020B0503020204020204" pitchFamily="34" charset="-122"/>
              </a:rPr>
              <a:t>模型预训练对 </a:t>
            </a:r>
            <a:r>
              <a:rPr lang="en-US" altLang="zh-CN" sz="1600" dirty="0">
                <a:latin typeface="微软雅黑" panose="020B0503020204020204" pitchFamily="34" charset="-122"/>
                <a:ea typeface="微软雅黑" panose="020B0503020204020204" pitchFamily="34" charset="-122"/>
              </a:rPr>
              <a:t>T5 </a:t>
            </a:r>
            <a:r>
              <a:rPr lang="zh-CN" altLang="en-US" sz="1600" dirty="0">
                <a:latin typeface="微软雅黑" panose="020B0503020204020204" pitchFamily="34" charset="-122"/>
                <a:ea typeface="微软雅黑" panose="020B0503020204020204" pitchFamily="34" charset="-122"/>
              </a:rPr>
              <a:t>的性能起什么作用？</a:t>
            </a:r>
          </a:p>
        </p:txBody>
      </p:sp>
      <p:sp>
        <p:nvSpPr>
          <p:cNvPr id="14" name="文本框 13">
            <a:extLst>
              <a:ext uri="{FF2B5EF4-FFF2-40B4-BE49-F238E27FC236}">
                <a16:creationId xmlns:a16="http://schemas.microsoft.com/office/drawing/2014/main" id="{B9BEAA61-3E52-48C1-9944-567D9FDADF5D}"/>
              </a:ext>
            </a:extLst>
          </p:cNvPr>
          <p:cNvSpPr txBox="1"/>
          <p:nvPr/>
        </p:nvSpPr>
        <p:spPr>
          <a:xfrm>
            <a:off x="6286501" y="6013513"/>
            <a:ext cx="3390900" cy="584775"/>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RQ5:</a:t>
            </a:r>
            <a:r>
              <a:rPr lang="zh-CN" altLang="en-US" sz="1600" dirty="0">
                <a:latin typeface="微软雅黑" panose="020B0503020204020204" pitchFamily="34" charset="-122"/>
                <a:ea typeface="微软雅黑" panose="020B0503020204020204" pitchFamily="34" charset="-122"/>
              </a:rPr>
              <a:t>与最先进的技术相比，</a:t>
            </a:r>
            <a:r>
              <a:rPr lang="en-US" altLang="zh-CN" sz="1600" dirty="0">
                <a:latin typeface="微软雅黑" panose="020B0503020204020204" pitchFamily="34" charset="-122"/>
                <a:ea typeface="微软雅黑" panose="020B0503020204020204" pitchFamily="34" charset="-122"/>
              </a:rPr>
              <a:t>T5 </a:t>
            </a:r>
            <a:r>
              <a:rPr lang="zh-CN" altLang="en-US" sz="1600" dirty="0">
                <a:latin typeface="微软雅黑" panose="020B0503020204020204" pitchFamily="34" charset="-122"/>
                <a:ea typeface="微软雅黑" panose="020B0503020204020204" pitchFamily="34" charset="-122"/>
              </a:rPr>
              <a:t>的性能是多少？</a:t>
            </a:r>
          </a:p>
        </p:txBody>
      </p:sp>
    </p:spTree>
    <p:extLst>
      <p:ext uri="{BB962C8B-B14F-4D97-AF65-F5344CB8AC3E}">
        <p14:creationId xmlns:p14="http://schemas.microsoft.com/office/powerpoint/2010/main" val="1974206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422798" y="1494302"/>
            <a:ext cx="11769201" cy="787523"/>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作为比较的指标，本文使用了“完美预测”的百分比和预测的 </a:t>
            </a:r>
            <a:r>
              <a:rPr lang="en-US" altLang="zh-CN" sz="1600" dirty="0" err="1">
                <a:latin typeface="微软雅黑" panose="020B0503020204020204" pitchFamily="34" charset="-122"/>
                <a:ea typeface="微软雅黑" panose="020B0503020204020204" pitchFamily="34" charset="-122"/>
              </a:rPr>
              <a:t>CodeBLEU</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BLEU</a:t>
            </a:r>
            <a:r>
              <a:rPr lang="zh-CN" altLang="en-US" sz="1600" dirty="0">
                <a:latin typeface="微软雅黑" panose="020B0503020204020204" pitchFamily="34" charset="-122"/>
                <a:ea typeface="微软雅黑" panose="020B0503020204020204" pitchFamily="34" charset="-122"/>
              </a:rPr>
              <a:t>，并在几个场景中比较了这两种技术。</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Beam Size </a:t>
            </a:r>
            <a:r>
              <a:rPr lang="zh-CN" altLang="en-US" sz="1600" dirty="0">
                <a:latin typeface="微软雅黑" panose="020B0503020204020204" pitchFamily="34" charset="-122"/>
                <a:ea typeface="微软雅黑" panose="020B0503020204020204" pitchFamily="34" charset="-122"/>
              </a:rPr>
              <a:t>是采用了</a:t>
            </a:r>
            <a:r>
              <a:rPr lang="en-US" altLang="zh-CN" sz="1600" dirty="0">
                <a:latin typeface="微软雅黑" panose="020B0503020204020204" pitchFamily="34" charset="-122"/>
                <a:ea typeface="微软雅黑" panose="020B0503020204020204" pitchFamily="34" charset="-122"/>
              </a:rPr>
              <a:t>beam search strategy</a:t>
            </a:r>
            <a:r>
              <a:rPr lang="zh-CN" altLang="en-US" sz="1600" dirty="0">
                <a:latin typeface="微软雅黑" panose="020B0503020204020204" pitchFamily="34" charset="-122"/>
                <a:ea typeface="微软雅黑" panose="020B0503020204020204" pitchFamily="34" charset="-122"/>
              </a:rPr>
              <a:t>，在生成预测时</a:t>
            </a:r>
            <a:r>
              <a:rPr lang="en-US" altLang="zh-CN" sz="1600" dirty="0">
                <a:latin typeface="微软雅黑" panose="020B0503020204020204" pitchFamily="34" charset="-122"/>
                <a:ea typeface="微软雅黑" panose="020B0503020204020204" pitchFamily="34" charset="-122"/>
              </a:rPr>
              <a:t>beam size = k</a:t>
            </a:r>
            <a:r>
              <a:rPr lang="zh-CN" altLang="en-US" sz="1600" dirty="0">
                <a:latin typeface="微软雅黑" panose="020B0503020204020204" pitchFamily="34" charset="-122"/>
                <a:ea typeface="微软雅黑" panose="020B0503020204020204" pitchFamily="34" charset="-122"/>
              </a:rPr>
              <a:t>表示选取前</a:t>
            </a:r>
            <a:r>
              <a:rPr lang="en-US" altLang="zh-CN" sz="1600" dirty="0">
                <a:latin typeface="微软雅黑" panose="020B0503020204020204" pitchFamily="34" charset="-122"/>
                <a:ea typeface="微软雅黑" panose="020B0503020204020204" pitchFamily="34" charset="-122"/>
              </a:rPr>
              <a:t>k</a:t>
            </a:r>
            <a:r>
              <a:rPr lang="zh-CN" altLang="en-US" sz="1600" dirty="0">
                <a:latin typeface="微软雅黑" panose="020B0503020204020204" pitchFamily="34" charset="-122"/>
                <a:ea typeface="微软雅黑" panose="020B0503020204020204" pitchFamily="34" charset="-122"/>
              </a:rPr>
              <a:t>个最可能的预测结果。（得分在</a:t>
            </a:r>
            <a:r>
              <a:rPr lang="en-US" altLang="zh-CN" sz="1600" dirty="0">
                <a:latin typeface="微软雅黑" panose="020B0503020204020204" pitchFamily="34" charset="-122"/>
                <a:ea typeface="微软雅黑" panose="020B0503020204020204" pitchFamily="34" charset="-122"/>
              </a:rPr>
              <a:t>0~1</a:t>
            </a:r>
            <a:r>
              <a:rPr lang="zh-CN" altLang="en-US" sz="1600" dirty="0">
                <a:latin typeface="微软雅黑" panose="020B0503020204020204" pitchFamily="34" charset="-122"/>
                <a:ea typeface="微软雅黑" panose="020B0503020204020204" pitchFamily="34" charset="-122"/>
              </a:rPr>
              <a:t>之间）</a:t>
            </a: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zh-CN" altLang="en-US" sz="2800" b="1">
                <a:latin typeface="微软雅黑" panose="020B0503020204020204" pitchFamily="34" charset="-122"/>
                <a:ea typeface="微软雅黑" panose="020B0503020204020204" pitchFamily="34" charset="-122"/>
              </a:rPr>
              <a:t>数据收集</a:t>
            </a:r>
            <a:endParaRPr lang="it-IT"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313E72BC-E4A2-469B-922A-EEACEDCCEB42}"/>
              </a:ext>
            </a:extLst>
          </p:cNvPr>
          <p:cNvPicPr>
            <a:picLocks noChangeAspect="1"/>
          </p:cNvPicPr>
          <p:nvPr/>
        </p:nvPicPr>
        <p:blipFill>
          <a:blip r:embed="rId3"/>
          <a:stretch>
            <a:fillRect/>
          </a:stretch>
        </p:blipFill>
        <p:spPr>
          <a:xfrm>
            <a:off x="0" y="2411872"/>
            <a:ext cx="12192000" cy="3960037"/>
          </a:xfrm>
          <a:prstGeom prst="rect">
            <a:avLst/>
          </a:prstGeom>
        </p:spPr>
      </p:pic>
    </p:spTree>
    <p:extLst>
      <p:ext uri="{BB962C8B-B14F-4D97-AF65-F5344CB8AC3E}">
        <p14:creationId xmlns:p14="http://schemas.microsoft.com/office/powerpoint/2010/main" val="4049594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422798" y="1262071"/>
            <a:ext cx="11637583" cy="1156855"/>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下图显示了每个任务的两个指标。</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折线图表示 </a:t>
            </a:r>
            <a:r>
              <a:rPr lang="en-US" altLang="zh-CN" sz="1600" dirty="0">
                <a:latin typeface="微软雅黑" panose="020B0503020204020204" pitchFamily="34" charset="-122"/>
                <a:ea typeface="微软雅黑" panose="020B0503020204020204" pitchFamily="34" charset="-122"/>
              </a:rPr>
              <a:t>T5 </a:t>
            </a:r>
            <a:r>
              <a:rPr lang="zh-CN" altLang="en-US" sz="1600" dirty="0">
                <a:latin typeface="微软雅黑" panose="020B0503020204020204" pitchFamily="34" charset="-122"/>
                <a:ea typeface="微软雅黑" panose="020B0503020204020204" pitchFamily="34" charset="-122"/>
              </a:rPr>
              <a:t>对不同</a:t>
            </a:r>
            <a:r>
              <a:rPr lang="en-US" altLang="zh-CN" sz="1600" dirty="0">
                <a:latin typeface="微软雅黑" panose="020B0503020204020204" pitchFamily="34" charset="-122"/>
                <a:ea typeface="微软雅黑" panose="020B0503020204020204" pitchFamily="34" charset="-122"/>
              </a:rPr>
              <a:t>beam size</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完美预测</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百分比；连续线表示模型的预训练版本，虚线表示非预训练版本。</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箱线图表示</a:t>
            </a:r>
            <a:r>
              <a:rPr lang="en-US" altLang="zh-CN" sz="1600" dirty="0" err="1">
                <a:latin typeface="微软雅黑" panose="020B0503020204020204" pitchFamily="34" charset="-122"/>
                <a:ea typeface="微软雅黑" panose="020B0503020204020204" pitchFamily="34" charset="-122"/>
              </a:rPr>
              <a:t>CodeBLEU</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和 </a:t>
            </a:r>
            <a:r>
              <a:rPr lang="en-US" altLang="zh-CN" sz="1600" dirty="0">
                <a:latin typeface="微软雅黑" panose="020B0503020204020204" pitchFamily="34" charset="-122"/>
                <a:ea typeface="微软雅黑" panose="020B0503020204020204" pitchFamily="34" charset="-122"/>
              </a:rPr>
              <a:t>BLEU </a:t>
            </a:r>
            <a:r>
              <a:rPr lang="zh-CN" altLang="en-US" sz="1600" dirty="0">
                <a:latin typeface="微软雅黑" panose="020B0503020204020204" pitchFamily="34" charset="-122"/>
                <a:ea typeface="微软雅黑" panose="020B0503020204020204" pitchFamily="34" charset="-122"/>
              </a:rPr>
              <a:t>分数。浅蓝色表示预训练模型，深蓝表示未经过预训练的模型。</a:t>
            </a: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结果与分析</a:t>
            </a:r>
            <a:endParaRPr lang="it-IT"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313E72BC-E4A2-469B-922A-EEACEDCCEB42}"/>
              </a:ext>
            </a:extLst>
          </p:cNvPr>
          <p:cNvPicPr>
            <a:picLocks noChangeAspect="1"/>
          </p:cNvPicPr>
          <p:nvPr/>
        </p:nvPicPr>
        <p:blipFill>
          <a:blip r:embed="rId3"/>
          <a:stretch>
            <a:fillRect/>
          </a:stretch>
        </p:blipFill>
        <p:spPr>
          <a:xfrm>
            <a:off x="0" y="2897963"/>
            <a:ext cx="12192000" cy="3960037"/>
          </a:xfrm>
          <a:prstGeom prst="rect">
            <a:avLst/>
          </a:prstGeom>
        </p:spPr>
      </p:pic>
    </p:spTree>
    <p:extLst>
      <p:ext uri="{BB962C8B-B14F-4D97-AF65-F5344CB8AC3E}">
        <p14:creationId xmlns:p14="http://schemas.microsoft.com/office/powerpoint/2010/main" val="2087397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422799" y="1494302"/>
            <a:ext cx="11346402" cy="2634183"/>
          </a:xfrm>
          <a:prstGeom prst="rect">
            <a:avLst/>
          </a:prstGeom>
          <a:noFill/>
        </p:spPr>
        <p:txBody>
          <a:bodyPr wrap="square" rtlCol="0">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"variable </a:t>
            </a:r>
            <a:r>
              <a:rPr lang="zh-CN" altLang="en-US" sz="1600" dirty="0">
                <a:latin typeface="微软雅黑" panose="020B0503020204020204" pitchFamily="34" charset="-122"/>
                <a:ea typeface="微软雅黑" panose="020B0503020204020204" pitchFamily="34" charset="-122"/>
              </a:rPr>
              <a:t>𝑣 </a:t>
            </a:r>
            <a:r>
              <a:rPr lang="en-US" altLang="zh-CN" sz="1600" dirty="0">
                <a:latin typeface="微软雅黑" panose="020B0503020204020204" pitchFamily="34" charset="-122"/>
                <a:ea typeface="微软雅黑" panose="020B0503020204020204" pitchFamily="34" charset="-122"/>
              </a:rPr>
              <a:t>should be private"  VS  "change </a:t>
            </a:r>
            <a:r>
              <a:rPr lang="zh-CN" altLang="en-US" sz="1600" dirty="0">
                <a:latin typeface="微软雅黑" panose="020B0503020204020204" pitchFamily="34" charset="-122"/>
                <a:ea typeface="微软雅黑" panose="020B0503020204020204" pitchFamily="34" charset="-122"/>
              </a:rPr>
              <a:t>𝑣 </a:t>
            </a:r>
            <a:r>
              <a:rPr lang="en-US" altLang="zh-CN" sz="1600" dirty="0">
                <a:latin typeface="微软雅黑" panose="020B0503020204020204" pitchFamily="34" charset="-122"/>
                <a:ea typeface="微软雅黑" panose="020B0503020204020204" pitchFamily="34" charset="-122"/>
              </a:rPr>
              <a:t>visibility to private“</a:t>
            </a:r>
          </a:p>
          <a:p>
            <a:pPr>
              <a:lnSpc>
                <a:spcPct val="150000"/>
              </a:lnSpc>
            </a:pPr>
            <a:r>
              <a:rPr lang="zh-CN" altLang="en-US" sz="1600" dirty="0">
                <a:latin typeface="微软雅黑" panose="020B0503020204020204" pitchFamily="34" charset="-122"/>
                <a:ea typeface="微软雅黑" panose="020B0503020204020204" pitchFamily="34" charset="-122"/>
              </a:rPr>
              <a:t>为了了解那些归类为“错误”（即非完美预测）的预测数量，手动分析了每个任务的 </a:t>
            </a:r>
            <a:r>
              <a:rPr lang="en-US" altLang="zh-CN" sz="1600" dirty="0">
                <a:latin typeface="微软雅黑" panose="020B0503020204020204" pitchFamily="34" charset="-122"/>
                <a:ea typeface="微软雅黑" panose="020B0503020204020204" pitchFamily="34" charset="-122"/>
              </a:rPr>
              <a:t>100 </a:t>
            </a:r>
            <a:r>
              <a:rPr lang="zh-CN" altLang="en-US" sz="1600" dirty="0">
                <a:latin typeface="微软雅黑" panose="020B0503020204020204" pitchFamily="34" charset="-122"/>
                <a:ea typeface="微软雅黑" panose="020B0503020204020204" pitchFamily="34" charset="-122"/>
              </a:rPr>
              <a:t>个“错误”预测样本（总共 </a:t>
            </a:r>
            <a:r>
              <a:rPr lang="en-US" altLang="zh-CN" sz="1600" dirty="0">
                <a:latin typeface="微软雅黑" panose="020B0503020204020204" pitchFamily="34" charset="-122"/>
                <a:ea typeface="微软雅黑" panose="020B0503020204020204" pitchFamily="34" charset="-122"/>
              </a:rPr>
              <a:t>300 </a:t>
            </a:r>
            <a:r>
              <a:rPr lang="zh-CN" altLang="en-US" sz="1600" dirty="0">
                <a:latin typeface="微软雅黑" panose="020B0503020204020204" pitchFamily="34" charset="-122"/>
                <a:ea typeface="微软雅黑" panose="020B0503020204020204" pitchFamily="34" charset="-122"/>
              </a:rPr>
              <a:t>个）</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分为：</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、语义上等价（即生成的代码</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评论不同但在语义上等同于参考解决方案）；</a:t>
            </a:r>
            <a:endParaRPr lang="en-US" altLang="zh-CN" sz="1600" dirty="0">
              <a:latin typeface="微软雅黑" panose="020B0503020204020204" pitchFamily="34" charset="-122"/>
              <a:ea typeface="微软雅黑" panose="020B0503020204020204" pitchFamily="34" charset="-122"/>
            </a:endParaRPr>
          </a:p>
          <a:p>
            <a:pPr lvl="1">
              <a:lnSpc>
                <a:spcPct val="150000"/>
              </a:lnSpc>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、替代解决方案（即生成的代码</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评论在语义上并不等价，但很有价值）；</a:t>
            </a:r>
            <a:endParaRPr lang="en-US" altLang="zh-CN" sz="1600" dirty="0">
              <a:latin typeface="微软雅黑" panose="020B0503020204020204" pitchFamily="34" charset="-122"/>
              <a:ea typeface="微软雅黑" panose="020B0503020204020204" pitchFamily="34" charset="-122"/>
            </a:endParaRPr>
          </a:p>
          <a:p>
            <a:pPr lvl="1">
              <a:lnSpc>
                <a:spcPct val="150000"/>
              </a:lnSpc>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、错误（即生成的代码</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评论对提供的输入没有意义）。</a:t>
            </a:r>
            <a:endParaRPr lang="en-US" altLang="zh-CN" sz="1600" dirty="0">
              <a:latin typeface="微软雅黑" panose="020B0503020204020204" pitchFamily="34" charset="-122"/>
              <a:ea typeface="微软雅黑" panose="020B0503020204020204" pitchFamily="34" charset="-122"/>
            </a:endParaRPr>
          </a:p>
          <a:p>
            <a:pPr lvl="1">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结果分析表明，完美预测确实代表了 </a:t>
            </a:r>
            <a:r>
              <a:rPr lang="en-US" altLang="zh-CN" sz="1600" dirty="0">
                <a:latin typeface="微软雅黑" panose="020B0503020204020204" pitchFamily="34" charset="-122"/>
                <a:ea typeface="微软雅黑" panose="020B0503020204020204" pitchFamily="34" charset="-122"/>
              </a:rPr>
              <a:t>T5 </a:t>
            </a:r>
            <a:r>
              <a:rPr lang="zh-CN" altLang="en-US" sz="1600" dirty="0">
                <a:latin typeface="微软雅黑" panose="020B0503020204020204" pitchFamily="34" charset="-122"/>
                <a:ea typeface="微软雅黑" panose="020B0503020204020204" pitchFamily="34" charset="-122"/>
              </a:rPr>
              <a:t>性能的下限，特别是对于涉及自然语言评论的两个任务。</a:t>
            </a:r>
            <a:endParaRPr lang="en-US" altLang="zh-CN" sz="16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结果与分析</a:t>
            </a:r>
            <a:r>
              <a:rPr lang="en-US" altLang="zh-CN" sz="2800" b="1" dirty="0">
                <a:latin typeface="微软雅黑" panose="020B0503020204020204" pitchFamily="34" charset="-122"/>
                <a:ea typeface="微软雅黑" panose="020B0503020204020204" pitchFamily="34" charset="-122"/>
              </a:rPr>
              <a:t>——RQ1</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T5</a:t>
            </a:r>
            <a:r>
              <a:rPr lang="zh-CN" altLang="en-US" sz="2800" b="1" dirty="0">
                <a:latin typeface="微软雅黑" panose="020B0503020204020204" pitchFamily="34" charset="-122"/>
                <a:ea typeface="微软雅黑" panose="020B0503020204020204" pitchFamily="34" charset="-122"/>
              </a:rPr>
              <a:t>能在多大程度实现三个任务）</a:t>
            </a:r>
            <a:endParaRPr lang="it-IT" altLang="zh-CN" sz="20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701F602D-48F1-4ABD-AFCE-D1CA75EF5804}"/>
              </a:ext>
            </a:extLst>
          </p:cNvPr>
          <p:cNvPicPr>
            <a:picLocks noChangeAspect="1"/>
          </p:cNvPicPr>
          <p:nvPr/>
        </p:nvPicPr>
        <p:blipFill>
          <a:blip r:embed="rId3"/>
          <a:stretch>
            <a:fillRect/>
          </a:stretch>
        </p:blipFill>
        <p:spPr>
          <a:xfrm>
            <a:off x="1716307" y="4239174"/>
            <a:ext cx="8759385" cy="2521530"/>
          </a:xfrm>
          <a:prstGeom prst="rect">
            <a:avLst/>
          </a:prstGeom>
        </p:spPr>
      </p:pic>
    </p:spTree>
    <p:extLst>
      <p:ext uri="{BB962C8B-B14F-4D97-AF65-F5344CB8AC3E}">
        <p14:creationId xmlns:p14="http://schemas.microsoft.com/office/powerpoint/2010/main" val="3792313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422799" y="1494302"/>
            <a:ext cx="11346402" cy="1156855"/>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从之前的分析中可见，在</a:t>
            </a:r>
            <a:r>
              <a:rPr lang="zh-CN" altLang="en-US" sz="1600" b="1" dirty="0">
                <a:latin typeface="微软雅黑" panose="020B0503020204020204" pitchFamily="34" charset="-122"/>
                <a:ea typeface="微软雅黑" panose="020B0503020204020204" pitchFamily="34" charset="-122"/>
              </a:rPr>
              <a:t>代码和评论到代码</a:t>
            </a:r>
            <a:r>
              <a:rPr lang="zh-CN" altLang="en-US" sz="1600" dirty="0">
                <a:latin typeface="微软雅黑" panose="020B0503020204020204" pitchFamily="34" charset="-122"/>
                <a:ea typeface="微软雅黑" panose="020B0503020204020204" pitchFamily="34" charset="-122"/>
              </a:rPr>
              <a:t>和</a:t>
            </a:r>
            <a:r>
              <a:rPr lang="zh-CN" altLang="en-US" sz="1600" b="1" dirty="0">
                <a:latin typeface="微软雅黑" panose="020B0503020204020204" pitchFamily="34" charset="-122"/>
                <a:ea typeface="微软雅黑" panose="020B0503020204020204" pitchFamily="34" charset="-122"/>
              </a:rPr>
              <a:t>代码到评论</a:t>
            </a:r>
            <a:r>
              <a:rPr lang="zh-CN" altLang="en-US" sz="1600" dirty="0">
                <a:latin typeface="微软雅黑" panose="020B0503020204020204" pitchFamily="34" charset="-122"/>
                <a:ea typeface="微软雅黑" panose="020B0503020204020204" pitchFamily="34" charset="-122"/>
              </a:rPr>
              <a:t>任务中观察到预训练模型的更好性能，而非预训练模型在</a:t>
            </a:r>
            <a:r>
              <a:rPr lang="zh-CN" altLang="en-US" sz="1600" b="1" dirty="0">
                <a:latin typeface="微软雅黑" panose="020B0503020204020204" pitchFamily="34" charset="-122"/>
                <a:ea typeface="微软雅黑" panose="020B0503020204020204" pitchFamily="34" charset="-122"/>
              </a:rPr>
              <a:t>代码到代码</a:t>
            </a:r>
            <a:r>
              <a:rPr lang="zh-CN" altLang="en-US" sz="1600" dirty="0">
                <a:latin typeface="微软雅黑" panose="020B0503020204020204" pitchFamily="34" charset="-122"/>
                <a:ea typeface="微软雅黑" panose="020B0503020204020204" pitchFamily="34" charset="-122"/>
              </a:rPr>
              <a:t>任务中表现更好。（原因在于</a:t>
            </a:r>
            <a:r>
              <a:rPr lang="zh-CN" altLang="en-US" sz="1600" b="1" dirty="0">
                <a:latin typeface="微软雅黑" panose="020B0503020204020204" pitchFamily="34" charset="-122"/>
                <a:ea typeface="微软雅黑" panose="020B0503020204020204" pitchFamily="34" charset="-122"/>
              </a:rPr>
              <a:t>代码到代码</a:t>
            </a:r>
            <a:r>
              <a:rPr lang="zh-CN" altLang="en-US" sz="1600" dirty="0">
                <a:latin typeface="微软雅黑" panose="020B0503020204020204" pitchFamily="34" charset="-122"/>
                <a:ea typeface="微软雅黑" panose="020B0503020204020204" pitchFamily="34" charset="-122"/>
              </a:rPr>
              <a:t>的任务只关注源代码，输入输出中没有自然语言，额外的带有自然语言的预训练，并没有使模型受益代码到代码的任务。相反，另外两个任务会从预训练中获得性能提升。）</a:t>
            </a:r>
            <a:endParaRPr lang="en-US" altLang="zh-CN" sz="16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结果与分析</a:t>
            </a:r>
            <a:r>
              <a:rPr lang="en-US" altLang="zh-CN" sz="2800" b="1" dirty="0">
                <a:latin typeface="微软雅黑" panose="020B0503020204020204" pitchFamily="34" charset="-122"/>
                <a:ea typeface="微软雅黑" panose="020B0503020204020204" pitchFamily="34" charset="-122"/>
              </a:rPr>
              <a:t>——RQ4</a:t>
            </a:r>
            <a:r>
              <a:rPr lang="zh-CN" altLang="en-US" sz="2800" b="1" dirty="0">
                <a:latin typeface="微软雅黑" panose="020B0503020204020204" pitchFamily="34" charset="-122"/>
                <a:ea typeface="微软雅黑" panose="020B0503020204020204" pitchFamily="34" charset="-122"/>
              </a:rPr>
              <a:t>（模型预训练对 </a:t>
            </a:r>
            <a:r>
              <a:rPr lang="en-US" altLang="zh-CN" sz="2800" b="1" dirty="0">
                <a:latin typeface="微软雅黑" panose="020B0503020204020204" pitchFamily="34" charset="-122"/>
                <a:ea typeface="微软雅黑" panose="020B0503020204020204" pitchFamily="34" charset="-122"/>
              </a:rPr>
              <a:t>T5 </a:t>
            </a:r>
            <a:r>
              <a:rPr lang="zh-CN" altLang="en-US" sz="2800" b="1" dirty="0">
                <a:latin typeface="微软雅黑" panose="020B0503020204020204" pitchFamily="34" charset="-122"/>
                <a:ea typeface="微软雅黑" panose="020B0503020204020204" pitchFamily="34" charset="-122"/>
              </a:rPr>
              <a:t>的性能起什么作用？）</a:t>
            </a:r>
            <a:endParaRPr lang="it-IT" altLang="zh-CN" sz="20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0ACBB5DD-1D08-4C04-B72D-C1C6E7C8C99B}"/>
              </a:ext>
            </a:extLst>
          </p:cNvPr>
          <p:cNvPicPr>
            <a:picLocks noChangeAspect="1"/>
          </p:cNvPicPr>
          <p:nvPr/>
        </p:nvPicPr>
        <p:blipFill>
          <a:blip r:embed="rId3"/>
          <a:stretch>
            <a:fillRect/>
          </a:stretch>
        </p:blipFill>
        <p:spPr>
          <a:xfrm>
            <a:off x="550718" y="3561727"/>
            <a:ext cx="11090564" cy="1966460"/>
          </a:xfrm>
          <a:prstGeom prst="rect">
            <a:avLst/>
          </a:prstGeom>
        </p:spPr>
      </p:pic>
    </p:spTree>
    <p:extLst>
      <p:ext uri="{BB962C8B-B14F-4D97-AF65-F5344CB8AC3E}">
        <p14:creationId xmlns:p14="http://schemas.microsoft.com/office/powerpoint/2010/main" val="126796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422799" y="1494302"/>
            <a:ext cx="11346402" cy="787523"/>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连续线表示预训练的 </a:t>
            </a:r>
            <a:r>
              <a:rPr lang="en-US" altLang="zh-CN" sz="1600" dirty="0">
                <a:latin typeface="微软雅黑" panose="020B0503020204020204" pitchFamily="34" charset="-122"/>
                <a:ea typeface="微软雅黑" panose="020B0503020204020204" pitchFamily="34" charset="-122"/>
              </a:rPr>
              <a:t>T5</a:t>
            </a:r>
            <a:r>
              <a:rPr lang="zh-CN" altLang="en-US" sz="1600" dirty="0">
                <a:latin typeface="微软雅黑" panose="020B0503020204020204" pitchFamily="34" charset="-122"/>
                <a:ea typeface="微软雅黑" panose="020B0503020204020204" pitchFamily="34" charset="-122"/>
              </a:rPr>
              <a:t>、虚线表示未预训练的 </a:t>
            </a:r>
            <a:r>
              <a:rPr lang="en-US" altLang="zh-CN" sz="1600" dirty="0">
                <a:latin typeface="微软雅黑" panose="020B0503020204020204" pitchFamily="34" charset="-122"/>
                <a:ea typeface="微软雅黑" panose="020B0503020204020204" pitchFamily="34" charset="-122"/>
              </a:rPr>
              <a:t>T5 </a:t>
            </a:r>
            <a:r>
              <a:rPr lang="zh-CN" altLang="en-US" sz="1600" dirty="0">
                <a:latin typeface="微软雅黑" panose="020B0503020204020204" pitchFamily="34" charset="-122"/>
                <a:ea typeface="微软雅黑" panose="020B0503020204020204" pitchFamily="34" charset="-122"/>
              </a:rPr>
              <a:t>，点虚线表示基线。</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均在基线的测试集进行的预测。</a:t>
            </a:r>
            <a:endParaRPr lang="en-US" altLang="zh-CN" sz="16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结果与分析</a:t>
            </a:r>
            <a:r>
              <a:rPr lang="en-US" altLang="zh-CN" sz="2800" b="1" dirty="0">
                <a:latin typeface="微软雅黑" panose="020B0503020204020204" pitchFamily="34" charset="-122"/>
                <a:ea typeface="微软雅黑" panose="020B0503020204020204" pitchFamily="34" charset="-122"/>
              </a:rPr>
              <a:t>——RQ5</a:t>
            </a:r>
            <a:r>
              <a:rPr lang="zh-CN" altLang="en-US" sz="2800" b="1" dirty="0">
                <a:latin typeface="微软雅黑" panose="020B0503020204020204" pitchFamily="34" charset="-122"/>
                <a:ea typeface="微软雅黑" panose="020B0503020204020204" pitchFamily="34" charset="-122"/>
              </a:rPr>
              <a:t>（与基线的比较）</a:t>
            </a:r>
            <a:endParaRPr lang="it-IT"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C509B02F-CD38-4961-A08F-14797A0C5B29}"/>
              </a:ext>
            </a:extLst>
          </p:cNvPr>
          <p:cNvPicPr>
            <a:picLocks noChangeAspect="1"/>
          </p:cNvPicPr>
          <p:nvPr/>
        </p:nvPicPr>
        <p:blipFill>
          <a:blip r:embed="rId3"/>
          <a:stretch>
            <a:fillRect/>
          </a:stretch>
        </p:blipFill>
        <p:spPr>
          <a:xfrm>
            <a:off x="2887076" y="2369128"/>
            <a:ext cx="6417848" cy="4274127"/>
          </a:xfrm>
          <a:prstGeom prst="rect">
            <a:avLst/>
          </a:prstGeom>
        </p:spPr>
      </p:pic>
    </p:spTree>
    <p:extLst>
      <p:ext uri="{BB962C8B-B14F-4D97-AF65-F5344CB8AC3E}">
        <p14:creationId xmlns:p14="http://schemas.microsoft.com/office/powerpoint/2010/main" val="520753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422799" y="1494302"/>
            <a:ext cx="11346402" cy="2634183"/>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本论文首先讨论了最近提出的自动化代码审查任务的方法的局限性：代码抽象的使用不允许支持重要的代码审查场景，这些场景需要代码更改，从而引入新的标识符</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变量。我们在一个更大、更现实的代码审查数据集上进行的实证评估显示，与最先进的方法相比，</a:t>
            </a:r>
            <a:r>
              <a:rPr lang="en-US" altLang="zh-CN" sz="1600" dirty="0">
                <a:latin typeface="微软雅黑" panose="020B0503020204020204" pitchFamily="34" charset="-122"/>
                <a:ea typeface="微软雅黑" panose="020B0503020204020204" pitchFamily="34" charset="-122"/>
              </a:rPr>
              <a:t>T5</a:t>
            </a:r>
            <a:r>
              <a:rPr lang="zh-CN" altLang="en-US" sz="1600" dirty="0">
                <a:latin typeface="微软雅黑" panose="020B0503020204020204" pitchFamily="34" charset="-122"/>
                <a:ea typeface="微软雅黑" panose="020B0503020204020204" pitchFamily="34" charset="-122"/>
              </a:rPr>
              <a:t>模型在适用性</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即，它可以应用的场景</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和性能方面都取得了进步。然而，观察到的实际性能水平使得这些技术远远不能在实践中部署，需要对代码审查自动化进行更多的研究。</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未来的研究议程将专注于设计改进的解决方案来提高这些技术的预测精度（例如，通过结合代码的不同表示，或者通过利用模型的置信度作为可能的过滤器来选择高质量的建议）。</a:t>
            </a: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总结</a:t>
            </a:r>
            <a:endParaRPr lang="it-IT"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0518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44BDC88-3D27-469B-98D0-D181826F0560}"/>
              </a:ext>
            </a:extLst>
          </p:cNvPr>
          <p:cNvSpPr txBox="1"/>
          <p:nvPr/>
        </p:nvSpPr>
        <p:spPr>
          <a:xfrm>
            <a:off x="2233655" y="2519534"/>
            <a:ext cx="7724689" cy="1107996"/>
          </a:xfrm>
          <a:prstGeom prst="rect">
            <a:avLst/>
          </a:prstGeom>
          <a:noFill/>
        </p:spPr>
        <p:txBody>
          <a:bodyPr wrap="square">
            <a:spAutoFit/>
          </a:bodyPr>
          <a:lstStyle/>
          <a:p>
            <a:pPr algn="ctr"/>
            <a:r>
              <a:rPr lang="zh-CN" altLang="en-US" sz="6600" b="1" dirty="0">
                <a:latin typeface="微软雅黑" panose="020B0503020204020204" pitchFamily="34" charset="-122"/>
                <a:ea typeface="微软雅黑" panose="020B0503020204020204" pitchFamily="34" charset="-122"/>
              </a:rPr>
              <a:t>谢谢大家</a:t>
            </a:r>
          </a:p>
        </p:txBody>
      </p:sp>
    </p:spTree>
    <p:extLst>
      <p:ext uri="{BB962C8B-B14F-4D97-AF65-F5344CB8AC3E}">
        <p14:creationId xmlns:p14="http://schemas.microsoft.com/office/powerpoint/2010/main" val="62179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7EC186-8BEA-4432-A3F5-B26DB9A3F662}"/>
              </a:ext>
            </a:extLst>
          </p:cNvPr>
          <p:cNvSpPr txBox="1"/>
          <p:nvPr/>
        </p:nvSpPr>
        <p:spPr>
          <a:xfrm>
            <a:off x="334228" y="737826"/>
            <a:ext cx="567894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Introduction</a:t>
            </a:r>
            <a:endParaRPr lang="zh-CN" altLang="en-US" sz="28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69B4B26-6023-4A07-85DE-74CBC74B04CC}"/>
              </a:ext>
            </a:extLst>
          </p:cNvPr>
          <p:cNvSpPr txBox="1"/>
          <p:nvPr/>
        </p:nvSpPr>
        <p:spPr>
          <a:xfrm>
            <a:off x="842647" y="1588199"/>
            <a:ext cx="9742833" cy="4247317"/>
          </a:xfrm>
          <a:prstGeom prst="rect">
            <a:avLst/>
          </a:prstGeom>
          <a:noFill/>
        </p:spPr>
        <p:txBody>
          <a:bodyPr wrap="square">
            <a:spAutoFit/>
          </a:bodyPr>
          <a:lstStyle/>
          <a:p>
            <a:r>
              <a:rPr lang="zh-CN" altLang="en-US" b="0" i="0" dirty="0">
                <a:solidFill>
                  <a:srgbClr val="1D2129"/>
                </a:solidFill>
                <a:effectLst/>
                <a:latin typeface="微软雅黑" panose="020B0503020204020204" pitchFamily="34" charset="-122"/>
                <a:ea typeface="微软雅黑" panose="020B0503020204020204" pitchFamily="34" charset="-122"/>
              </a:rPr>
              <a:t>代码审查（</a:t>
            </a:r>
            <a:r>
              <a:rPr lang="en-US" altLang="zh-CN" b="0" i="0" dirty="0">
                <a:solidFill>
                  <a:srgbClr val="1D2129"/>
                </a:solidFill>
                <a:effectLst/>
                <a:latin typeface="微软雅黑" panose="020B0503020204020204" pitchFamily="34" charset="-122"/>
                <a:ea typeface="微软雅黑" panose="020B0503020204020204" pitchFamily="34" charset="-122"/>
              </a:rPr>
              <a:t>Code Review</a:t>
            </a:r>
            <a:r>
              <a:rPr lang="zh-CN" altLang="en-US" b="0" i="0" dirty="0">
                <a:solidFill>
                  <a:srgbClr val="1D2129"/>
                </a:solidFill>
                <a:effectLst/>
                <a:latin typeface="微软雅黑" panose="020B0503020204020204" pitchFamily="34" charset="-122"/>
                <a:ea typeface="微软雅黑" panose="020B0503020204020204" pitchFamily="34" charset="-122"/>
              </a:rPr>
              <a:t>）是一种在开放源码和工程项目中广泛采用的实践方法。考虑到这样一个过程的不可忽略的成本，研究人员开始研究将特定的代码审查任务自动化的可能性。</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zh-CN" altLang="en-US" b="0" i="0" dirty="0">
                <a:solidFill>
                  <a:srgbClr val="1D2129"/>
                </a:solidFill>
                <a:effectLst/>
                <a:latin typeface="微软雅黑" panose="020B0503020204020204" pitchFamily="34" charset="-122"/>
                <a:ea typeface="微软雅黑" panose="020B0503020204020204" pitchFamily="34" charset="-122"/>
              </a:rPr>
              <a:t>根据近期提出的深度学习</a:t>
            </a:r>
            <a:r>
              <a:rPr lang="en-US" altLang="zh-CN" b="0" i="0" dirty="0">
                <a:solidFill>
                  <a:srgbClr val="1D2129"/>
                </a:solidFill>
                <a:effectLst/>
                <a:latin typeface="微软雅黑" panose="020B0503020204020204" pitchFamily="34" charset="-122"/>
                <a:ea typeface="微软雅黑" panose="020B0503020204020204" pitchFamily="34" charset="-122"/>
              </a:rPr>
              <a:t>(DL)</a:t>
            </a:r>
            <a:r>
              <a:rPr lang="zh-CN" altLang="en-US" b="0" i="0" dirty="0">
                <a:solidFill>
                  <a:srgbClr val="1D2129"/>
                </a:solidFill>
                <a:effectLst/>
                <a:latin typeface="微软雅黑" panose="020B0503020204020204" pitchFamily="34" charset="-122"/>
                <a:ea typeface="微软雅黑" panose="020B0503020204020204" pitchFamily="34" charset="-122"/>
              </a:rPr>
              <a:t>模型，本文的目标是两项任务的自动化：</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en-US" altLang="zh-CN" b="0" i="0" dirty="0">
                <a:solidFill>
                  <a:srgbClr val="1D2129"/>
                </a:solidFill>
                <a:effectLst/>
                <a:latin typeface="微软雅黑" panose="020B0503020204020204" pitchFamily="34" charset="-122"/>
                <a:ea typeface="微软雅黑" panose="020B0503020204020204" pitchFamily="34" charset="-122"/>
              </a:rPr>
              <a:t>1</a:t>
            </a:r>
            <a:r>
              <a:rPr lang="zh-CN" altLang="en-US" b="0" i="0" dirty="0">
                <a:solidFill>
                  <a:srgbClr val="1D2129"/>
                </a:solidFill>
                <a:effectLst/>
                <a:latin typeface="微软雅黑" panose="020B0503020204020204" pitchFamily="34" charset="-122"/>
                <a:ea typeface="微软雅黑" panose="020B0503020204020204" pitchFamily="34" charset="-122"/>
              </a:rPr>
              <a:t>、模型将提交审查的代码作为输入，修改过的代码作为输出，并在其中实现可能由审查人员推荐的更改</a:t>
            </a:r>
            <a:r>
              <a:rPr lang="zh-CN" altLang="en-US" dirty="0">
                <a:solidFill>
                  <a:srgbClr val="1D2129"/>
                </a:solidFill>
                <a:latin typeface="微软雅黑" panose="020B0503020204020204" pitchFamily="34" charset="-122"/>
                <a:ea typeface="微软雅黑" panose="020B0503020204020204" pitchFamily="34" charset="-122"/>
              </a:rPr>
              <a:t>；</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en-US" altLang="zh-CN" b="0" i="0" dirty="0">
                <a:solidFill>
                  <a:srgbClr val="1D2129"/>
                </a:solidFill>
                <a:effectLst/>
                <a:latin typeface="微软雅黑" panose="020B0503020204020204" pitchFamily="34" charset="-122"/>
                <a:ea typeface="微软雅黑" panose="020B0503020204020204" pitchFamily="34" charset="-122"/>
              </a:rPr>
              <a:t>2</a:t>
            </a:r>
            <a:r>
              <a:rPr lang="zh-CN" altLang="en-US" b="0" i="0" dirty="0">
                <a:solidFill>
                  <a:srgbClr val="1D2129"/>
                </a:solidFill>
                <a:effectLst/>
                <a:latin typeface="微软雅黑" panose="020B0503020204020204" pitchFamily="34" charset="-122"/>
                <a:ea typeface="微软雅黑" panose="020B0503020204020204" pitchFamily="34" charset="-122"/>
              </a:rPr>
              <a:t>、将提交的代码和以自然语言发布的审稿人评论作为输入，并自动实现审稿人所需的更改。</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zh-CN" altLang="en-US" dirty="0">
                <a:solidFill>
                  <a:srgbClr val="1D2129"/>
                </a:solidFill>
                <a:latin typeface="微软雅黑" panose="020B0503020204020204" pitchFamily="34" charset="-122"/>
                <a:ea typeface="微软雅黑" panose="020B0503020204020204" pitchFamily="34" charset="-122"/>
              </a:rPr>
              <a:t>本文先</a:t>
            </a:r>
            <a:r>
              <a:rPr lang="zh-CN" altLang="en-US" b="0" i="0" dirty="0">
                <a:solidFill>
                  <a:srgbClr val="1D2129"/>
                </a:solidFill>
                <a:effectLst/>
                <a:latin typeface="微软雅黑" panose="020B0503020204020204" pitchFamily="34" charset="-122"/>
                <a:ea typeface="微软雅黑" panose="020B0503020204020204" pitchFamily="34" charset="-122"/>
              </a:rPr>
              <a:t>通过证明预先训练的文本到文本传输</a:t>
            </a:r>
            <a:r>
              <a:rPr lang="en-US" altLang="zh-CN" b="0" i="0" dirty="0">
                <a:solidFill>
                  <a:srgbClr val="1D2129"/>
                </a:solidFill>
                <a:effectLst/>
                <a:latin typeface="微软雅黑" panose="020B0503020204020204" pitchFamily="34" charset="-122"/>
                <a:ea typeface="微软雅黑" panose="020B0503020204020204" pitchFamily="34" charset="-122"/>
              </a:rPr>
              <a:t>Transformer(T5)</a:t>
            </a:r>
            <a:r>
              <a:rPr lang="zh-CN" altLang="en-US" b="0" i="0" dirty="0">
                <a:solidFill>
                  <a:srgbClr val="1D2129"/>
                </a:solidFill>
                <a:effectLst/>
                <a:latin typeface="微软雅黑" panose="020B0503020204020204" pitchFamily="34" charset="-122"/>
                <a:ea typeface="微软雅黑" panose="020B0503020204020204" pitchFamily="34" charset="-122"/>
              </a:rPr>
              <a:t>模型在自动化代码审查任务方面优于以前的</a:t>
            </a:r>
            <a:r>
              <a:rPr lang="en-US" altLang="zh-CN" b="0" i="0" dirty="0">
                <a:solidFill>
                  <a:srgbClr val="1D2129"/>
                </a:solidFill>
                <a:effectLst/>
                <a:latin typeface="微软雅黑" panose="020B0503020204020204" pitchFamily="34" charset="-122"/>
                <a:ea typeface="微软雅黑" panose="020B0503020204020204" pitchFamily="34" charset="-122"/>
              </a:rPr>
              <a:t>DL</a:t>
            </a:r>
            <a:r>
              <a:rPr lang="zh-CN" altLang="en-US" b="0" i="0" dirty="0">
                <a:solidFill>
                  <a:srgbClr val="1D2129"/>
                </a:solidFill>
                <a:effectLst/>
                <a:latin typeface="微软雅黑" panose="020B0503020204020204" pitchFamily="34" charset="-122"/>
                <a:ea typeface="微软雅黑" panose="020B0503020204020204" pitchFamily="34" charset="-122"/>
              </a:rPr>
              <a:t>模型，进而在此工作的基础上进行构建。此外，也在更大更实际更有挑战性的代码评审活动数据集上进行了实验。</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dirty="0">
              <a:solidFill>
                <a:srgbClr val="1D2129"/>
              </a:solidFill>
              <a:latin typeface="微软雅黑" panose="020B0503020204020204" pitchFamily="34" charset="-122"/>
              <a:ea typeface="微软雅黑" panose="020B0503020204020204" pitchFamily="34" charset="-122"/>
            </a:endParaRPr>
          </a:p>
          <a:p>
            <a:endParaRPr lang="en-US" altLang="zh-CN" dirty="0">
              <a:solidFill>
                <a:srgbClr val="1D2129"/>
              </a:solidFill>
              <a:latin typeface="微软雅黑" panose="020B0503020204020204" pitchFamily="34" charset="-122"/>
              <a:ea typeface="微软雅黑" panose="020B0503020204020204" pitchFamily="34" charset="-122"/>
            </a:endParaRPr>
          </a:p>
          <a:p>
            <a:r>
              <a:rPr lang="ko-KR" altLang="en-US" dirty="0">
                <a:latin typeface="微软雅黑" panose="020B0503020204020204" pitchFamily="34" charset="-122"/>
                <a:ea typeface="微软雅黑" panose="020B0503020204020204" pitchFamily="34" charset="-122"/>
              </a:rPr>
              <a:t>此外，</a:t>
            </a:r>
            <a:r>
              <a:rPr lang="zh-CN" altLang="en-US" dirty="0">
                <a:latin typeface="微软雅黑" panose="020B0503020204020204" pitchFamily="34" charset="-122"/>
                <a:ea typeface="微软雅黑" panose="020B0503020204020204" pitchFamily="34" charset="-122"/>
              </a:rPr>
              <a:t>本文还</a:t>
            </a:r>
            <a:r>
              <a:rPr lang="ko-KR" altLang="en-US" dirty="0">
                <a:latin typeface="微软雅黑" panose="020B0503020204020204" pitchFamily="34" charset="-122"/>
                <a:ea typeface="微软雅黑" panose="020B0503020204020204" pitchFamily="34" charset="-122"/>
              </a:rPr>
              <a:t>尝试了与代码审查过程相关的</a:t>
            </a:r>
            <a:r>
              <a:rPr lang="ko-KR" altLang="en-US" u="sng" dirty="0">
                <a:latin typeface="微软雅黑" panose="020B0503020204020204" pitchFamily="34" charset="-122"/>
                <a:ea typeface="微软雅黑" panose="020B0503020204020204" pitchFamily="34" charset="-122"/>
              </a:rPr>
              <a:t>第三个任务</a:t>
            </a:r>
            <a:r>
              <a:rPr lang="ko-KR" altLang="en-US" dirty="0">
                <a:latin typeface="微软雅黑" panose="020B0503020204020204" pitchFamily="34" charset="-122"/>
                <a:ea typeface="微软雅黑" panose="020B0503020204020204" pitchFamily="34" charset="-122"/>
              </a:rPr>
              <a:t>的自动化：给定提交代码，生成</a:t>
            </a:r>
            <a:r>
              <a:rPr lang="zh-CN" altLang="en-US" dirty="0">
                <a:latin typeface="微软雅黑" panose="020B0503020204020204" pitchFamily="34" charset="-122"/>
                <a:ea typeface="微软雅黑" panose="020B0503020204020204" pitchFamily="34" charset="-122"/>
              </a:rPr>
              <a:t>省查人可能会给出的</a:t>
            </a:r>
            <a:r>
              <a:rPr lang="ko-KR" altLang="en-US" b="1" dirty="0">
                <a:latin typeface="微软雅黑" panose="020B0503020204020204" pitchFamily="34" charset="-122"/>
                <a:ea typeface="微软雅黑" panose="020B0503020204020204" pitchFamily="34" charset="-122"/>
              </a:rPr>
              <a:t>自然语言</a:t>
            </a:r>
            <a:r>
              <a:rPr lang="zh-CN" altLang="en-US" dirty="0">
                <a:latin typeface="微软雅黑" panose="020B0503020204020204" pitchFamily="34" charset="-122"/>
                <a:ea typeface="微软雅黑" panose="020B0503020204020204" pitchFamily="34" charset="-122"/>
              </a:rPr>
              <a:t>评论。</a:t>
            </a:r>
          </a:p>
        </p:txBody>
      </p:sp>
      <p:sp>
        <p:nvSpPr>
          <p:cNvPr id="5" name="文本框 4">
            <a:extLst>
              <a:ext uri="{FF2B5EF4-FFF2-40B4-BE49-F238E27FC236}">
                <a16:creationId xmlns:a16="http://schemas.microsoft.com/office/drawing/2014/main" id="{ADA0B091-0885-41ED-AA20-DF501178F4C4}"/>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4823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7EC186-8BEA-4432-A3F5-B26DB9A3F662}"/>
              </a:ext>
            </a:extLst>
          </p:cNvPr>
          <p:cNvSpPr txBox="1"/>
          <p:nvPr/>
        </p:nvSpPr>
        <p:spPr>
          <a:xfrm>
            <a:off x="334228" y="737826"/>
            <a:ext cx="567894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Introduction</a:t>
            </a:r>
            <a:endParaRPr lang="zh-CN" altLang="en-US" sz="28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69B4B26-6023-4A07-85DE-74CBC74B04CC}"/>
                  </a:ext>
                </a:extLst>
              </p:cNvPr>
              <p:cNvSpPr txBox="1"/>
              <p:nvPr/>
            </p:nvSpPr>
            <p:spPr>
              <a:xfrm>
                <a:off x="834334" y="1403776"/>
                <a:ext cx="9742833" cy="2862322"/>
              </a:xfrm>
              <a:prstGeom prst="rect">
                <a:avLst/>
              </a:prstGeom>
              <a:noFill/>
            </p:spPr>
            <p:txBody>
              <a:bodyPr wrap="square">
                <a:spAutoFit/>
              </a:bodyPr>
              <a:lstStyle/>
              <a:p>
                <a:r>
                  <a:rPr lang="zh-CN" altLang="en-US" b="0" i="0" dirty="0">
                    <a:solidFill>
                      <a:srgbClr val="1D2129"/>
                    </a:solidFill>
                    <a:effectLst/>
                    <a:latin typeface="微软雅黑" panose="020B0503020204020204" pitchFamily="34" charset="-122"/>
                    <a:ea typeface="微软雅黑" panose="020B0503020204020204" pitchFamily="34" charset="-122"/>
                  </a:rPr>
                  <a:t>本文的目标是两项任务的自动化，并不是取代开发人员，而是帮助他们在两种情况下节省时间：</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en-US" altLang="zh-CN" b="0" i="0" dirty="0">
                    <a:solidFill>
                      <a:srgbClr val="1D2129"/>
                    </a:solidFill>
                    <a:effectLst/>
                    <a:latin typeface="微软雅黑" panose="020B0503020204020204" pitchFamily="34" charset="-122"/>
                    <a:ea typeface="微软雅黑" panose="020B0503020204020204" pitchFamily="34" charset="-122"/>
                  </a:rPr>
                  <a:t>1</a:t>
                </a:r>
                <a:r>
                  <a:rPr lang="zh-CN" altLang="en-US" b="0" i="0" dirty="0">
                    <a:solidFill>
                      <a:srgbClr val="1D2129"/>
                    </a:solidFill>
                    <a:effectLst/>
                    <a:latin typeface="微软雅黑" panose="020B0503020204020204" pitchFamily="34" charset="-122"/>
                    <a:ea typeface="微软雅黑" panose="020B0503020204020204" pitchFamily="34" charset="-122"/>
                  </a:rPr>
                  <a:t>、对于贡献者</a:t>
                </a:r>
                <a:r>
                  <a:rPr lang="zh-CN" altLang="en-US" dirty="0">
                    <a:solidFill>
                      <a:srgbClr val="1D2129"/>
                    </a:solidFill>
                    <a:latin typeface="微软雅黑" panose="020B0503020204020204" pitchFamily="34" charset="-122"/>
                    <a:ea typeface="微软雅黑" panose="020B0503020204020204" pitchFamily="34" charset="-122"/>
                  </a:rPr>
                  <a:t>（</a:t>
                </a:r>
                <a:r>
                  <a:rPr lang="zh-CN" altLang="en-US" b="0" i="0" dirty="0">
                    <a:solidFill>
                      <a:srgbClr val="1D2129"/>
                    </a:solidFill>
                    <a:effectLst/>
                    <a:latin typeface="微软雅黑" panose="020B0503020204020204" pitchFamily="34" charset="-122"/>
                    <a:ea typeface="微软雅黑" panose="020B0503020204020204" pitchFamily="34" charset="-122"/>
                  </a:rPr>
                  <a:t>例如提交代码供审查的开发人员</a:t>
                </a:r>
                <a:r>
                  <a:rPr lang="zh-CN" altLang="en-US" dirty="0">
                    <a:solidFill>
                      <a:srgbClr val="1D2129"/>
                    </a:solidFill>
                    <a:latin typeface="微软雅黑" panose="020B0503020204020204" pitchFamily="34" charset="-122"/>
                    <a:ea typeface="微软雅黑" panose="020B0503020204020204" pitchFamily="34" charset="-122"/>
                  </a:rPr>
                  <a:t>）</a:t>
                </a:r>
                <a:r>
                  <a:rPr lang="zh-CN" altLang="en-US" b="0" i="0" dirty="0">
                    <a:solidFill>
                      <a:srgbClr val="1D2129"/>
                    </a:solidFill>
                    <a:effectLst/>
                    <a:latin typeface="微软雅黑" panose="020B0503020204020204" pitchFamily="34" charset="-122"/>
                    <a:ea typeface="微软雅黑" panose="020B0503020204020204" pitchFamily="34" charset="-122"/>
                  </a:rPr>
                  <a:t>：在提交代码供审查之前收到关于他们编写的代码的</a:t>
                </a:r>
                <a:r>
                  <a:rPr lang="zh-CN" altLang="en-US" b="1" i="0" dirty="0">
                    <a:solidFill>
                      <a:srgbClr val="1D2129"/>
                    </a:solidFill>
                    <a:effectLst/>
                    <a:latin typeface="微软雅黑" panose="020B0503020204020204" pitchFamily="34" charset="-122"/>
                    <a:ea typeface="微软雅黑" panose="020B0503020204020204" pitchFamily="34" charset="-122"/>
                  </a:rPr>
                  <a:t>快速反馈</a:t>
                </a:r>
                <a:r>
                  <a:rPr lang="zh-CN" altLang="en-US" b="0" i="0" dirty="0">
                    <a:solidFill>
                      <a:srgbClr val="1D2129"/>
                    </a:solidFill>
                    <a:effectLst/>
                    <a:latin typeface="微软雅黑" panose="020B0503020204020204" pitchFamily="34" charset="-122"/>
                    <a:ea typeface="微软雅黑" panose="020B0503020204020204" pitchFamily="34" charset="-122"/>
                  </a:rPr>
                  <a:t>。反馈由深度学习</a:t>
                </a:r>
                <a:r>
                  <a:rPr lang="en-US" altLang="zh-CN" b="0" i="0" dirty="0">
                    <a:solidFill>
                      <a:srgbClr val="1D2129"/>
                    </a:solidFill>
                    <a:effectLst/>
                    <a:latin typeface="微软雅黑" panose="020B0503020204020204" pitchFamily="34" charset="-122"/>
                    <a:ea typeface="微软雅黑" panose="020B0503020204020204" pitchFamily="34" charset="-122"/>
                  </a:rPr>
                  <a:t>(DL)</a:t>
                </a:r>
                <a:r>
                  <a:rPr lang="zh-CN" altLang="en-US" b="0" i="0" dirty="0">
                    <a:solidFill>
                      <a:srgbClr val="1D2129"/>
                    </a:solidFill>
                    <a:effectLst/>
                    <a:latin typeface="微软雅黑" panose="020B0503020204020204" pitchFamily="34" charset="-122"/>
                    <a:ea typeface="微软雅黑" panose="020B0503020204020204" pitchFamily="34" charset="-122"/>
                  </a:rPr>
                  <a:t>模型提供，该模型经过训练将提交的待审查的代码</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𝐶</m:t>
                        </m:r>
                      </m:e>
                      <m:sub>
                        <m:r>
                          <a:rPr lang="en-US" altLang="zh-CN" b="0" i="1" smtClean="0">
                            <a:solidFill>
                              <a:srgbClr val="1D2129"/>
                            </a:solidFill>
                            <a:effectLst/>
                            <a:latin typeface="Cambria Math" panose="02040503050406030204" pitchFamily="18" charset="0"/>
                            <a:ea typeface="微软雅黑" panose="020B0503020204020204" pitchFamily="34" charset="-122"/>
                          </a:rPr>
                          <m:t>𝑠</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作为输入，输出一份修改后的代码</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𝐶</m:t>
                        </m:r>
                      </m:e>
                      <m:sub>
                        <m:r>
                          <a:rPr lang="en-US" altLang="zh-CN" b="0" i="1" smtClean="0">
                            <a:solidFill>
                              <a:srgbClr val="1D2129"/>
                            </a:solidFill>
                            <a:effectLst/>
                            <a:latin typeface="Cambria Math" panose="02040503050406030204" pitchFamily="18" charset="0"/>
                            <a:ea typeface="微软雅黑" panose="020B0503020204020204" pitchFamily="34" charset="-122"/>
                          </a:rPr>
                          <m:t>𝑟</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，从而模拟审查人推荐的代码变更。</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en-US" altLang="zh-CN" b="0" i="0" dirty="0">
                    <a:solidFill>
                      <a:srgbClr val="1D2129"/>
                    </a:solidFill>
                    <a:effectLst/>
                    <a:latin typeface="微软雅黑" panose="020B0503020204020204" pitchFamily="34" charset="-122"/>
                    <a:ea typeface="微软雅黑" panose="020B0503020204020204" pitchFamily="34" charset="-122"/>
                  </a:rPr>
                  <a:t>2</a:t>
                </a:r>
                <a:r>
                  <a:rPr lang="zh-CN" altLang="en-US" b="0" i="0" dirty="0">
                    <a:solidFill>
                      <a:srgbClr val="1D2129"/>
                    </a:solidFill>
                    <a:effectLst/>
                    <a:latin typeface="微软雅黑" panose="020B0503020204020204" pitchFamily="34" charset="-122"/>
                    <a:ea typeface="微软雅黑" panose="020B0503020204020204" pitchFamily="34" charset="-122"/>
                  </a:rPr>
                  <a:t>、对于审查人（例如负责</a:t>
                </a:r>
                <a:r>
                  <a:rPr lang="en-US" altLang="zh-CN" b="0" i="0" dirty="0">
                    <a:solidFill>
                      <a:srgbClr val="1D2129"/>
                    </a:solidFill>
                    <a:effectLst/>
                    <a:latin typeface="微软雅黑" panose="020B0503020204020204" pitchFamily="34" charset="-122"/>
                    <a:ea typeface="微软雅黑" panose="020B0503020204020204" pitchFamily="34" charset="-122"/>
                  </a:rPr>
                  <a:t>CR</a:t>
                </a:r>
                <a:r>
                  <a:rPr lang="zh-CN" altLang="en-US" b="0" i="0" dirty="0">
                    <a:solidFill>
                      <a:srgbClr val="1D2129"/>
                    </a:solidFill>
                    <a:effectLst/>
                    <a:latin typeface="微软雅黑" panose="020B0503020204020204" pitchFamily="34" charset="-122"/>
                    <a:ea typeface="微软雅黑" panose="020B0503020204020204" pitchFamily="34" charset="-122"/>
                  </a:rPr>
                  <a:t>的同事或</a:t>
                </a:r>
                <a:r>
                  <a:rPr lang="zh-CN" altLang="en-US" dirty="0">
                    <a:solidFill>
                      <a:srgbClr val="1D2129"/>
                    </a:solidFill>
                    <a:latin typeface="微软雅黑" panose="020B0503020204020204" pitchFamily="34" charset="-122"/>
                    <a:ea typeface="微软雅黑" panose="020B0503020204020204" pitchFamily="34" charset="-122"/>
                  </a:rPr>
                  <a:t>领导</a:t>
                </a:r>
                <a:r>
                  <a:rPr lang="zh-CN" altLang="en-US" b="0" i="0" dirty="0">
                    <a:solidFill>
                      <a:srgbClr val="1D2129"/>
                    </a:solidFill>
                    <a:effectLst/>
                    <a:latin typeface="微软雅黑" panose="020B0503020204020204" pitchFamily="34" charset="-122"/>
                    <a:ea typeface="微软雅黑" panose="020B0503020204020204" pitchFamily="34" charset="-122"/>
                  </a:rPr>
                  <a:t>）：将代码</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𝐶</m:t>
                        </m:r>
                      </m:e>
                      <m:sub>
                        <m:r>
                          <a:rPr lang="en-US" altLang="zh-CN" b="0" i="1" smtClean="0">
                            <a:solidFill>
                              <a:srgbClr val="1D2129"/>
                            </a:solidFill>
                            <a:effectLst/>
                            <a:latin typeface="Cambria Math" panose="02040503050406030204" pitchFamily="18" charset="0"/>
                            <a:ea typeface="微软雅黑" panose="020B0503020204020204" pitchFamily="34" charset="-122"/>
                          </a:rPr>
                          <m:t>𝑠</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以及</a:t>
                </a:r>
                <a:r>
                  <a:rPr lang="zh-CN" altLang="en-US" dirty="0">
                    <a:solidFill>
                      <a:srgbClr val="1D2129"/>
                    </a:solidFill>
                    <a:latin typeface="微软雅黑" panose="020B0503020204020204" pitchFamily="34" charset="-122"/>
                    <a:ea typeface="微软雅黑" panose="020B0503020204020204" pitchFamily="34" charset="-122"/>
                  </a:rPr>
                  <a:t>审查</a:t>
                </a:r>
                <a:r>
                  <a:rPr lang="zh-CN" altLang="en-US" b="0" i="0" dirty="0">
                    <a:solidFill>
                      <a:srgbClr val="1D2129"/>
                    </a:solidFill>
                    <a:effectLst/>
                    <a:latin typeface="微软雅黑" panose="020B0503020204020204" pitchFamily="34" charset="-122"/>
                    <a:ea typeface="微软雅黑" panose="020B0503020204020204" pitchFamily="34" charset="-122"/>
                  </a:rPr>
                  <a:t>人以自然语言撰写的评论</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𝑅</m:t>
                        </m:r>
                      </m:e>
                      <m:sub>
                        <m:r>
                          <a:rPr lang="en-US" altLang="zh-CN" b="0" i="1" smtClean="0">
                            <a:solidFill>
                              <a:srgbClr val="1D2129"/>
                            </a:solidFill>
                            <a:effectLst/>
                            <a:latin typeface="Cambria Math" panose="02040503050406030204" pitchFamily="18" charset="0"/>
                            <a:ea typeface="微软雅黑" panose="020B0503020204020204" pitchFamily="34" charset="-122"/>
                          </a:rPr>
                          <m:t>𝑛𝑙</m:t>
                        </m:r>
                      </m:sub>
                    </m:sSub>
                  </m:oMath>
                </a14:m>
                <a:r>
                  <a:rPr lang="zh-CN" altLang="en-US" dirty="0">
                    <a:solidFill>
                      <a:srgbClr val="1D2129"/>
                    </a:solidFill>
                    <a:latin typeface="微软雅黑" panose="020B0503020204020204" pitchFamily="34" charset="-122"/>
                    <a:ea typeface="微软雅黑" panose="020B0503020204020204" pitchFamily="34" charset="-122"/>
                  </a:rPr>
                  <a:t>作为输入提交审查，</a:t>
                </a:r>
                <a:r>
                  <a:rPr lang="en-US" altLang="zh-CN" dirty="0">
                    <a:solidFill>
                      <a:srgbClr val="1D2129"/>
                    </a:solidFill>
                    <a:latin typeface="微软雅黑" panose="020B0503020204020204" pitchFamily="34" charset="-122"/>
                    <a:ea typeface="微软雅黑" panose="020B0503020204020204" pitchFamily="34" charset="-122"/>
                  </a:rPr>
                  <a:t>DL</a:t>
                </a:r>
                <a:r>
                  <a:rPr lang="zh-CN" altLang="en-US" dirty="0">
                    <a:solidFill>
                      <a:srgbClr val="1D2129"/>
                    </a:solidFill>
                    <a:latin typeface="微软雅黑" panose="020B0503020204020204" pitchFamily="34" charset="-122"/>
                    <a:ea typeface="微软雅黑" panose="020B0503020204020204" pitchFamily="34" charset="-122"/>
                  </a:rPr>
                  <a:t>模型要求</a:t>
                </a:r>
                <a:r>
                  <a:rPr lang="zh-CN" altLang="en-US" b="0" i="0" dirty="0">
                    <a:solidFill>
                      <a:srgbClr val="1D2129"/>
                    </a:solidFill>
                    <a:effectLst/>
                    <a:latin typeface="微软雅黑" panose="020B0503020204020204" pitchFamily="34" charset="-122"/>
                    <a:ea typeface="微软雅黑" panose="020B0503020204020204" pitchFamily="34" charset="-122"/>
                  </a:rPr>
                  <a:t>的输出是修改后的代码版本</a:t>
                </a:r>
                <a14:m>
                  <m:oMath xmlns:m="http://schemas.openxmlformats.org/officeDocument/2006/math">
                    <m:sSub>
                      <m:sSubPr>
                        <m:ctrlPr>
                          <a:rPr lang="en-US" altLang="zh-CN" i="1">
                            <a:solidFill>
                              <a:srgbClr val="1D2129"/>
                            </a:solidFill>
                            <a:latin typeface="Cambria Math" panose="02040503050406030204" pitchFamily="18" charset="0"/>
                            <a:ea typeface="微软雅黑" panose="020B0503020204020204" pitchFamily="34" charset="-122"/>
                          </a:rPr>
                        </m:ctrlPr>
                      </m:sSubPr>
                      <m:e>
                        <m:r>
                          <a:rPr lang="en-US" altLang="zh-CN" i="1">
                            <a:solidFill>
                              <a:srgbClr val="1D2129"/>
                            </a:solidFill>
                            <a:latin typeface="Cambria Math" panose="02040503050406030204" pitchFamily="18" charset="0"/>
                            <a:ea typeface="微软雅黑" panose="020B0503020204020204" pitchFamily="34" charset="-122"/>
                          </a:rPr>
                          <m:t>𝐶</m:t>
                        </m:r>
                      </m:e>
                      <m:sub>
                        <m:r>
                          <a:rPr lang="en-US" altLang="zh-CN" i="1">
                            <a:solidFill>
                              <a:srgbClr val="1D2129"/>
                            </a:solidFill>
                            <a:latin typeface="Cambria Math" panose="02040503050406030204" pitchFamily="18" charset="0"/>
                            <a:ea typeface="微软雅黑" panose="020B0503020204020204" pitchFamily="34" charset="-122"/>
                          </a:rPr>
                          <m:t>𝑟</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 </a:t>
                </a:r>
                <a:r>
                  <a:rPr lang="zh-CN" altLang="en-US" dirty="0">
                    <a:solidFill>
                      <a:srgbClr val="1D2129"/>
                    </a:solidFill>
                    <a:latin typeface="微软雅黑" panose="020B0503020204020204" pitchFamily="34" charset="-122"/>
                    <a:ea typeface="微软雅黑" panose="020B0503020204020204" pitchFamily="34" charset="-122"/>
                  </a:rPr>
                  <a:t>。</a:t>
                </a:r>
                <a:r>
                  <a:rPr lang="zh-CN" altLang="en-US" b="0" i="0" dirty="0">
                    <a:solidFill>
                      <a:srgbClr val="1D2129"/>
                    </a:solidFill>
                    <a:effectLst/>
                    <a:latin typeface="微软雅黑" panose="020B0503020204020204" pitchFamily="34" charset="-122"/>
                    <a:ea typeface="微软雅黑" panose="020B0503020204020204" pitchFamily="34" charset="-122"/>
                  </a:rPr>
                  <a:t>审查人可以使用该模型向贡献者提供他们希望看到实现的代码更改的具体示例，也可以修改建议防止错误和歧义。</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669B4B26-6023-4A07-85DE-74CBC74B04CC}"/>
                  </a:ext>
                </a:extLst>
              </p:cNvPr>
              <p:cNvSpPr txBox="1">
                <a:spLocks noRot="1" noChangeAspect="1" noMove="1" noResize="1" noEditPoints="1" noAdjustHandles="1" noChangeArrowheads="1" noChangeShapeType="1" noTextEdit="1"/>
              </p:cNvSpPr>
              <p:nvPr/>
            </p:nvSpPr>
            <p:spPr>
              <a:xfrm>
                <a:off x="834334" y="1403776"/>
                <a:ext cx="9742833" cy="2862322"/>
              </a:xfrm>
              <a:prstGeom prst="rect">
                <a:avLst/>
              </a:prstGeom>
              <a:blipFill>
                <a:blip r:embed="rId3"/>
                <a:stretch>
                  <a:fillRect l="-563" t="-1064" r="-876"/>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ADA0B091-0885-41ED-AA20-DF501178F4C4}"/>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436683E1-151A-49AC-8DCD-A522CB085714}"/>
              </a:ext>
            </a:extLst>
          </p:cNvPr>
          <p:cNvPicPr>
            <a:picLocks noChangeAspect="1"/>
          </p:cNvPicPr>
          <p:nvPr/>
        </p:nvPicPr>
        <p:blipFill>
          <a:blip r:embed="rId4"/>
          <a:stretch>
            <a:fillRect/>
          </a:stretch>
        </p:blipFill>
        <p:spPr>
          <a:xfrm>
            <a:off x="1317348" y="4266098"/>
            <a:ext cx="9391650" cy="2371725"/>
          </a:xfrm>
          <a:prstGeom prst="rect">
            <a:avLst/>
          </a:prstGeom>
        </p:spPr>
      </p:pic>
    </p:spTree>
    <p:extLst>
      <p:ext uri="{BB962C8B-B14F-4D97-AF65-F5344CB8AC3E}">
        <p14:creationId xmlns:p14="http://schemas.microsoft.com/office/powerpoint/2010/main" val="27539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38D5642-B0E4-46C1-A51F-1E5737466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0057" y="1785291"/>
            <a:ext cx="3872233" cy="4982057"/>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B7809583-0BE4-46B8-B202-6A2FDA84359E}"/>
              </a:ext>
            </a:extLst>
          </p:cNvPr>
          <p:cNvSpPr txBox="1"/>
          <p:nvPr/>
        </p:nvSpPr>
        <p:spPr>
          <a:xfrm>
            <a:off x="499257" y="1262071"/>
            <a:ext cx="10884895" cy="874407"/>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Text-to-Text Transfer Transformer (</a:t>
            </a:r>
            <a:r>
              <a:rPr lang="zh-CN" altLang="en-US" dirty="0">
                <a:latin typeface="微软雅黑" panose="020B0503020204020204" pitchFamily="34" charset="-122"/>
                <a:ea typeface="微软雅黑" panose="020B0503020204020204" pitchFamily="34" charset="-122"/>
              </a:rPr>
              <a:t>简称</a:t>
            </a:r>
            <a:r>
              <a:rPr lang="en-US" altLang="zh-CN" dirty="0">
                <a:latin typeface="微软雅黑" panose="020B0503020204020204" pitchFamily="34" charset="-122"/>
                <a:ea typeface="微软雅黑" panose="020B0503020204020204" pitchFamily="34" charset="-122"/>
              </a:rPr>
              <a:t>T5)</a:t>
            </a:r>
            <a:r>
              <a:rPr lang="zh-CN" altLang="en-US" dirty="0">
                <a:latin typeface="微软雅黑" panose="020B0503020204020204" pitchFamily="34" charset="-122"/>
                <a:ea typeface="微软雅黑" panose="020B0503020204020204" pitchFamily="34" charset="-122"/>
              </a:rPr>
              <a:t>是基于</a:t>
            </a:r>
            <a:r>
              <a:rPr lang="en-US" altLang="zh-CN" dirty="0">
                <a:latin typeface="微软雅黑" panose="020B0503020204020204" pitchFamily="34" charset="-122"/>
                <a:ea typeface="微软雅黑" panose="020B0503020204020204" pitchFamily="34" charset="-122"/>
              </a:rPr>
              <a:t>Transformer</a:t>
            </a:r>
            <a:r>
              <a:rPr lang="zh-CN" altLang="en-US" dirty="0">
                <a:latin typeface="微软雅黑" panose="020B0503020204020204" pitchFamily="34" charset="-122"/>
                <a:ea typeface="微软雅黑" panose="020B0503020204020204" pitchFamily="34" charset="-122"/>
              </a:rPr>
              <a:t>架构的模型，</a:t>
            </a:r>
            <a:r>
              <a:rPr lang="zh-CN" altLang="en-US" b="1" dirty="0">
                <a:latin typeface="微软雅黑" panose="020B0503020204020204" pitchFamily="34" charset="-122"/>
                <a:ea typeface="微软雅黑" panose="020B0503020204020204" pitchFamily="34" charset="-122"/>
              </a:rPr>
              <a:t>将所有 </a:t>
            </a:r>
            <a:r>
              <a:rPr lang="en-US" altLang="zh-CN" b="1" dirty="0">
                <a:latin typeface="微软雅黑" panose="020B0503020204020204" pitchFamily="34" charset="-122"/>
                <a:ea typeface="微软雅黑" panose="020B0503020204020204" pitchFamily="34" charset="-122"/>
              </a:rPr>
              <a:t>NLP </a:t>
            </a:r>
            <a:r>
              <a:rPr lang="zh-CN" altLang="en-US" b="1" dirty="0">
                <a:latin typeface="微软雅黑" panose="020B0503020204020204" pitchFamily="34" charset="-122"/>
                <a:ea typeface="微软雅黑" panose="020B0503020204020204" pitchFamily="34" charset="-122"/>
              </a:rPr>
              <a:t>任务都转化成 </a:t>
            </a:r>
            <a:r>
              <a:rPr lang="en-US" altLang="zh-CN" b="1" dirty="0">
                <a:latin typeface="微软雅黑" panose="020B0503020204020204" pitchFamily="34" charset="-122"/>
                <a:ea typeface="微软雅黑" panose="020B0503020204020204" pitchFamily="34" charset="-122"/>
              </a:rPr>
              <a:t>Text-to-Text </a:t>
            </a:r>
            <a:r>
              <a:rPr lang="zh-CN" altLang="en-US" b="1" dirty="0">
                <a:latin typeface="微软雅黑" panose="020B0503020204020204" pitchFamily="34" charset="-122"/>
                <a:ea typeface="微软雅黑" panose="020B0503020204020204" pitchFamily="34" charset="-122"/>
              </a:rPr>
              <a:t>（文本到文本）任务。</a:t>
            </a: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T5</a:t>
            </a:r>
            <a:r>
              <a:rPr lang="zh-CN" altLang="en-US" sz="2800" b="1" dirty="0">
                <a:latin typeface="微软雅黑" panose="020B0503020204020204" pitchFamily="34" charset="-122"/>
                <a:ea typeface="微软雅黑" panose="020B0503020204020204" pitchFamily="34" charset="-122"/>
              </a:rPr>
              <a:t>模型</a:t>
            </a:r>
            <a:endParaRPr lang="it-IT"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999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548418" y="1704487"/>
            <a:ext cx="10884895" cy="874407"/>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Text-to-Text Transfer Transformer (</a:t>
            </a:r>
            <a:r>
              <a:rPr lang="zh-CN" altLang="en-US" dirty="0">
                <a:latin typeface="微软雅黑" panose="020B0503020204020204" pitchFamily="34" charset="-122"/>
                <a:ea typeface="微软雅黑" panose="020B0503020204020204" pitchFamily="34" charset="-122"/>
              </a:rPr>
              <a:t>简称</a:t>
            </a:r>
            <a:r>
              <a:rPr lang="en-US" altLang="zh-CN" dirty="0">
                <a:latin typeface="微软雅黑" panose="020B0503020204020204" pitchFamily="34" charset="-122"/>
                <a:ea typeface="微软雅黑" panose="020B0503020204020204" pitchFamily="34" charset="-122"/>
              </a:rPr>
              <a:t>T5)</a:t>
            </a:r>
            <a:r>
              <a:rPr lang="zh-CN" altLang="en-US" dirty="0">
                <a:latin typeface="微软雅黑" panose="020B0503020204020204" pitchFamily="34" charset="-122"/>
                <a:ea typeface="微软雅黑" panose="020B0503020204020204" pitchFamily="34" charset="-122"/>
              </a:rPr>
              <a:t>是基于</a:t>
            </a:r>
            <a:r>
              <a:rPr lang="en-US" altLang="zh-CN" dirty="0">
                <a:latin typeface="微软雅黑" panose="020B0503020204020204" pitchFamily="34" charset="-122"/>
                <a:ea typeface="微软雅黑" panose="020B0503020204020204" pitchFamily="34" charset="-122"/>
              </a:rPr>
              <a:t>Transformer</a:t>
            </a:r>
            <a:r>
              <a:rPr lang="zh-CN" altLang="en-US" dirty="0">
                <a:latin typeface="微软雅黑" panose="020B0503020204020204" pitchFamily="34" charset="-122"/>
                <a:ea typeface="微软雅黑" panose="020B0503020204020204" pitchFamily="34" charset="-122"/>
              </a:rPr>
              <a:t>架构的模型，</a:t>
            </a:r>
            <a:r>
              <a:rPr lang="zh-CN" altLang="en-US" b="1" dirty="0">
                <a:latin typeface="微软雅黑" panose="020B0503020204020204" pitchFamily="34" charset="-122"/>
                <a:ea typeface="微软雅黑" panose="020B0503020204020204" pitchFamily="34" charset="-122"/>
              </a:rPr>
              <a:t>将所有 </a:t>
            </a:r>
            <a:r>
              <a:rPr lang="en-US" altLang="zh-CN" b="1" dirty="0">
                <a:latin typeface="微软雅黑" panose="020B0503020204020204" pitchFamily="34" charset="-122"/>
                <a:ea typeface="微软雅黑" panose="020B0503020204020204" pitchFamily="34" charset="-122"/>
              </a:rPr>
              <a:t>NLP </a:t>
            </a:r>
            <a:r>
              <a:rPr lang="zh-CN" altLang="en-US" b="1" dirty="0">
                <a:latin typeface="微软雅黑" panose="020B0503020204020204" pitchFamily="34" charset="-122"/>
                <a:ea typeface="微软雅黑" panose="020B0503020204020204" pitchFamily="34" charset="-122"/>
              </a:rPr>
              <a:t>任务都转化成 </a:t>
            </a:r>
            <a:r>
              <a:rPr lang="en-US" altLang="zh-CN" b="1" dirty="0">
                <a:latin typeface="微软雅黑" panose="020B0503020204020204" pitchFamily="34" charset="-122"/>
                <a:ea typeface="微软雅黑" panose="020B0503020204020204" pitchFamily="34" charset="-122"/>
              </a:rPr>
              <a:t>Text-to-Text </a:t>
            </a:r>
            <a:r>
              <a:rPr lang="zh-CN" altLang="en-US" b="1" dirty="0">
                <a:latin typeface="微软雅黑" panose="020B0503020204020204" pitchFamily="34" charset="-122"/>
                <a:ea typeface="微软雅黑" panose="020B0503020204020204" pitchFamily="34" charset="-122"/>
              </a:rPr>
              <a:t>（文本到文本）任务。</a:t>
            </a: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T5</a:t>
            </a:r>
            <a:r>
              <a:rPr lang="zh-CN" altLang="en-US" sz="2800" b="1" dirty="0">
                <a:latin typeface="微软雅黑" panose="020B0503020204020204" pitchFamily="34" charset="-122"/>
                <a:ea typeface="微软雅黑" panose="020B0503020204020204" pitchFamily="34" charset="-122"/>
              </a:rPr>
              <a:t>模型</a:t>
            </a:r>
            <a:endParaRPr lang="it-IT"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5972505-7E4A-4B6A-8EF6-7E1ABE34D72B}"/>
              </a:ext>
            </a:extLst>
          </p:cNvPr>
          <p:cNvPicPr>
            <a:picLocks noChangeAspect="1"/>
          </p:cNvPicPr>
          <p:nvPr/>
        </p:nvPicPr>
        <p:blipFill>
          <a:blip r:embed="rId3"/>
          <a:stretch>
            <a:fillRect/>
          </a:stretch>
        </p:blipFill>
        <p:spPr>
          <a:xfrm>
            <a:off x="1612669" y="3157827"/>
            <a:ext cx="8966661" cy="3073558"/>
          </a:xfrm>
          <a:prstGeom prst="rect">
            <a:avLst/>
          </a:prstGeom>
        </p:spPr>
      </p:pic>
    </p:spTree>
    <p:extLst>
      <p:ext uri="{BB962C8B-B14F-4D97-AF65-F5344CB8AC3E}">
        <p14:creationId xmlns:p14="http://schemas.microsoft.com/office/powerpoint/2010/main" val="237019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548418" y="1704487"/>
            <a:ext cx="10884895" cy="3782895"/>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、该模型首先需要进行预训练，其目的是为它提供可用于解决一组相关任务的一般知识。</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例如，假设我们想训练一个能够将英语翻译成德语并总结英文文本的模型。</a:t>
            </a:r>
            <a:r>
              <a:rPr lang="en-US" altLang="zh-CN" dirty="0">
                <a:latin typeface="微软雅黑" panose="020B0503020204020204" pitchFamily="34" charset="-122"/>
                <a:ea typeface="微软雅黑" panose="020B0503020204020204" pitchFamily="34" charset="-122"/>
              </a:rPr>
              <a:t>T5 </a:t>
            </a:r>
            <a:r>
              <a:rPr lang="zh-CN" altLang="en-US" dirty="0">
                <a:latin typeface="微软雅黑" panose="020B0503020204020204" pitchFamily="34" charset="-122"/>
                <a:ea typeface="微软雅黑" panose="020B0503020204020204" pitchFamily="34" charset="-122"/>
              </a:rPr>
              <a:t>不是首先使用去噪目标或掩码语言建模以无监督的方式预训练模型，而是输入具有 </a:t>
            </a:r>
            <a:r>
              <a:rPr lang="en-US" altLang="zh-CN" dirty="0">
                <a:latin typeface="微软雅黑" panose="020B0503020204020204" pitchFamily="34" charset="-122"/>
                <a:ea typeface="微软雅黑" panose="020B0503020204020204" pitchFamily="34" charset="-122"/>
              </a:rPr>
              <a:t>15% </a:t>
            </a:r>
            <a:r>
              <a:rPr lang="zh-CN" altLang="en-US" dirty="0">
                <a:latin typeface="微软雅黑" panose="020B0503020204020204" pitchFamily="34" charset="-122"/>
                <a:ea typeface="微软雅黑" panose="020B0503020204020204" pitchFamily="34" charset="-122"/>
              </a:rPr>
              <a:t>的标记的句子（例如，英语句子中的单词或 </a:t>
            </a:r>
            <a:r>
              <a:rPr lang="en-US" altLang="zh-CN" dirty="0">
                <a:latin typeface="微软雅黑" panose="020B0503020204020204" pitchFamily="34" charset="-122"/>
                <a:ea typeface="微软雅黑" panose="020B0503020204020204" pitchFamily="34" charset="-122"/>
              </a:rPr>
              <a:t>Java </a:t>
            </a:r>
            <a:r>
              <a:rPr lang="zh-CN" altLang="en-US" dirty="0">
                <a:latin typeface="微软雅黑" panose="020B0503020204020204" pitchFamily="34" charset="-122"/>
                <a:ea typeface="微软雅黑" panose="020B0503020204020204" pitchFamily="34" charset="-122"/>
              </a:rPr>
              <a:t>语句中的代码标记），并要求模型预测它们。通过学习如何预测掩码标记，该模型可以获取有关感兴趣语言的一般知识。</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、然后</a:t>
            </a:r>
            <a:r>
              <a:rPr lang="en-US" altLang="zh-CN" dirty="0">
                <a:latin typeface="微软雅黑" panose="020B0503020204020204" pitchFamily="34" charset="-122"/>
                <a:ea typeface="微软雅黑" panose="020B0503020204020204" pitchFamily="34" charset="-122"/>
              </a:rPr>
              <a:t>T5 </a:t>
            </a:r>
            <a:r>
              <a:rPr lang="zh-CN" altLang="en-US" dirty="0">
                <a:latin typeface="微软雅黑" panose="020B0503020204020204" pitchFamily="34" charset="-122"/>
                <a:ea typeface="微软雅黑" panose="020B0503020204020204" pitchFamily="34" charset="-122"/>
              </a:rPr>
              <a:t>会以有监督的方式对下游任务进行微调。每个任务都以“文本到文本”格式表示（即模型的输入和输出都表示为文本）。</a:t>
            </a: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T5</a:t>
            </a:r>
            <a:r>
              <a:rPr lang="zh-CN" altLang="en-US" sz="2800" b="1" dirty="0">
                <a:latin typeface="微软雅黑" panose="020B0503020204020204" pitchFamily="34" charset="-122"/>
                <a:ea typeface="微软雅黑" panose="020B0503020204020204" pitchFamily="34" charset="-122"/>
              </a:rPr>
              <a:t>模型</a:t>
            </a:r>
            <a:endParaRPr lang="it-IT"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936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548418" y="1704487"/>
            <a:ext cx="10884895" cy="1289905"/>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预训练数据集。鉴于预训练阶段的目标（即为模型提供有关下游任务的语言的一般知识），本文构建了一个数据集，允许在 </a:t>
            </a:r>
            <a:r>
              <a:rPr lang="en-US" altLang="zh-CN" dirty="0">
                <a:latin typeface="微软雅黑" panose="020B0503020204020204" pitchFamily="34" charset="-122"/>
                <a:ea typeface="微软雅黑" panose="020B0503020204020204" pitchFamily="34" charset="-122"/>
              </a:rPr>
              <a:t>Java </a:t>
            </a:r>
            <a:r>
              <a:rPr lang="zh-CN" altLang="en-US" dirty="0">
                <a:latin typeface="微软雅黑" panose="020B0503020204020204" pitchFamily="34" charset="-122"/>
                <a:ea typeface="微软雅黑" panose="020B0503020204020204" pitchFamily="34" charset="-122"/>
              </a:rPr>
              <a:t>和技术英语上训练 </a:t>
            </a:r>
            <a:r>
              <a:rPr lang="en-US" altLang="zh-CN" dirty="0">
                <a:latin typeface="微软雅黑" panose="020B0503020204020204" pitchFamily="34" charset="-122"/>
                <a:ea typeface="微软雅黑" panose="020B0503020204020204" pitchFamily="34" charset="-122"/>
              </a:rPr>
              <a:t>T5</a:t>
            </a:r>
            <a:r>
              <a:rPr lang="zh-CN" altLang="en-US" dirty="0">
                <a:latin typeface="微软雅黑" panose="020B0503020204020204" pitchFamily="34" charset="-122"/>
                <a:ea typeface="微软雅黑" panose="020B0503020204020204" pitchFamily="34" charset="-122"/>
              </a:rPr>
              <a:t>。事实上，除了源代码之外，技术英语还有助于代码审查过程，其中审稿人发布有关代码的自然语言评论。</a:t>
            </a: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Pre-Training</a:t>
            </a:r>
            <a:endParaRPr lang="it-IT" altLang="zh-CN" sz="2000" dirty="0">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8678D856-B1A7-4F1C-8337-9C2DED74290F}"/>
              </a:ext>
            </a:extLst>
          </p:cNvPr>
          <p:cNvSpPr/>
          <p:nvPr/>
        </p:nvSpPr>
        <p:spPr>
          <a:xfrm>
            <a:off x="1988700" y="3313458"/>
            <a:ext cx="3047428" cy="90525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Stack Overflow dump (SOD)</a:t>
            </a:r>
          </a:p>
        </p:txBody>
      </p:sp>
      <p:sp>
        <p:nvSpPr>
          <p:cNvPr id="10" name="矩形: 圆角 9">
            <a:extLst>
              <a:ext uri="{FF2B5EF4-FFF2-40B4-BE49-F238E27FC236}">
                <a16:creationId xmlns:a16="http://schemas.microsoft.com/office/drawing/2014/main" id="{843C2938-7E5F-42E7-8772-617402A7ABC4}"/>
              </a:ext>
            </a:extLst>
          </p:cNvPr>
          <p:cNvSpPr/>
          <p:nvPr/>
        </p:nvSpPr>
        <p:spPr>
          <a:xfrm>
            <a:off x="7155872" y="3313458"/>
            <a:ext cx="3047428" cy="90525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CodeSearchNet (CSN</a:t>
            </a:r>
            <a:r>
              <a:rPr lang="en-US" altLang="zh-CN" sz="2000" dirty="0">
                <a:solidFill>
                  <a:schemeClr val="tx1"/>
                </a:solidFill>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193449E-F053-4F12-B75C-2B7AB6EC2C3B}"/>
                  </a:ext>
                </a:extLst>
              </p:cNvPr>
              <p:cNvSpPr txBox="1"/>
              <p:nvPr/>
            </p:nvSpPr>
            <p:spPr>
              <a:xfrm>
                <a:off x="1465261" y="4231826"/>
                <a:ext cx="4938859" cy="2462213"/>
              </a:xfrm>
              <a:prstGeom prst="rect">
                <a:avLst/>
              </a:prstGeom>
              <a:noFill/>
            </p:spPr>
            <p:txBody>
              <a:bodyPr wrap="square">
                <a:spAutoFit/>
              </a:bodyPr>
              <a:lstStyle/>
              <a:p>
                <a:r>
                  <a:rPr lang="en-US" altLang="zh-CN" sz="1400" dirty="0">
                    <a:latin typeface="微软雅黑" panose="020B0503020204020204" pitchFamily="34" charset="-122"/>
                    <a:ea typeface="微软雅黑" panose="020B0503020204020204" pitchFamily="34" charset="-122"/>
                  </a:rPr>
                  <a:t>For every answer </a:t>
                </a:r>
                <a14:m>
                  <m:oMath xmlns:m="http://schemas.openxmlformats.org/officeDocument/2006/math">
                    <m:r>
                      <a:rPr lang="en-US" altLang="zh-CN" sz="1400" b="1" i="1" smtClean="0">
                        <a:latin typeface="Cambria Math" panose="02040503050406030204" pitchFamily="18" charset="0"/>
                        <a:ea typeface="微软雅黑" panose="020B0503020204020204" pitchFamily="34" charset="-122"/>
                      </a:rPr>
                      <m:t>𝒂</m:t>
                    </m:r>
                  </m:oMath>
                </a14:m>
                <a:r>
                  <a:rPr lang="en-US" altLang="zh-CN" sz="1400" dirty="0">
                    <a:latin typeface="微软雅黑" panose="020B0503020204020204" pitchFamily="34" charset="-122"/>
                    <a:ea typeface="微软雅黑" panose="020B0503020204020204" pitchFamily="34" charset="-122"/>
                  </a:rPr>
                  <a:t>:</a:t>
                </a:r>
              </a:p>
              <a:p>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R</a:t>
                </a:r>
                <a:r>
                  <a:rPr lang="zh-CN" altLang="en-US" sz="1400" dirty="0">
                    <a:latin typeface="微软雅黑" panose="020B0503020204020204" pitchFamily="34" charset="-122"/>
                    <a:ea typeface="微软雅黑" panose="020B0503020204020204" pitchFamily="34" charset="-122"/>
                  </a:rPr>
                  <a:t>emove emojis, non-latin characters, control characters, trailing spaces and multiple white spaces</a:t>
                </a:r>
                <a:r>
                  <a:rPr lang="en-US" altLang="zh-CN" sz="1400"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Replace special symbols by using </a:t>
                </a:r>
                <a:r>
                  <a:rPr lang="en-US" altLang="zh-CN" sz="1400" dirty="0" err="1">
                    <a:latin typeface="微软雅黑" panose="020B0503020204020204" pitchFamily="34" charset="-122"/>
                    <a:ea typeface="微软雅黑" panose="020B0503020204020204" pitchFamily="34" charset="-122"/>
                  </a:rPr>
                  <a:t>latin</a:t>
                </a:r>
                <a:r>
                  <a:rPr lang="en-US" altLang="zh-CN" sz="1400" dirty="0">
                    <a:latin typeface="微软雅黑" panose="020B0503020204020204" pitchFamily="34" charset="-122"/>
                    <a:ea typeface="微软雅黑" panose="020B0503020204020204" pitchFamily="34" charset="-122"/>
                  </a:rPr>
                  <a:t> characters, e.g. "≥" is replaced with "&gt;=".</a:t>
                </a: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Replace any embedded link with a special tag "&lt;</a:t>
                </a:r>
                <a:r>
                  <a:rPr lang="en-US" altLang="zh-CN" sz="1400" dirty="0" err="1">
                    <a:latin typeface="微软雅黑" panose="020B0503020204020204" pitchFamily="34" charset="-122"/>
                    <a:ea typeface="微软雅黑" panose="020B0503020204020204" pitchFamily="34" charset="-122"/>
                  </a:rPr>
                  <a:t>LINK_i</a:t>
                </a:r>
                <a:r>
                  <a:rPr lang="en-US" altLang="zh-CN" sz="1400" dirty="0">
                    <a:latin typeface="微软雅黑" panose="020B0503020204020204" pitchFamily="34" charset="-122"/>
                    <a:ea typeface="微软雅黑" panose="020B0503020204020204" pitchFamily="34" charset="-122"/>
                  </a:rPr>
                  <a:t>&gt;", with </a:t>
                </a:r>
                <a:r>
                  <a:rPr lang="zh-CN" altLang="en-US" sz="1400" dirty="0">
                    <a:latin typeface="微软雅黑" panose="020B0503020204020204" pitchFamily="34" charset="-122"/>
                    <a:ea typeface="微软雅黑" panose="020B0503020204020204" pitchFamily="34" charset="-122"/>
                  </a:rPr>
                  <a:t>𝑖 </a:t>
                </a:r>
                <a:r>
                  <a:rPr lang="en-US" altLang="zh-CN" sz="1400" dirty="0">
                    <a:latin typeface="微软雅黑" panose="020B0503020204020204" pitchFamily="34" charset="-122"/>
                    <a:ea typeface="微软雅黑" panose="020B0503020204020204" pitchFamily="34" charset="-122"/>
                  </a:rPr>
                  <a:t>being an integer ranging from 0 to</a:t>
                </a:r>
                <a14:m>
                  <m:oMath xmlns:m="http://schemas.openxmlformats.org/officeDocument/2006/math">
                    <m:r>
                      <a:rPr lang="zh-CN" altLang="en-US" sz="1400" i="1" dirty="0" smtClean="0">
                        <a:latin typeface="Cambria Math" panose="02040503050406030204" pitchFamily="18" charset="0"/>
                        <a:ea typeface="微软雅黑" panose="020B0503020204020204" pitchFamily="34" charset="-122"/>
                      </a:rPr>
                      <m:t>𝑛</m:t>
                    </m:r>
                    <m:r>
                      <a:rPr lang="zh-CN" altLang="en-US" sz="1400" i="1" dirty="0" smtClean="0">
                        <a:latin typeface="Cambria Math" panose="02040503050406030204" pitchFamily="18" charset="0"/>
                        <a:ea typeface="微软雅黑" panose="020B0503020204020204" pitchFamily="34" charset="-122"/>
                      </a:rPr>
                      <m:t> − 1</m:t>
                    </m:r>
                  </m:oMath>
                </a14:m>
                <a:r>
                  <a:rPr lang="en-US" altLang="zh-CN" sz="1400" dirty="0">
                    <a:latin typeface="微软雅黑" panose="020B0503020204020204" pitchFamily="34" charset="-122"/>
                    <a:ea typeface="微软雅黑" panose="020B0503020204020204" pitchFamily="34" charset="-122"/>
                  </a:rPr>
                  <a:t>, where </a:t>
                </a:r>
                <a:r>
                  <a:rPr lang="zh-CN" altLang="en-US" sz="1400" dirty="0">
                    <a:latin typeface="微软雅黑" panose="020B0503020204020204" pitchFamily="34" charset="-122"/>
                    <a:ea typeface="微软雅黑" panose="020B0503020204020204" pitchFamily="34" charset="-122"/>
                  </a:rPr>
                  <a:t>𝑛 </a:t>
                </a:r>
                <a:r>
                  <a:rPr lang="en-US" altLang="zh-CN" sz="1400" dirty="0">
                    <a:latin typeface="微软雅黑" panose="020B0503020204020204" pitchFamily="34" charset="-122"/>
                    <a:ea typeface="微软雅黑" panose="020B0503020204020204" pitchFamily="34" charset="-122"/>
                  </a:rPr>
                  <a:t>is the number of links in </a:t>
                </a:r>
                <a:r>
                  <a:rPr lang="zh-CN" altLang="en-US" sz="1400" dirty="0">
                    <a:latin typeface="微软雅黑" panose="020B0503020204020204" pitchFamily="34" charset="-122"/>
                    <a:ea typeface="微软雅黑" panose="020B0503020204020204" pitchFamily="34" charset="-122"/>
                  </a:rPr>
                  <a:t>𝑎</a:t>
                </a:r>
                <a:r>
                  <a:rPr lang="en-US" altLang="zh-CN" sz="1400"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Remove all the instances having less than 10 tokens or more than 512.</a:t>
                </a:r>
                <a:endParaRPr lang="zh-CN" altLang="en-US" sz="1400" dirty="0">
                  <a:latin typeface="微软雅黑" panose="020B0503020204020204" pitchFamily="34" charset="-122"/>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3193449E-F053-4F12-B75C-2B7AB6EC2C3B}"/>
                  </a:ext>
                </a:extLst>
              </p:cNvPr>
              <p:cNvSpPr txBox="1">
                <a:spLocks noRot="1" noChangeAspect="1" noMove="1" noResize="1" noEditPoints="1" noAdjustHandles="1" noChangeArrowheads="1" noChangeShapeType="1" noTextEdit="1"/>
              </p:cNvSpPr>
              <p:nvPr/>
            </p:nvSpPr>
            <p:spPr>
              <a:xfrm>
                <a:off x="1465261" y="4231826"/>
                <a:ext cx="4938859" cy="2462213"/>
              </a:xfrm>
              <a:prstGeom prst="rect">
                <a:avLst/>
              </a:prstGeom>
              <a:blipFill>
                <a:blip r:embed="rId3"/>
                <a:stretch>
                  <a:fillRect l="-370" t="-495" r="-740" b="-1733"/>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23601D52-777D-4E2D-A59A-640AAD1515CF}"/>
              </a:ext>
            </a:extLst>
          </p:cNvPr>
          <p:cNvSpPr txBox="1"/>
          <p:nvPr/>
        </p:nvSpPr>
        <p:spPr>
          <a:xfrm>
            <a:off x="6913419" y="5153513"/>
            <a:ext cx="4807526" cy="646331"/>
          </a:xfrm>
          <a:prstGeom prst="rect">
            <a:avLst/>
          </a:prstGeom>
          <a:noFill/>
        </p:spPr>
        <p:txBody>
          <a:bodyPr wrap="square">
            <a:spAutoFit/>
          </a:bodyPr>
          <a:lstStyle/>
          <a:p>
            <a:r>
              <a:rPr lang="zh-CN" altLang="en-US" b="0" i="0" dirty="0">
                <a:solidFill>
                  <a:srgbClr val="1D2129"/>
                </a:solidFill>
                <a:effectLst/>
                <a:latin typeface="微软雅黑" panose="020B0503020204020204" pitchFamily="34" charset="-122"/>
                <a:ea typeface="微软雅黑" panose="020B0503020204020204" pitchFamily="34" charset="-122"/>
              </a:rPr>
              <a:t>为了执行预训练，我们在每个实例对应标记中的</a:t>
            </a:r>
            <a:r>
              <a:rPr lang="en-US" altLang="zh-CN" b="0" i="0" dirty="0">
                <a:solidFill>
                  <a:srgbClr val="1D2129"/>
                </a:solidFill>
                <a:effectLst/>
                <a:latin typeface="微软雅黑" panose="020B0503020204020204" pitchFamily="34" charset="-122"/>
                <a:ea typeface="微软雅黑" panose="020B0503020204020204" pitchFamily="34" charset="-122"/>
              </a:rPr>
              <a:t>15%</a:t>
            </a:r>
            <a:r>
              <a:rPr lang="zh-CN" altLang="en-US" dirty="0">
                <a:solidFill>
                  <a:srgbClr val="1D2129"/>
                </a:solidFill>
                <a:latin typeface="微软雅黑" panose="020B0503020204020204" pitchFamily="34" charset="-122"/>
                <a:ea typeface="微软雅黑" panose="020B0503020204020204" pitchFamily="34" charset="-122"/>
              </a:rPr>
              <a:t>进行</a:t>
            </a:r>
            <a:r>
              <a:rPr lang="zh-CN" altLang="en-US" b="1" i="0" dirty="0">
                <a:solidFill>
                  <a:srgbClr val="1D2129"/>
                </a:solidFill>
                <a:effectLst/>
                <a:latin typeface="微软雅黑" panose="020B0503020204020204" pitchFamily="34" charset="-122"/>
                <a:ea typeface="微软雅黑" panose="020B0503020204020204" pitchFamily="34" charset="-122"/>
              </a:rPr>
              <a:t>随机屏蔽</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11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7809583-0BE4-46B8-B202-6A2FDA84359E}"/>
                  </a:ext>
                </a:extLst>
              </p:cNvPr>
              <p:cNvSpPr txBox="1"/>
              <p:nvPr/>
            </p:nvSpPr>
            <p:spPr>
              <a:xfrm>
                <a:off x="548418" y="1704487"/>
                <a:ext cx="11041070" cy="4613892"/>
              </a:xfrm>
              <a:prstGeom prst="rect">
                <a:avLst/>
              </a:prstGeom>
              <a:noFill/>
            </p:spPr>
            <p:txBody>
              <a:bodyPr wrap="square" rtlCol="0">
                <a:spAutoFit/>
              </a:bodyPr>
              <a:lstStyle/>
              <a:p>
                <a:pPr>
                  <a:lnSpc>
                    <a:spcPct val="150000"/>
                  </a:lnSpc>
                </a:pPr>
                <a:r>
                  <a:rPr lang="en-US" altLang="zh-CN" b="1" dirty="0">
                    <a:latin typeface="微软雅黑" panose="020B0503020204020204" pitchFamily="34" charset="-122"/>
                    <a:ea typeface="微软雅黑" panose="020B0503020204020204" pitchFamily="34" charset="-122"/>
                  </a:rPr>
                  <a:t>Fine-tuning</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datasets</a:t>
                </a:r>
                <a:r>
                  <a:rPr lang="zh-CN" altLang="en-US" b="1" dirty="0">
                    <a:latin typeface="微软雅黑" panose="020B0503020204020204" pitchFamily="34" charset="-122"/>
                    <a:ea typeface="微软雅黑" panose="020B0503020204020204" pitchFamily="34" charset="-122"/>
                  </a:rPr>
                  <a:t>的生成：</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b="0" dirty="0">
                    <a:ea typeface="微软雅黑" panose="020B0503020204020204" pitchFamily="34" charset="-122"/>
                  </a:rPr>
                  <a:t>从</a:t>
                </a:r>
                <a:r>
                  <a:rPr lang="en-US" altLang="zh-CN" dirty="0">
                    <a:latin typeface="微软雅黑" panose="020B0503020204020204" pitchFamily="34" charset="-122"/>
                    <a:ea typeface="微软雅黑" panose="020B0503020204020204" pitchFamily="34" charset="-122"/>
                  </a:rPr>
                  <a:t>GitHub </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 Gerrit datasets</a:t>
                </a:r>
                <a:r>
                  <a:rPr lang="zh-CN" altLang="en-US" dirty="0">
                    <a:latin typeface="微软雅黑" panose="020B0503020204020204" pitchFamily="34" charset="-122"/>
                    <a:ea typeface="微软雅黑" panose="020B0503020204020204" pitchFamily="34" charset="-122"/>
                  </a:rPr>
                  <a:t>中提取三元组 </a:t>
                </a:r>
                <a14:m>
                  <m:oMath xmlns:m="http://schemas.openxmlformats.org/officeDocument/2006/math">
                    <m:r>
                      <a:rPr lang="zh-CN" altLang="en-US" i="1" dirty="0" smtClean="0">
                        <a:latin typeface="Cambria Math" panose="02040503050406030204" pitchFamily="18" charset="0"/>
                        <a:ea typeface="微软雅黑" panose="020B0503020204020204" pitchFamily="34" charset="-122"/>
                      </a:rPr>
                      <m:t> </m:t>
                    </m:r>
                    <m:r>
                      <a:rPr lang="en-US" altLang="zh-CN" b="0" i="1" smtClean="0">
                        <a:latin typeface="Cambria Math" panose="02040503050406030204" pitchFamily="18" charset="0"/>
                        <a:ea typeface="微软雅黑" panose="020B0503020204020204" pitchFamily="34" charset="-122"/>
                      </a:rPr>
                      <m:t>&lt;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𝑚</m:t>
                        </m:r>
                      </m:e>
                      <m:sub>
                        <m:r>
                          <a:rPr lang="en-US" altLang="zh-CN" b="0" i="1" smtClean="0">
                            <a:latin typeface="Cambria Math" panose="02040503050406030204" pitchFamily="18" charset="0"/>
                            <a:ea typeface="微软雅黑" panose="020B0503020204020204" pitchFamily="34" charset="-122"/>
                          </a:rPr>
                          <m:t>𝑠</m:t>
                        </m:r>
                      </m:sub>
                    </m:sSub>
                    <m:r>
                      <a:rPr lang="en-US" altLang="zh-CN" b="0" i="1" smtClean="0">
                        <a:latin typeface="Cambria Math" panose="02040503050406030204" pitchFamily="18" charset="0"/>
                        <a:ea typeface="微软雅黑" panose="020B0503020204020204" pitchFamily="34" charset="-122"/>
                      </a:rPr>
                      <m:t>, </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𝑐</m:t>
                        </m:r>
                      </m:e>
                      <m:sub>
                        <m:r>
                          <a:rPr lang="en-US" altLang="zh-CN" b="0" i="1" smtClean="0">
                            <a:latin typeface="Cambria Math" panose="02040503050406030204" pitchFamily="18" charset="0"/>
                            <a:ea typeface="微软雅黑" panose="020B0503020204020204" pitchFamily="34" charset="-122"/>
                          </a:rPr>
                          <m:t>𝑛𝑙</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𝑚</m:t>
                        </m:r>
                      </m:e>
                      <m:sub>
                        <m:r>
                          <a:rPr lang="en-US" altLang="zh-CN" b="0" i="1" smtClean="0">
                            <a:latin typeface="Cambria Math" panose="02040503050406030204" pitchFamily="18" charset="0"/>
                            <a:ea typeface="微软雅黑" panose="020B0503020204020204" pitchFamily="34" charset="-122"/>
                          </a:rPr>
                          <m:t>𝑟</m:t>
                        </m:r>
                      </m:sub>
                    </m:sSub>
                    <m:r>
                      <a:rPr lang="en-US" altLang="zh-CN" b="0" i="1" smtClean="0">
                        <a:latin typeface="Cambria Math" panose="02040503050406030204" pitchFamily="18" charset="0"/>
                        <a:ea typeface="微软雅黑" panose="020B0503020204020204" pitchFamily="34" charset="-122"/>
                      </a:rPr>
                      <m:t>&gt;</m:t>
                    </m:r>
                  </m:oMath>
                </a14:m>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0" i="0" dirty="0">
                    <a:solidFill>
                      <a:srgbClr val="1D2129"/>
                    </a:solidFill>
                    <a:effectLst/>
                    <a:latin typeface="微软雅黑" panose="020B0503020204020204" pitchFamily="34" charset="-122"/>
                    <a:ea typeface="微软雅黑" panose="020B0503020204020204" pitchFamily="34" charset="-122"/>
                  </a:rPr>
                  <a:t>这些三元组中，评论人在方法</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𝑚</m:t>
                        </m:r>
                      </m:e>
                      <m:sub>
                        <m:r>
                          <a:rPr lang="en-US" altLang="zh-CN" b="0" i="1" smtClean="0">
                            <a:solidFill>
                              <a:srgbClr val="1D2129"/>
                            </a:solidFill>
                            <a:effectLst/>
                            <a:latin typeface="Cambria Math" panose="02040503050406030204" pitchFamily="18" charset="0"/>
                            <a:ea typeface="微软雅黑" panose="020B0503020204020204" pitchFamily="34" charset="-122"/>
                          </a:rPr>
                          <m:t>𝑠</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上发布了评论</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𝑐</m:t>
                        </m:r>
                      </m:e>
                      <m:sub>
                        <m:r>
                          <a:rPr lang="en-US" altLang="zh-CN" b="0" i="1" smtClean="0">
                            <a:solidFill>
                              <a:srgbClr val="1D2129"/>
                            </a:solidFill>
                            <a:effectLst/>
                            <a:latin typeface="Cambria Math" panose="02040503050406030204" pitchFamily="18" charset="0"/>
                            <a:ea typeface="微软雅黑" panose="020B0503020204020204" pitchFamily="34" charset="-122"/>
                          </a:rPr>
                          <m:t>𝑛𝑙</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a:t>
                </a:r>
                <a:r>
                  <a:rPr lang="en-US" altLang="zh-CN" b="0" i="0" dirty="0">
                    <a:solidFill>
                      <a:srgbClr val="1D2129"/>
                    </a:solidFill>
                    <a:effectLst/>
                    <a:latin typeface="微软雅黑" panose="020B0503020204020204" pitchFamily="34" charset="-122"/>
                    <a:ea typeface="微软雅黑" panose="020B0503020204020204" pitchFamily="34" charset="-122"/>
                  </a:rPr>
                  <a:t>GitHub </a:t>
                </a:r>
                <a:r>
                  <a:rPr lang="zh-CN" altLang="en-US" b="0" i="0" dirty="0">
                    <a:solidFill>
                      <a:srgbClr val="1D2129"/>
                    </a:solidFill>
                    <a:effectLst/>
                    <a:latin typeface="微软雅黑" panose="020B0503020204020204" pitchFamily="34" charset="-122"/>
                    <a:ea typeface="微软雅黑" panose="020B0503020204020204" pitchFamily="34" charset="-122"/>
                  </a:rPr>
                  <a:t>和 </a:t>
                </a:r>
                <a:r>
                  <a:rPr lang="en-US" altLang="zh-CN" b="0" i="0" dirty="0">
                    <a:solidFill>
                      <a:srgbClr val="1D2129"/>
                    </a:solidFill>
                    <a:effectLst/>
                    <a:latin typeface="微软雅黑" panose="020B0503020204020204" pitchFamily="34" charset="-122"/>
                    <a:ea typeface="微软雅黑" panose="020B0503020204020204" pitchFamily="34" charset="-122"/>
                  </a:rPr>
                  <a:t>Gerrit </a:t>
                </a:r>
                <a:r>
                  <a:rPr lang="zh-CN" altLang="en-US" b="0" i="0" dirty="0">
                    <a:solidFill>
                      <a:srgbClr val="1D2129"/>
                    </a:solidFill>
                    <a:effectLst/>
                    <a:latin typeface="微软雅黑" panose="020B0503020204020204" pitchFamily="34" charset="-122"/>
                    <a:ea typeface="微软雅黑" panose="020B0503020204020204" pitchFamily="34" charset="-122"/>
                  </a:rPr>
                  <a:t>都提供了有关开发人员在审查过程中提交代码和发布评论的信息； </a:t>
                </a:r>
                <a:r>
                  <a:rPr lang="en-US" altLang="zh-CN" b="0" i="0" dirty="0">
                    <a:solidFill>
                      <a:srgbClr val="1D2129"/>
                    </a:solidFill>
                    <a:effectLst/>
                    <a:latin typeface="微软雅黑" panose="020B0503020204020204" pitchFamily="34" charset="-122"/>
                    <a:ea typeface="微软雅黑" panose="020B0503020204020204" pitchFamily="34" charset="-122"/>
                  </a:rPr>
                  <a:t>(ii) </a:t>
                </a:r>
                <a:r>
                  <a:rPr lang="zh-CN" altLang="en-US" b="0" i="0" dirty="0">
                    <a:solidFill>
                      <a:srgbClr val="1D2129"/>
                    </a:solidFill>
                    <a:effectLst/>
                    <a:latin typeface="微软雅黑" panose="020B0503020204020204" pitchFamily="34" charset="-122"/>
                    <a:ea typeface="微软雅黑" panose="020B0503020204020204" pitchFamily="34" charset="-122"/>
                  </a:rPr>
                  <a:t>允许检索</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𝑐</m:t>
                        </m:r>
                      </m:e>
                      <m:sub>
                        <m:r>
                          <a:rPr lang="en-US" altLang="zh-CN" b="0" i="1" smtClean="0">
                            <a:solidFill>
                              <a:srgbClr val="1D2129"/>
                            </a:solidFill>
                            <a:effectLst/>
                            <a:latin typeface="Cambria Math" panose="02040503050406030204" pitchFamily="18" charset="0"/>
                            <a:ea typeface="微软雅黑" panose="020B0503020204020204" pitchFamily="34" charset="-122"/>
                          </a:rPr>
                          <m:t>𝑛𝑙</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指</a:t>
                </a:r>
                <a:r>
                  <a:rPr lang="zh-CN" altLang="en-US" dirty="0">
                    <a:solidFill>
                      <a:srgbClr val="1D2129"/>
                    </a:solidFill>
                    <a:latin typeface="微软雅黑" panose="020B0503020204020204" pitchFamily="34" charset="-122"/>
                    <a:ea typeface="微软雅黑" panose="020B0503020204020204" pitchFamily="34" charset="-122"/>
                  </a:rPr>
                  <a:t>向的代码行</a:t>
                </a:r>
                <a:r>
                  <a:rPr lang="zh-CN" altLang="en-US" b="0" i="0" dirty="0">
                    <a:solidFill>
                      <a:srgbClr val="1D2129"/>
                    </a:solidFill>
                    <a:effectLst/>
                    <a:latin typeface="微软雅黑" panose="020B0503020204020204" pitchFamily="34" charset="-122"/>
                    <a:ea typeface="微软雅黑" panose="020B0503020204020204" pitchFamily="34" charset="-122"/>
                  </a:rPr>
                  <a:t>（即在发布评论时评论者突出显示的代码）。</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与预训练数据集一样进行替换和删减处理，删除不相关的评论的三元组，（比如“</a:t>
                </a:r>
                <a:r>
                  <a:rPr lang="en-US" altLang="zh-CN" dirty="0">
                    <a:latin typeface="微软雅黑" panose="020B0503020204020204" pitchFamily="34" charset="-122"/>
                    <a:ea typeface="微软雅黑" panose="020B0503020204020204" pitchFamily="34" charset="-122"/>
                  </a:rPr>
                  <a:t>it looks good to me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“thanks” “nice ”etc.</a:t>
                </a:r>
                <a:r>
                  <a:rPr lang="zh-CN" altLang="en-US" dirty="0">
                    <a:latin typeface="微软雅黑" panose="020B0503020204020204" pitchFamily="34" charset="-122"/>
                    <a:ea typeface="微软雅黑" panose="020B0503020204020204" pitchFamily="34" charset="-122"/>
                  </a:rPr>
                  <a:t>）、删除非英语的三元组</a:t>
                </a:r>
                <a:r>
                  <a:rPr lang="en-US" altLang="zh-CN" dirty="0">
                    <a:latin typeface="微软雅黑" panose="020B0503020204020204" pitchFamily="34" charset="-122"/>
                    <a:ea typeface="微软雅黑" panose="020B0503020204020204" pitchFamily="34" charset="-122"/>
                  </a:rPr>
                  <a:t>……</a:t>
                </a:r>
              </a:p>
            </p:txBody>
          </p:sp>
        </mc:Choice>
        <mc:Fallback xmlns="">
          <p:sp>
            <p:nvSpPr>
              <p:cNvPr id="13" name="文本框 12">
                <a:extLst>
                  <a:ext uri="{FF2B5EF4-FFF2-40B4-BE49-F238E27FC236}">
                    <a16:creationId xmlns:a16="http://schemas.microsoft.com/office/drawing/2014/main" id="{B7809583-0BE4-46B8-B202-6A2FDA84359E}"/>
                  </a:ext>
                </a:extLst>
              </p:cNvPr>
              <p:cNvSpPr txBox="1">
                <a:spLocks noRot="1" noChangeAspect="1" noMove="1" noResize="1" noEditPoints="1" noAdjustHandles="1" noChangeArrowheads="1" noChangeShapeType="1" noTextEdit="1"/>
              </p:cNvSpPr>
              <p:nvPr/>
            </p:nvSpPr>
            <p:spPr>
              <a:xfrm>
                <a:off x="548418" y="1704487"/>
                <a:ext cx="11041070" cy="4613892"/>
              </a:xfrm>
              <a:prstGeom prst="rect">
                <a:avLst/>
              </a:prstGeom>
              <a:blipFill>
                <a:blip r:embed="rId3"/>
                <a:stretch>
                  <a:fillRect l="-497" r="-883" b="-1323"/>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Fine-tuning Datasets</a:t>
            </a:r>
            <a:endParaRPr lang="it-IT" altLang="zh-CN" sz="2000" dirty="0">
              <a:latin typeface="微软雅黑" panose="020B0503020204020204" pitchFamily="34" charset="-122"/>
              <a:ea typeface="微软雅黑" panose="020B0503020204020204" pitchFamily="34" charset="-122"/>
            </a:endParaRPr>
          </a:p>
        </p:txBody>
      </p:sp>
      <p:cxnSp>
        <p:nvCxnSpPr>
          <p:cNvPr id="6" name="连接符: 肘形 5">
            <a:extLst>
              <a:ext uri="{FF2B5EF4-FFF2-40B4-BE49-F238E27FC236}">
                <a16:creationId xmlns:a16="http://schemas.microsoft.com/office/drawing/2014/main" id="{6DD68774-E9E1-4F33-BA64-A889D813BC85}"/>
              </a:ext>
            </a:extLst>
          </p:cNvPr>
          <p:cNvCxnSpPr>
            <a:cxnSpLocks/>
          </p:cNvCxnSpPr>
          <p:nvPr/>
        </p:nvCxnSpPr>
        <p:spPr>
          <a:xfrm>
            <a:off x="6262255" y="2632364"/>
            <a:ext cx="775854" cy="297872"/>
          </a:xfrm>
          <a:prstGeom prst="bentConnector3">
            <a:avLst>
              <a:gd name="adj1" fmla="val 893"/>
            </a:avLst>
          </a:prstGeom>
          <a:ln w="12700">
            <a:tailEnd type="triangle"/>
          </a:ln>
        </p:spPr>
        <p:style>
          <a:lnRef idx="1">
            <a:schemeClr val="dk1"/>
          </a:lnRef>
          <a:fillRef idx="0">
            <a:schemeClr val="dk1"/>
          </a:fillRef>
          <a:effectRef idx="0">
            <a:schemeClr val="dk1"/>
          </a:effectRef>
          <a:fontRef idx="minor">
            <a:schemeClr val="tx1"/>
          </a:fontRef>
        </p:style>
      </p:cxnSp>
      <p:cxnSp>
        <p:nvCxnSpPr>
          <p:cNvPr id="19" name="连接符: 肘形 18">
            <a:extLst>
              <a:ext uri="{FF2B5EF4-FFF2-40B4-BE49-F238E27FC236}">
                <a16:creationId xmlns:a16="http://schemas.microsoft.com/office/drawing/2014/main" id="{30EA8CD5-E892-49F0-B52C-0636D88E6C20}"/>
              </a:ext>
            </a:extLst>
          </p:cNvPr>
          <p:cNvCxnSpPr>
            <a:cxnSpLocks/>
          </p:cNvCxnSpPr>
          <p:nvPr/>
        </p:nvCxnSpPr>
        <p:spPr>
          <a:xfrm>
            <a:off x="5860473" y="2632364"/>
            <a:ext cx="1177636" cy="777526"/>
          </a:xfrm>
          <a:prstGeom prst="bentConnector3">
            <a:avLst>
              <a:gd name="adj1" fmla="val 4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连接符: 肘形 20">
            <a:extLst>
              <a:ext uri="{FF2B5EF4-FFF2-40B4-BE49-F238E27FC236}">
                <a16:creationId xmlns:a16="http://schemas.microsoft.com/office/drawing/2014/main" id="{94924271-3129-46A4-9AAD-EE55D7965E82}"/>
              </a:ext>
            </a:extLst>
          </p:cNvPr>
          <p:cNvCxnSpPr>
            <a:cxnSpLocks/>
          </p:cNvCxnSpPr>
          <p:nvPr/>
        </p:nvCxnSpPr>
        <p:spPr>
          <a:xfrm>
            <a:off x="5486401" y="2632364"/>
            <a:ext cx="1551708" cy="1252064"/>
          </a:xfrm>
          <a:prstGeom prst="bentConnector3">
            <a:avLst>
              <a:gd name="adj1" fmla="val 664"/>
            </a:avLst>
          </a:prstGeom>
          <a:ln w="12700">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8DEA8F9B-74DC-4655-81A5-FFDBE432D863}"/>
              </a:ext>
            </a:extLst>
          </p:cNvPr>
          <p:cNvSpPr txBox="1"/>
          <p:nvPr/>
        </p:nvSpPr>
        <p:spPr>
          <a:xfrm>
            <a:off x="7038109" y="3728738"/>
            <a:ext cx="4813649"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a method submitted for the review</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05870B2B-CDAB-4E20-9CAE-18DC6830C2FE}"/>
                  </a:ext>
                </a:extLst>
              </p:cNvPr>
              <p:cNvSpPr txBox="1"/>
              <p:nvPr/>
            </p:nvSpPr>
            <p:spPr>
              <a:xfrm>
                <a:off x="7038109" y="3218763"/>
                <a:ext cx="3452682" cy="523220"/>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a single reviewer's comment suggesting code changes for </a:t>
                </a:r>
                <a14:m>
                  <m:oMath xmlns:m="http://schemas.openxmlformats.org/officeDocument/2006/math">
                    <m:sSub>
                      <m:sSubPr>
                        <m:ctrlPr>
                          <a:rPr lang="en-US" altLang="zh-CN" sz="1400" b="0" i="1" dirty="0" smtClean="0">
                            <a:latin typeface="Cambria Math" panose="02040503050406030204" pitchFamily="18" charset="0"/>
                          </a:rPr>
                        </m:ctrlPr>
                      </m:sSubPr>
                      <m:e>
                        <m:r>
                          <a:rPr lang="zh-CN" altLang="en-US" sz="1400" i="1" dirty="0" smtClean="0">
                            <a:latin typeface="Cambria Math" panose="02040503050406030204" pitchFamily="18" charset="0"/>
                          </a:rPr>
                          <m:t>𝑚</m:t>
                        </m:r>
                      </m:e>
                      <m:sub>
                        <m:r>
                          <a:rPr lang="zh-CN" altLang="en-US" sz="1400" i="1" dirty="0" smtClean="0">
                            <a:latin typeface="Cambria Math" panose="02040503050406030204" pitchFamily="18" charset="0"/>
                          </a:rPr>
                          <m:t>𝑠</m:t>
                        </m:r>
                      </m:sub>
                    </m:sSub>
                  </m:oMath>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31" name="文本框 30">
                <a:extLst>
                  <a:ext uri="{FF2B5EF4-FFF2-40B4-BE49-F238E27FC236}">
                    <a16:creationId xmlns:a16="http://schemas.microsoft.com/office/drawing/2014/main" id="{05870B2B-CDAB-4E20-9CAE-18DC6830C2FE}"/>
                  </a:ext>
                </a:extLst>
              </p:cNvPr>
              <p:cNvSpPr txBox="1">
                <a:spLocks noRot="1" noChangeAspect="1" noMove="1" noResize="1" noEditPoints="1" noAdjustHandles="1" noChangeArrowheads="1" noChangeShapeType="1" noTextEdit="1"/>
              </p:cNvSpPr>
              <p:nvPr/>
            </p:nvSpPr>
            <p:spPr>
              <a:xfrm>
                <a:off x="7038109" y="3218763"/>
                <a:ext cx="3452682" cy="523220"/>
              </a:xfrm>
              <a:prstGeom prst="rect">
                <a:avLst/>
              </a:prstGeom>
              <a:blipFill>
                <a:blip r:embed="rId4"/>
                <a:stretch>
                  <a:fillRect l="-530" t="-2326" b="-116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2F29E1CA-C649-419F-9F7A-C8036B821785}"/>
                  </a:ext>
                </a:extLst>
              </p:cNvPr>
              <p:cNvSpPr txBox="1"/>
              <p:nvPr/>
            </p:nvSpPr>
            <p:spPr>
              <a:xfrm>
                <a:off x="7038109" y="2746026"/>
                <a:ext cx="4189872" cy="523220"/>
              </a:xfrm>
              <a:prstGeom prst="rect">
                <a:avLst/>
              </a:prstGeom>
              <a:noFill/>
            </p:spPr>
            <p:txBody>
              <a:bodyPr wrap="square">
                <a:spAutoFit/>
              </a:bodyPr>
              <a:lstStyle/>
              <a:p>
                <a:r>
                  <a:rPr lang="en-US" altLang="zh-CN" sz="1400" dirty="0">
                    <a:latin typeface="微软雅黑" panose="020B0503020204020204" pitchFamily="34" charset="-122"/>
                    <a:ea typeface="微软雅黑" panose="020B0503020204020204" pitchFamily="34" charset="-122"/>
                  </a:rPr>
                  <a:t>the revised version of </a:t>
                </a:r>
                <a14:m>
                  <m:oMath xmlns:m="http://schemas.openxmlformats.org/officeDocument/2006/math">
                    <m:sSub>
                      <m:sSubPr>
                        <m:ctrlPr>
                          <a:rPr lang="en-US" altLang="zh-CN" sz="1400" b="0" i="1" dirty="0" smtClean="0">
                            <a:latin typeface="Cambria Math" panose="02040503050406030204" pitchFamily="18" charset="0"/>
                          </a:rPr>
                        </m:ctrlPr>
                      </m:sSubPr>
                      <m:e>
                        <m:r>
                          <a:rPr lang="zh-CN" altLang="en-US" sz="1400" i="1" dirty="0" smtClean="0">
                            <a:latin typeface="Cambria Math" panose="02040503050406030204" pitchFamily="18" charset="0"/>
                          </a:rPr>
                          <m:t>𝑚</m:t>
                        </m:r>
                      </m:e>
                      <m:sub>
                        <m:r>
                          <a:rPr lang="zh-CN" altLang="en-US" sz="1400" i="1" dirty="0" smtClean="0">
                            <a:latin typeface="Cambria Math" panose="02040503050406030204" pitchFamily="18" charset="0"/>
                          </a:rPr>
                          <m:t>𝑠</m:t>
                        </m:r>
                      </m:sub>
                    </m:sSub>
                  </m:oMath>
                </a14:m>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implementing the reviewer's recommendation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𝑛𝑙</m:t>
                        </m:r>
                      </m:sub>
                    </m:sSub>
                  </m:oMath>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32" name="文本框 31">
                <a:extLst>
                  <a:ext uri="{FF2B5EF4-FFF2-40B4-BE49-F238E27FC236}">
                    <a16:creationId xmlns:a16="http://schemas.microsoft.com/office/drawing/2014/main" id="{2F29E1CA-C649-419F-9F7A-C8036B821785}"/>
                  </a:ext>
                </a:extLst>
              </p:cNvPr>
              <p:cNvSpPr txBox="1">
                <a:spLocks noRot="1" noChangeAspect="1" noMove="1" noResize="1" noEditPoints="1" noAdjustHandles="1" noChangeArrowheads="1" noChangeShapeType="1" noTextEdit="1"/>
              </p:cNvSpPr>
              <p:nvPr/>
            </p:nvSpPr>
            <p:spPr>
              <a:xfrm>
                <a:off x="7038109" y="2746026"/>
                <a:ext cx="4189872" cy="523220"/>
              </a:xfrm>
              <a:prstGeom prst="rect">
                <a:avLst/>
              </a:prstGeom>
              <a:blipFill>
                <a:blip r:embed="rId5"/>
                <a:stretch>
                  <a:fillRect l="-437" t="-1163" b="-11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989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7809583-0BE4-46B8-B202-6A2FDA84359E}"/>
                  </a:ext>
                </a:extLst>
              </p:cNvPr>
              <p:cNvSpPr txBox="1"/>
              <p:nvPr/>
            </p:nvSpPr>
            <p:spPr>
              <a:xfrm>
                <a:off x="548418" y="1704487"/>
                <a:ext cx="11346402" cy="2992614"/>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然后构建</a:t>
                </a:r>
                <a:r>
                  <a:rPr lang="ko-KR" altLang="en-US" dirty="0">
                    <a:latin typeface="微软雅黑" panose="020B0503020204020204" pitchFamily="34" charset="-122"/>
                    <a:ea typeface="微软雅黑" panose="020B0503020204020204" pitchFamily="34" charset="-122"/>
                  </a:rPr>
                  <a:t>自动化的三个任务所需的三个微调数据集</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ko-KR"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ko-KR" altLang="en-US" dirty="0">
                    <a:latin typeface="微软雅黑" panose="020B0503020204020204" pitchFamily="34" charset="-122"/>
                    <a:ea typeface="微软雅黑" panose="020B0503020204020204" pitchFamily="34" charset="-122"/>
                  </a:rPr>
                  <a:t>在第一个任务（代码到代码）中，模型以自动生成其修订版本</a:t>
                </a:r>
                <a:r>
                  <a:rPr lang="zh-CN" altLang="en-US" dirty="0">
                    <a:latin typeface="微软雅黑" panose="020B0503020204020204" pitchFamily="34" charset="-122"/>
                    <a:ea typeface="微软雅黑" panose="020B0503020204020204" pitchFamily="34" charset="-122"/>
                  </a:rPr>
                  <a:t>，</a:t>
                </a:r>
                <a:r>
                  <a:rPr lang="ko-KR" altLang="en-US" dirty="0">
                    <a:latin typeface="微软雅黑" panose="020B0503020204020204" pitchFamily="34" charset="-122"/>
                    <a:ea typeface="微软雅黑" panose="020B0503020204020204" pitchFamily="34" charset="-122"/>
                  </a:rPr>
                  <a:t>因此微调数据集由</a:t>
                </a:r>
                <a14:m>
                  <m:oMath xmlns:m="http://schemas.openxmlformats.org/officeDocument/2006/math">
                    <m:sSub>
                      <m:sSubPr>
                        <m:ctrlPr>
                          <a:rPr lang="en-US" altLang="ko-KR" b="0" i="1" smtClean="0">
                            <a:latin typeface="Cambria Math" panose="02040503050406030204" pitchFamily="18" charset="0"/>
                            <a:ea typeface="微软雅黑" panose="020B0503020204020204" pitchFamily="34" charset="-122"/>
                          </a:rPr>
                        </m:ctrlPr>
                      </m:sSubPr>
                      <m:e>
                        <m:r>
                          <a:rPr lang="en-US" altLang="ko-KR" b="0" i="1" smtClean="0">
                            <a:latin typeface="Cambria Math" panose="02040503050406030204" pitchFamily="18" charset="0"/>
                            <a:ea typeface="微软雅黑" panose="020B0503020204020204" pitchFamily="34" charset="-122"/>
                          </a:rPr>
                          <m:t>𝑚</m:t>
                        </m:r>
                      </m:e>
                      <m:sub>
                        <m:r>
                          <a:rPr lang="en-US" altLang="ko-KR" b="0" i="1" smtClean="0">
                            <a:latin typeface="Cambria Math" panose="02040503050406030204" pitchFamily="18" charset="0"/>
                            <a:ea typeface="微软雅黑" panose="020B0503020204020204" pitchFamily="34" charset="-122"/>
                          </a:rPr>
                          <m:t>𝑠</m:t>
                        </m:r>
                      </m:sub>
                    </m:sSub>
                    <m:r>
                      <a:rPr lang="ko-KR" altLang="en-US" i="1" dirty="0" smtClean="0">
                        <a:latin typeface="Cambria Math" panose="02040503050406030204" pitchFamily="18" charset="0"/>
                        <a:ea typeface="微软雅黑" panose="020B0503020204020204" pitchFamily="34" charset="-122"/>
                      </a:rPr>
                      <m:t>→</m:t>
                    </m:r>
                    <m:sSub>
                      <m:sSubPr>
                        <m:ctrlPr>
                          <a:rPr lang="en-US" altLang="ko-KR" b="0" i="1" smtClean="0">
                            <a:latin typeface="Cambria Math" panose="02040503050406030204" pitchFamily="18" charset="0"/>
                            <a:ea typeface="微软雅黑" panose="020B0503020204020204" pitchFamily="34" charset="-122"/>
                          </a:rPr>
                        </m:ctrlPr>
                      </m:sSubPr>
                      <m:e>
                        <m:r>
                          <a:rPr lang="en-US" altLang="ko-KR" b="0" i="1" smtClean="0">
                            <a:latin typeface="Cambria Math" panose="02040503050406030204" pitchFamily="18" charset="0"/>
                            <a:ea typeface="微软雅黑" panose="020B0503020204020204" pitchFamily="34" charset="-122"/>
                          </a:rPr>
                          <m:t>𝑚</m:t>
                        </m:r>
                      </m:e>
                      <m:sub>
                        <m:r>
                          <a:rPr lang="en-US" altLang="ko-KR" b="0" i="1" smtClean="0">
                            <a:latin typeface="Cambria Math" panose="02040503050406030204" pitchFamily="18" charset="0"/>
                            <a:ea typeface="微软雅黑" panose="020B0503020204020204" pitchFamily="34" charset="-122"/>
                          </a:rPr>
                          <m:t>𝑟</m:t>
                        </m:r>
                      </m:sub>
                    </m:sSub>
                  </m:oMath>
                </a14:m>
                <a:r>
                  <a:rPr lang="ko-KR" altLang="en-US" dirty="0">
                    <a:latin typeface="微软雅黑" panose="020B0503020204020204" pitchFamily="34" charset="-122"/>
                    <a:ea typeface="微软雅黑" panose="020B0503020204020204" pitchFamily="34" charset="-122"/>
                  </a:rPr>
                  <a:t>表示。</a:t>
                </a:r>
                <a:endParaRPr lang="en-US" altLang="ko-KR"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ko-KR" altLang="en-US" dirty="0">
                    <a:latin typeface="微软雅黑" panose="020B0503020204020204" pitchFamily="34" charset="-122"/>
                    <a:ea typeface="微软雅黑" panose="020B0503020204020204" pitchFamily="34" charset="-122"/>
                  </a:rPr>
                  <a:t>在第二个任务（代码和评论到代码）中，模型将实现推荐的代码更改</a:t>
                </a:r>
                <a:r>
                  <a:rPr lang="zh-CN" altLang="en-US" dirty="0">
                    <a:latin typeface="微软雅黑" panose="020B0503020204020204" pitchFamily="34" charset="-122"/>
                    <a:ea typeface="微软雅黑" panose="020B0503020204020204" pitchFamily="34" charset="-122"/>
                  </a:rPr>
                  <a:t>，微调数据集由</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&lt; </m:t>
                    </m:r>
                    <m:sSub>
                      <m:sSubPr>
                        <m:ctrlPr>
                          <a:rPr lang="en-US" altLang="zh-CN" b="0" i="1" dirty="0" smtClean="0">
                            <a:latin typeface="Cambria Math" panose="02040503050406030204" pitchFamily="18" charset="0"/>
                            <a:ea typeface="微软雅黑" panose="020B0503020204020204" pitchFamily="34" charset="-122"/>
                          </a:rPr>
                        </m:ctrlPr>
                      </m:sSubPr>
                      <m:e>
                        <m:r>
                          <a:rPr lang="zh-CN" altLang="en-US" i="1" dirty="0" smtClean="0">
                            <a:latin typeface="Cambria Math" panose="02040503050406030204" pitchFamily="18" charset="0"/>
                            <a:ea typeface="微软雅黑" panose="020B0503020204020204" pitchFamily="34" charset="-122"/>
                          </a:rPr>
                          <m:t>𝑚</m:t>
                        </m:r>
                      </m:e>
                      <m:sub>
                        <m:r>
                          <a:rPr lang="zh-CN" altLang="en-US" i="1" dirty="0" smtClean="0">
                            <a:latin typeface="Cambria Math" panose="02040503050406030204" pitchFamily="18" charset="0"/>
                            <a:ea typeface="微软雅黑" panose="020B0503020204020204" pitchFamily="34" charset="-122"/>
                          </a:rPr>
                          <m:t>𝑠</m:t>
                        </m:r>
                      </m:sub>
                    </m:sSub>
                    <m:r>
                      <a:rPr lang="zh-CN" altLang="en-US" i="1" dirty="0" smtClean="0">
                        <a:latin typeface="Cambria Math" panose="02040503050406030204" pitchFamily="18" charset="0"/>
                        <a:ea typeface="微软雅黑" panose="020B0503020204020204" pitchFamily="34" charset="-122"/>
                      </a:rPr>
                      <m:t> </m:t>
                    </m:r>
                    <m:r>
                      <a:rPr lang="en-US" altLang="zh-CN" i="1" dirty="0" smtClean="0">
                        <a:latin typeface="Cambria Math" panose="02040503050406030204" pitchFamily="18" charset="0"/>
                        <a:ea typeface="微软雅黑" panose="020B0503020204020204" pitchFamily="34" charset="-122"/>
                      </a:rPr>
                      <m:t>, </m:t>
                    </m:r>
                    <m:sSub>
                      <m:sSubPr>
                        <m:ctrlPr>
                          <a:rPr lang="en-US" altLang="zh-CN" b="0" i="1" dirty="0" smtClean="0">
                            <a:latin typeface="Cambria Math" panose="02040503050406030204" pitchFamily="18" charset="0"/>
                            <a:ea typeface="微软雅黑" panose="020B0503020204020204" pitchFamily="34" charset="-122"/>
                          </a:rPr>
                        </m:ctrlPr>
                      </m:sSubPr>
                      <m:e>
                        <m:r>
                          <a:rPr lang="zh-CN" altLang="en-US" i="1" dirty="0" smtClean="0">
                            <a:latin typeface="Cambria Math" panose="02040503050406030204" pitchFamily="18" charset="0"/>
                            <a:ea typeface="微软雅黑" panose="020B0503020204020204" pitchFamily="34" charset="-122"/>
                          </a:rPr>
                          <m:t>𝑐</m:t>
                        </m:r>
                      </m:e>
                      <m:sub>
                        <m:r>
                          <a:rPr lang="zh-CN" altLang="en-US" i="1" dirty="0" smtClean="0">
                            <a:latin typeface="Cambria Math" panose="02040503050406030204" pitchFamily="18" charset="0"/>
                            <a:ea typeface="微软雅黑" panose="020B0503020204020204" pitchFamily="34" charset="-122"/>
                          </a:rPr>
                          <m:t>𝑛𝑙</m:t>
                        </m:r>
                      </m:sub>
                    </m:sSub>
                    <m:r>
                      <a:rPr lang="zh-CN" altLang="en-US" i="1" dirty="0" smtClean="0">
                        <a:latin typeface="Cambria Math" panose="02040503050406030204" pitchFamily="18" charset="0"/>
                        <a:ea typeface="微软雅黑" panose="020B0503020204020204" pitchFamily="34" charset="-122"/>
                      </a:rPr>
                      <m:t> </m:t>
                    </m:r>
                    <m:r>
                      <a:rPr lang="en-US" altLang="zh-CN" i="1" dirty="0" smtClean="0">
                        <a:latin typeface="Cambria Math" panose="02040503050406030204" pitchFamily="18" charset="0"/>
                        <a:ea typeface="微软雅黑" panose="020B0503020204020204" pitchFamily="34" charset="-122"/>
                      </a:rPr>
                      <m:t>&gt;→ </m:t>
                    </m:r>
                    <m:sSub>
                      <m:sSubPr>
                        <m:ctrlPr>
                          <a:rPr lang="en-US" altLang="zh-CN" b="0" i="1" dirty="0" smtClean="0">
                            <a:latin typeface="Cambria Math" panose="02040503050406030204" pitchFamily="18" charset="0"/>
                            <a:ea typeface="微软雅黑" panose="020B0503020204020204" pitchFamily="34" charset="-122"/>
                          </a:rPr>
                        </m:ctrlPr>
                      </m:sSubPr>
                      <m:e>
                        <m:r>
                          <a:rPr lang="zh-CN" altLang="en-US" i="1" dirty="0" smtClean="0">
                            <a:latin typeface="Cambria Math" panose="02040503050406030204" pitchFamily="18" charset="0"/>
                            <a:ea typeface="微软雅黑" panose="020B0503020204020204" pitchFamily="34" charset="-122"/>
                          </a:rPr>
                          <m:t>𝑚</m:t>
                        </m:r>
                      </m:e>
                      <m:sub>
                        <m:r>
                          <a:rPr lang="zh-CN" altLang="en-US" i="1" dirty="0" smtClean="0">
                            <a:latin typeface="Cambria Math" panose="02040503050406030204" pitchFamily="18" charset="0"/>
                            <a:ea typeface="微软雅黑" panose="020B0503020204020204" pitchFamily="34" charset="-122"/>
                          </a:rPr>
                          <m:t>𝑟</m:t>
                        </m:r>
                      </m:sub>
                    </m:sSub>
                  </m:oMath>
                </a14:m>
                <a:r>
                  <a:rPr lang="zh-CN" altLang="en-US" dirty="0">
                    <a:latin typeface="微软雅黑" panose="020B0503020204020204" pitchFamily="34" charset="-122"/>
                    <a:ea typeface="微软雅黑" panose="020B0503020204020204" pitchFamily="34" charset="-122"/>
                  </a:rPr>
                  <a:t>表示。</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在第三个任务（代码到评论）中，该模型旨在生成自然语言评论，微调数据集由 </a:t>
                </a:r>
                <a14:m>
                  <m:oMath xmlns:m="http://schemas.openxmlformats.org/officeDocument/2006/math">
                    <m:sSub>
                      <m:sSubPr>
                        <m:ctrlPr>
                          <a:rPr lang="en-US" altLang="zh-CN" b="0" i="1" dirty="0" smtClean="0">
                            <a:latin typeface="Cambria Math" panose="02040503050406030204" pitchFamily="18" charset="0"/>
                            <a:ea typeface="微软雅黑" panose="020B0503020204020204" pitchFamily="34" charset="-122"/>
                          </a:rPr>
                        </m:ctrlPr>
                      </m:sSubPr>
                      <m:e>
                        <m:r>
                          <a:rPr lang="zh-CN" altLang="en-US" i="1" dirty="0" smtClean="0">
                            <a:latin typeface="Cambria Math" panose="02040503050406030204" pitchFamily="18" charset="0"/>
                            <a:ea typeface="微软雅黑" panose="020B0503020204020204" pitchFamily="34" charset="-122"/>
                          </a:rPr>
                          <m:t>𝑚</m:t>
                        </m:r>
                      </m:e>
                      <m:sub>
                        <m:r>
                          <a:rPr lang="zh-CN" altLang="en-US" i="1" dirty="0" smtClean="0">
                            <a:latin typeface="Cambria Math" panose="02040503050406030204" pitchFamily="18" charset="0"/>
                            <a:ea typeface="微软雅黑" panose="020B0503020204020204" pitchFamily="34" charset="-122"/>
                          </a:rPr>
                          <m:t>𝑠</m:t>
                        </m:r>
                      </m:sub>
                    </m:sSub>
                    <m:r>
                      <a:rPr lang="zh-CN" altLang="en-US" i="1" dirty="0" smtClean="0">
                        <a:latin typeface="Cambria Math" panose="02040503050406030204" pitchFamily="18" charset="0"/>
                        <a:ea typeface="微软雅黑" panose="020B0503020204020204" pitchFamily="34" charset="-122"/>
                      </a:rPr>
                      <m:t> → </m:t>
                    </m:r>
                    <m:sSub>
                      <m:sSubPr>
                        <m:ctrlPr>
                          <a:rPr lang="en-US" altLang="zh-CN" b="0" i="1" dirty="0" smtClean="0">
                            <a:latin typeface="Cambria Math" panose="02040503050406030204" pitchFamily="18" charset="0"/>
                            <a:ea typeface="微软雅黑" panose="020B0503020204020204" pitchFamily="34" charset="-122"/>
                          </a:rPr>
                        </m:ctrlPr>
                      </m:sSubPr>
                      <m:e>
                        <m:r>
                          <a:rPr lang="zh-CN" altLang="en-US" i="1" dirty="0" smtClean="0">
                            <a:latin typeface="Cambria Math" panose="02040503050406030204" pitchFamily="18" charset="0"/>
                            <a:ea typeface="微软雅黑" panose="020B0503020204020204" pitchFamily="34" charset="-122"/>
                          </a:rPr>
                          <m:t>𝑐</m:t>
                        </m:r>
                      </m:e>
                      <m:sub>
                        <m:r>
                          <a:rPr lang="zh-CN" altLang="en-US" i="1" dirty="0" smtClean="0">
                            <a:latin typeface="Cambria Math" panose="02040503050406030204" pitchFamily="18" charset="0"/>
                            <a:ea typeface="微软雅黑" panose="020B0503020204020204" pitchFamily="34" charset="-122"/>
                          </a:rPr>
                          <m:t>𝑛𝑙</m:t>
                        </m:r>
                      </m:sub>
                    </m:sSub>
                    <m:r>
                      <a:rPr lang="zh-CN" altLang="en-US" i="1" dirty="0" smtClean="0">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表示。</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ko-KR"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80% </a:t>
                </a:r>
                <a:r>
                  <a:rPr lang="zh-CN" altLang="en-US" sz="2000" dirty="0">
                    <a:latin typeface="微软雅黑" panose="020B0503020204020204" pitchFamily="34" charset="-122"/>
                    <a:ea typeface="微软雅黑" panose="020B0503020204020204" pitchFamily="34" charset="-122"/>
                  </a:rPr>
                  <a:t>的训练、</a:t>
                </a:r>
                <a:r>
                  <a:rPr lang="en-US" altLang="zh-CN" sz="2000" dirty="0">
                    <a:latin typeface="微软雅黑" panose="020B0503020204020204" pitchFamily="34" charset="-122"/>
                    <a:ea typeface="微软雅黑" panose="020B0503020204020204" pitchFamily="34" charset="-122"/>
                  </a:rPr>
                  <a:t>10% </a:t>
                </a:r>
                <a:r>
                  <a:rPr lang="zh-CN" altLang="en-US" sz="2000" dirty="0">
                    <a:latin typeface="微软雅黑" panose="020B0503020204020204" pitchFamily="34" charset="-122"/>
                    <a:ea typeface="微软雅黑" panose="020B0503020204020204" pitchFamily="34" charset="-122"/>
                  </a:rPr>
                  <a:t>的验证和 </a:t>
                </a:r>
                <a:r>
                  <a:rPr lang="en-US" altLang="zh-CN" sz="2000" dirty="0">
                    <a:latin typeface="微软雅黑" panose="020B0503020204020204" pitchFamily="34" charset="-122"/>
                    <a:ea typeface="微软雅黑" panose="020B0503020204020204" pitchFamily="34" charset="-122"/>
                  </a:rPr>
                  <a:t>10% </a:t>
                </a:r>
                <a:r>
                  <a:rPr lang="zh-CN" altLang="en-US" sz="2000" dirty="0">
                    <a:latin typeface="微软雅黑" panose="020B0503020204020204" pitchFamily="34" charset="-122"/>
                    <a:ea typeface="微软雅黑" panose="020B0503020204020204" pitchFamily="34" charset="-122"/>
                  </a:rPr>
                  <a:t>的测试。</a:t>
                </a:r>
                <a:endParaRPr lang="en-US" altLang="ko-KR" dirty="0">
                  <a:latin typeface="微软雅黑" panose="020B0503020204020204" pitchFamily="34" charset="-122"/>
                  <a:ea typeface="微软雅黑" panose="020B0503020204020204" pitchFamily="34" charset="-122"/>
                </a:endParaRPr>
              </a:p>
            </p:txBody>
          </p:sp>
        </mc:Choice>
        <mc:Fallback xmlns="">
          <p:sp>
            <p:nvSpPr>
              <p:cNvPr id="13" name="文本框 12">
                <a:extLst>
                  <a:ext uri="{FF2B5EF4-FFF2-40B4-BE49-F238E27FC236}">
                    <a16:creationId xmlns:a16="http://schemas.microsoft.com/office/drawing/2014/main" id="{B7809583-0BE4-46B8-B202-6A2FDA84359E}"/>
                  </a:ext>
                </a:extLst>
              </p:cNvPr>
              <p:cNvSpPr txBox="1">
                <a:spLocks noRot="1" noChangeAspect="1" noMove="1" noResize="1" noEditPoints="1" noAdjustHandles="1" noChangeArrowheads="1" noChangeShapeType="1" noTextEdit="1"/>
              </p:cNvSpPr>
              <p:nvPr/>
            </p:nvSpPr>
            <p:spPr>
              <a:xfrm>
                <a:off x="548418" y="1704487"/>
                <a:ext cx="11346402" cy="2992614"/>
              </a:xfrm>
              <a:prstGeom prst="rect">
                <a:avLst/>
              </a:prstGeom>
              <a:blipFill>
                <a:blip r:embed="rId3"/>
                <a:stretch>
                  <a:fillRect l="-484" r="-2418" b="-2648"/>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Fine-tuning Datasets</a:t>
            </a:r>
            <a:endParaRPr lang="it-IT"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E168EE09-F4BE-4FD5-A314-70F775C123F9}"/>
              </a:ext>
            </a:extLst>
          </p:cNvPr>
          <p:cNvPicPr>
            <a:picLocks noChangeAspect="1"/>
          </p:cNvPicPr>
          <p:nvPr/>
        </p:nvPicPr>
        <p:blipFill>
          <a:blip r:embed="rId4"/>
          <a:stretch>
            <a:fillRect/>
          </a:stretch>
        </p:blipFill>
        <p:spPr>
          <a:xfrm>
            <a:off x="2728381" y="4697101"/>
            <a:ext cx="6986476" cy="2066086"/>
          </a:xfrm>
          <a:prstGeom prst="rect">
            <a:avLst/>
          </a:prstGeom>
        </p:spPr>
      </p:pic>
    </p:spTree>
    <p:extLst>
      <p:ext uri="{BB962C8B-B14F-4D97-AF65-F5344CB8AC3E}">
        <p14:creationId xmlns:p14="http://schemas.microsoft.com/office/powerpoint/2010/main" val="3535532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3682</TotalTime>
  <Words>2085</Words>
  <Application>Microsoft Office PowerPoint</Application>
  <PresentationFormat>宽屏</PresentationFormat>
  <Paragraphs>132</Paragraphs>
  <Slides>18</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PingFangSC-Regular</vt:lpstr>
      <vt:lpstr>等线</vt:lpstr>
      <vt:lpstr>等线 Light</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项 桂巳雨</dc:creator>
  <cp:lastModifiedBy>项 桂巳雨</cp:lastModifiedBy>
  <cp:revision>976</cp:revision>
  <dcterms:created xsi:type="dcterms:W3CDTF">2022-10-29T01:28:43Z</dcterms:created>
  <dcterms:modified xsi:type="dcterms:W3CDTF">2023-06-08T10:36:03Z</dcterms:modified>
</cp:coreProperties>
</file>