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74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452" autoAdjust="0"/>
  </p:normalViewPr>
  <p:slideViewPr>
    <p:cSldViewPr snapToGrid="0">
      <p:cViewPr varScale="1">
        <p:scale>
          <a:sx n="99" d="100"/>
          <a:sy n="99" d="100"/>
        </p:scale>
        <p:origin x="47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80E7EF-2382-4CA9-B4FE-7EB8554BAEC0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A821E3-F86C-41AE-A52F-AD7691908B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35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821E3-F86C-41AE-A52F-AD7691908BD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4354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821E3-F86C-41AE-A52F-AD7691908BD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8731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821E3-F86C-41AE-A52F-AD7691908BD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61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821E3-F86C-41AE-A52F-AD7691908BD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6776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821E3-F86C-41AE-A52F-AD7691908BD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42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821E3-F86C-41AE-A52F-AD7691908BD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620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821E3-F86C-41AE-A52F-AD7691908BD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717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821E3-F86C-41AE-A52F-AD7691908BD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028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821E3-F86C-41AE-A52F-AD7691908BD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867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821E3-F86C-41AE-A52F-AD7691908BD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25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821E3-F86C-41AE-A52F-AD7691908BD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019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821E3-F86C-41AE-A52F-AD7691908BD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221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821E3-F86C-41AE-A52F-AD7691908BD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560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C4433B-53A2-4D5A-9033-2B487BE78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88457C-4B3C-4074-8051-081E1FDA00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11E6F4-C30D-4929-922E-054B53845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E1100-D3E0-4B46-A155-C6D716FBFC85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5F2FF9-A618-4F6C-AB41-7205D293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C91806-ED9E-43ED-829D-910529D93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749D-CA12-437E-B990-50BC98D95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127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151440-EA36-4840-8B4F-F5254BD06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A1CB46-4457-4A3F-8C17-787DB39EC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F1DC25-6234-47E3-9FAB-2365F92F5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E1100-D3E0-4B46-A155-C6D716FBFC85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3A5BE1-CEB9-4A63-B2D5-94317A59B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FEA8F0-E75B-4072-8105-4E9EEDA76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749D-CA12-437E-B990-50BC98D95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235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1B44BA2-2535-44BB-9816-87900154EF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177B31-76CD-484D-9F89-3FA802190D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E48876-D6A5-402D-A724-3627E1150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E1100-D3E0-4B46-A155-C6D716FBFC85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82E060-BDE9-4968-BD0D-E20EBC831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A3EE3D-85B7-4113-A50C-4FBA3E27C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749D-CA12-437E-B990-50BC98D95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34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D18F32-B1C9-4728-99F6-14F32D2D4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67F450-C211-4125-A984-54D2E88EC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28C0B1-D678-440E-B084-E899F963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E1100-D3E0-4B46-A155-C6D716FBFC85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522027-DA46-48B3-AA85-9C04F4E43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1F967B-7796-4EFD-9555-169566A78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749D-CA12-437E-B990-50BC98D95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777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73CF83-4703-47C4-8D4D-47B56AD84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FE27F0-C795-4E84-8814-AE661F94B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7DC55F-7331-4CDE-B747-E57026595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E1100-D3E0-4B46-A155-C6D716FBFC85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078CD6-8EF4-40A1-9688-01EFE2CD1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A3BB89-5328-4DB8-A651-60B4C9F02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749D-CA12-437E-B990-50BC98D95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517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D024CF-47ED-42E7-923F-285DA2AC5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4B219C-C650-4AE8-BCD4-3B8F267986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569B66-9EF2-4FFE-86BC-B1B8026AC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5C0686-FD22-4B65-AAEA-5E83B858B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E1100-D3E0-4B46-A155-C6D716FBFC85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88FAB0-3F84-4A2C-A42B-1FEF2999A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65F738-B5B3-476C-8324-709CBCD1A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749D-CA12-437E-B990-50BC98D95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233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BE2BE-B7C6-4FE6-8348-E7098D5CE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86ED64-B88C-47B8-AB7B-A1E9DA3E9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2BED06-E06C-4983-88DD-9159A60B4A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8E9338F-7F00-4A50-92F8-749322BB70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C4F4608-7A38-4EF5-8643-5B20DF2F39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B0BEC80-8407-4526-AB91-17F0A72C9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E1100-D3E0-4B46-A155-C6D716FBFC85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4F9F47F-E3FB-4FBE-AB6B-3B7F817E4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426F881-E119-4273-AF4D-6C753B293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749D-CA12-437E-B990-50BC98D95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357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1BB7B8-4813-49AB-A463-90F0E673F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F3FA85C-69D1-4BFE-979C-2FA48DC78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E1100-D3E0-4B46-A155-C6D716FBFC85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3F7081-718D-4E35-9E27-BC19B1355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330C0D-13B9-42F0-B78B-2EA7EE6B6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749D-CA12-437E-B990-50BC98D95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610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FB4EF4-402A-4551-88D7-5CF031403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E1100-D3E0-4B46-A155-C6D716FBFC85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A603293-F6F0-42C0-9723-474F2BB07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21C660-D4CC-4BE2-AEE6-885B074C0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749D-CA12-437E-B990-50BC98D95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45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8D1A1-FDE8-4E39-9AED-BB140D4D0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9C053A-05FF-4C11-8065-96B3E604E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20513B-1405-4579-9707-3D95D9F93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0F6C15-0396-4895-9766-0ACD900F6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E1100-D3E0-4B46-A155-C6D716FBFC85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4B2EFF-4C14-4CAD-B76E-34F6B2170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C5FDDF-6498-4F85-9215-479F24216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749D-CA12-437E-B990-50BC98D95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394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494D1-466C-4B85-9315-183FBAB22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0B4244-1650-4344-A692-93BA77D6B2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78F5F2-4BF5-450C-ABFA-D226F9FC9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C857A9-E376-4287-A137-7B16B220A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E1100-D3E0-4B46-A155-C6D716FBFC85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8B7054-F969-48F9-B799-DBE6BA3ED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184899-B4D4-4EA1-97C8-1AA5C2D0D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749D-CA12-437E-B990-50BC98D95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837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AF975F8-9184-4D5B-BE1E-8D654B2BC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B6B687-8478-4382-991A-8C13CC350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4561AA-D6EA-470F-817F-4116963118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E1100-D3E0-4B46-A155-C6D716FBFC85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0BCB99-A434-4144-A8A1-096B104659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517005-8BCA-46C3-9E7B-6E7380DFF1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9749D-CA12-437E-B990-50BC98D95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315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F54FE29-925F-47C2-B4F9-14DC75847069}"/>
              </a:ext>
            </a:extLst>
          </p:cNvPr>
          <p:cNvSpPr txBox="1"/>
          <p:nvPr/>
        </p:nvSpPr>
        <p:spPr>
          <a:xfrm>
            <a:off x="5373107" y="5248591"/>
            <a:ext cx="65458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汇报人：项桂巳雨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2023/03/18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3B7DAC7-F0D5-4560-82A2-2B2871510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839" y="1966893"/>
            <a:ext cx="10152997" cy="240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601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14D4F8A-2152-4300-9CEA-9ED8531B1199}"/>
              </a:ext>
            </a:extLst>
          </p:cNvPr>
          <p:cNvSpPr txBox="1"/>
          <p:nvPr/>
        </p:nvSpPr>
        <p:spPr>
          <a:xfrm>
            <a:off x="126123" y="163961"/>
            <a:ext cx="10777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Partial Multi-Label Learning via Credible Label Elicitation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B7EC186-8BEA-4432-A3F5-B26DB9A3F662}"/>
              </a:ext>
            </a:extLst>
          </p:cNvPr>
          <p:cNvSpPr txBox="1"/>
          <p:nvPr/>
        </p:nvSpPr>
        <p:spPr>
          <a:xfrm>
            <a:off x="304410" y="688130"/>
            <a:ext cx="10956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2.2. MAP Reasoning</a:t>
            </a:r>
            <a:endParaRPr lang="it-IT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B4ABB42-7E76-4D46-A59C-FCB223BF3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2038" y="3750568"/>
            <a:ext cx="3619686" cy="177809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20EC5D8-0C3D-4B7B-B64A-B857826F21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2038" y="1954289"/>
            <a:ext cx="3791145" cy="136532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31C9819-59B3-46F8-93DF-8D67E02F45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409" y="1520046"/>
            <a:ext cx="5683542" cy="417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231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14D4F8A-2152-4300-9CEA-9ED8531B1199}"/>
              </a:ext>
            </a:extLst>
          </p:cNvPr>
          <p:cNvSpPr txBox="1"/>
          <p:nvPr/>
        </p:nvSpPr>
        <p:spPr>
          <a:xfrm>
            <a:off x="126123" y="163961"/>
            <a:ext cx="10777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Partial Multi-Label Learning via Credible Label Elicitation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B7EC186-8BEA-4432-A3F5-B26DB9A3F662}"/>
              </a:ext>
            </a:extLst>
          </p:cNvPr>
          <p:cNvSpPr txBox="1"/>
          <p:nvPr/>
        </p:nvSpPr>
        <p:spPr>
          <a:xfrm>
            <a:off x="304410" y="688130"/>
            <a:ext cx="10956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Experiments</a:t>
            </a:r>
            <a:endParaRPr lang="it-IT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27C2914-2ED7-4E76-B897-02DCC6EAB944}"/>
              </a:ext>
            </a:extLst>
          </p:cNvPr>
          <p:cNvSpPr txBox="1"/>
          <p:nvPr/>
        </p:nvSpPr>
        <p:spPr>
          <a:xfrm>
            <a:off x="785611" y="1500389"/>
            <a:ext cx="1122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使用虚拟标签分割和</a:t>
            </a:r>
            <a:r>
              <a:rPr lang="en-US" altLang="zh-CN" b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b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推理实例化的两个</a:t>
            </a:r>
            <a:r>
              <a:rPr lang="en-US" altLang="zh-CN" b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PARTICLE</a:t>
            </a:r>
            <a:r>
              <a:rPr lang="zh-CN" altLang="en-US" b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变体分别被称为</a:t>
            </a:r>
            <a:r>
              <a:rPr lang="en-US" altLang="zh-CN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PARTICLE-VLS</a:t>
            </a:r>
            <a:r>
              <a:rPr lang="zh-CN" altLang="en-US" b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PARTICLE-MAP</a:t>
            </a:r>
            <a:r>
              <a:rPr lang="zh-CN" altLang="en-US" b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DBCE322-2322-4F42-927D-B71C062AE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924" y="2082276"/>
            <a:ext cx="8776151" cy="450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290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14D4F8A-2152-4300-9CEA-9ED8531B1199}"/>
              </a:ext>
            </a:extLst>
          </p:cNvPr>
          <p:cNvSpPr txBox="1"/>
          <p:nvPr/>
        </p:nvSpPr>
        <p:spPr>
          <a:xfrm>
            <a:off x="126123" y="163961"/>
            <a:ext cx="10777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Partial Multi-Label Learning via Credible Label Elicitation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B7EC186-8BEA-4432-A3F5-B26DB9A3F662}"/>
              </a:ext>
            </a:extLst>
          </p:cNvPr>
          <p:cNvSpPr txBox="1"/>
          <p:nvPr/>
        </p:nvSpPr>
        <p:spPr>
          <a:xfrm>
            <a:off x="304410" y="688130"/>
            <a:ext cx="10956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Experiments</a:t>
            </a:r>
            <a:endParaRPr lang="it-IT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4713446-D8CE-4E70-AC5C-200FE395C1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240"/>
          <a:stretch/>
        </p:blipFill>
        <p:spPr>
          <a:xfrm>
            <a:off x="1865266" y="1427742"/>
            <a:ext cx="8358438" cy="513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11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14D4F8A-2152-4300-9CEA-9ED8531B1199}"/>
              </a:ext>
            </a:extLst>
          </p:cNvPr>
          <p:cNvSpPr txBox="1"/>
          <p:nvPr/>
        </p:nvSpPr>
        <p:spPr>
          <a:xfrm>
            <a:off x="126123" y="163961"/>
            <a:ext cx="10777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Partial Multi-Label Learning via Credible Label Elicitation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B7EC186-8BEA-4432-A3F5-B26DB9A3F662}"/>
              </a:ext>
            </a:extLst>
          </p:cNvPr>
          <p:cNvSpPr txBox="1"/>
          <p:nvPr/>
        </p:nvSpPr>
        <p:spPr>
          <a:xfrm>
            <a:off x="304410" y="688130"/>
            <a:ext cx="10956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Experiments</a:t>
            </a:r>
            <a:endParaRPr lang="it-IT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67D9527-5733-440E-845F-7F82503E63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660"/>
          <a:stretch/>
        </p:blipFill>
        <p:spPr>
          <a:xfrm>
            <a:off x="3921617" y="398179"/>
            <a:ext cx="8219388" cy="645982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C8C448F-95BF-412D-B037-26CFE8835221}"/>
              </a:ext>
            </a:extLst>
          </p:cNvPr>
          <p:cNvSpPr txBox="1"/>
          <p:nvPr/>
        </p:nvSpPr>
        <p:spPr>
          <a:xfrm>
            <a:off x="304410" y="2099315"/>
            <a:ext cx="339182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1D212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b="0" i="0" dirty="0" err="1">
                <a:solidFill>
                  <a:srgbClr val="1D212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thr</a:t>
            </a:r>
            <a:r>
              <a:rPr lang="zh-CN" altLang="en-US" b="0" i="0" dirty="0">
                <a:solidFill>
                  <a:srgbClr val="1D212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减小到</a:t>
            </a:r>
            <a:r>
              <a:rPr lang="en-US" altLang="zh-CN" b="0" i="0" dirty="0">
                <a:solidFill>
                  <a:srgbClr val="1D212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0.9</a:t>
            </a:r>
            <a:r>
              <a:rPr lang="zh-CN" altLang="en-US" b="0" i="0" dirty="0">
                <a:solidFill>
                  <a:srgbClr val="1D212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时，</a:t>
            </a:r>
            <a:r>
              <a:rPr lang="en-US" altLang="zh-CN" b="0" i="0" dirty="0">
                <a:solidFill>
                  <a:srgbClr val="1D212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 ARTICLE</a:t>
            </a:r>
            <a:r>
              <a:rPr lang="zh-CN" altLang="en-US" b="0" i="0" dirty="0">
                <a:solidFill>
                  <a:srgbClr val="1D212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的预测性能相对稳定，这也是本文使用的数值。</a:t>
            </a:r>
            <a:endParaRPr lang="en-US" altLang="zh-CN" b="0" i="0" dirty="0">
              <a:solidFill>
                <a:srgbClr val="1D212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0" i="0" dirty="0">
              <a:solidFill>
                <a:srgbClr val="1D212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0" i="0" dirty="0">
                <a:solidFill>
                  <a:srgbClr val="1D212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此外，如图</a:t>
            </a:r>
            <a:r>
              <a:rPr lang="en-US" altLang="zh-CN" b="0" i="0" dirty="0">
                <a:solidFill>
                  <a:srgbClr val="1D212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(g)</a:t>
            </a:r>
            <a:r>
              <a:rPr lang="zh-CN" altLang="en-US" b="0" i="0" dirty="0">
                <a:solidFill>
                  <a:srgbClr val="1D212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0" i="0" dirty="0">
                <a:solidFill>
                  <a:srgbClr val="1D212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(h)</a:t>
            </a:r>
            <a:r>
              <a:rPr lang="zh-CN" altLang="en-US" b="0" i="0" dirty="0">
                <a:solidFill>
                  <a:srgbClr val="1D212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1D21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b="0" i="0" dirty="0" err="1">
                <a:solidFill>
                  <a:srgbClr val="1D212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0" i="0" dirty="0">
                <a:solidFill>
                  <a:srgbClr val="1D212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b="0" i="0" dirty="0">
                <a:solidFill>
                  <a:srgbClr val="1D212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所示，随着</a:t>
            </a:r>
            <a:r>
              <a:rPr lang="en-US" altLang="zh-CN" b="0" i="0" dirty="0" err="1">
                <a:solidFill>
                  <a:srgbClr val="1D212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thr</a:t>
            </a:r>
            <a:r>
              <a:rPr lang="zh-CN" altLang="en-US" b="0" i="0" dirty="0">
                <a:solidFill>
                  <a:srgbClr val="1D212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的降低，引出的可信标签的平均大小以线性或次线性的速度增加。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6907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644BDC88-3D27-469B-98D0-D181826F0560}"/>
              </a:ext>
            </a:extLst>
          </p:cNvPr>
          <p:cNvSpPr txBox="1"/>
          <p:nvPr/>
        </p:nvSpPr>
        <p:spPr>
          <a:xfrm>
            <a:off x="2233655" y="2519534"/>
            <a:ext cx="772468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谢谢大家</a:t>
            </a:r>
          </a:p>
        </p:txBody>
      </p:sp>
    </p:spTree>
    <p:extLst>
      <p:ext uri="{BB962C8B-B14F-4D97-AF65-F5344CB8AC3E}">
        <p14:creationId xmlns:p14="http://schemas.microsoft.com/office/powerpoint/2010/main" val="621799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14D4F8A-2152-4300-9CEA-9ED8531B1199}"/>
              </a:ext>
            </a:extLst>
          </p:cNvPr>
          <p:cNvSpPr txBox="1"/>
          <p:nvPr/>
        </p:nvSpPr>
        <p:spPr>
          <a:xfrm>
            <a:off x="126123" y="163961"/>
            <a:ext cx="10777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Partial Multi-Label Learning via Credible Label Elicitation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B7EC186-8BEA-4432-A3F5-B26DB9A3F662}"/>
              </a:ext>
            </a:extLst>
          </p:cNvPr>
          <p:cNvSpPr txBox="1"/>
          <p:nvPr/>
        </p:nvSpPr>
        <p:spPr>
          <a:xfrm>
            <a:off x="334228" y="737826"/>
            <a:ext cx="5678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Partial Multi-Label Learning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92D7CF-94F2-43EC-8D03-C8C233F23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208" y="1367591"/>
            <a:ext cx="7989671" cy="532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999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14D4F8A-2152-4300-9CEA-9ED8531B1199}"/>
              </a:ext>
            </a:extLst>
          </p:cNvPr>
          <p:cNvSpPr txBox="1"/>
          <p:nvPr/>
        </p:nvSpPr>
        <p:spPr>
          <a:xfrm>
            <a:off x="126123" y="163961"/>
            <a:ext cx="10777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Partial Multi-Label Learning via Credible Label Elicitation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B7EC186-8BEA-4432-A3F5-B26DB9A3F662}"/>
              </a:ext>
            </a:extLst>
          </p:cNvPr>
          <p:cNvSpPr txBox="1"/>
          <p:nvPr/>
        </p:nvSpPr>
        <p:spPr>
          <a:xfrm>
            <a:off x="334228" y="737826"/>
            <a:ext cx="5678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Partial Multi-Label Learning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69B4B26-6023-4A07-85DE-74CBC74B04CC}"/>
              </a:ext>
            </a:extLst>
          </p:cNvPr>
          <p:cNvSpPr txBox="1"/>
          <p:nvPr/>
        </p:nvSpPr>
        <p:spPr>
          <a:xfrm>
            <a:off x="1031183" y="1902551"/>
            <a:ext cx="974283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Basic Strategy:</a:t>
            </a:r>
          </a:p>
          <a:p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treat all candidate labels as groundtruth ones.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choose to disambiguate candidate label set by estimating the confidence of each candidate label being the ground-truth one.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396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14D4F8A-2152-4300-9CEA-9ED8531B1199}"/>
              </a:ext>
            </a:extLst>
          </p:cNvPr>
          <p:cNvSpPr txBox="1"/>
          <p:nvPr/>
        </p:nvSpPr>
        <p:spPr>
          <a:xfrm>
            <a:off x="126123" y="163961"/>
            <a:ext cx="10777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Partial Multi-Label Learning via Credible Label Elicitation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B7EC186-8BEA-4432-A3F5-B26DB9A3F662}"/>
              </a:ext>
            </a:extLst>
          </p:cNvPr>
          <p:cNvSpPr txBox="1"/>
          <p:nvPr/>
        </p:nvSpPr>
        <p:spPr>
          <a:xfrm>
            <a:off x="324288" y="936608"/>
            <a:ext cx="1095662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PARTICLE </a:t>
            </a:r>
          </a:p>
          <a:p>
            <a:r>
              <a:rPr lang="it-IT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(PARTIal multi-label learning via Credible Label Elicitation)</a:t>
            </a:r>
          </a:p>
          <a:p>
            <a:endParaRPr lang="it-IT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E4CD9D6-FD58-4C9B-8BA6-5F0CD6F0F4E7}"/>
              </a:ext>
            </a:extLst>
          </p:cNvPr>
          <p:cNvSpPr txBox="1"/>
          <p:nvPr/>
        </p:nvSpPr>
        <p:spPr>
          <a:xfrm>
            <a:off x="1489214" y="2213619"/>
            <a:ext cx="749576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Credible Label Elicitation</a:t>
            </a: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Predictive Model Induction</a:t>
            </a: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2.1. Virtual Label Splitting</a:t>
            </a: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2.2. MAP Reasoning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0195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14D4F8A-2152-4300-9CEA-9ED8531B1199}"/>
              </a:ext>
            </a:extLst>
          </p:cNvPr>
          <p:cNvSpPr txBox="1"/>
          <p:nvPr/>
        </p:nvSpPr>
        <p:spPr>
          <a:xfrm>
            <a:off x="126123" y="163961"/>
            <a:ext cx="10777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Partial Multi-Label Learning via Credible Label Elicitation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B7EC186-8BEA-4432-A3F5-B26DB9A3F662}"/>
              </a:ext>
            </a:extLst>
          </p:cNvPr>
          <p:cNvSpPr txBox="1"/>
          <p:nvPr/>
        </p:nvSpPr>
        <p:spPr>
          <a:xfrm>
            <a:off x="324288" y="936608"/>
            <a:ext cx="10956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Credible Label Elicitation</a:t>
            </a:r>
            <a:endParaRPr lang="it-IT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159AF1F-CB66-47F8-9378-7E6A9D49B3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9" b="1139"/>
          <a:stretch/>
        </p:blipFill>
        <p:spPr>
          <a:xfrm>
            <a:off x="418268" y="1878160"/>
            <a:ext cx="5873202" cy="4574622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1F3731CD-57C4-4555-B3F7-70EEBAB2065F}"/>
              </a:ext>
            </a:extLst>
          </p:cNvPr>
          <p:cNvGrpSpPr/>
          <p:nvPr/>
        </p:nvGrpSpPr>
        <p:grpSpPr>
          <a:xfrm>
            <a:off x="6381752" y="1371038"/>
            <a:ext cx="5697315" cy="2794433"/>
            <a:chOff x="6381752" y="1371038"/>
            <a:chExt cx="5697315" cy="2794433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196771DD-F891-4F03-AFCD-8A6F8F951D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114"/>
            <a:stretch/>
          </p:blipFill>
          <p:spPr>
            <a:xfrm>
              <a:off x="6381752" y="2117035"/>
              <a:ext cx="5666667" cy="2048436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911FAFD4-6CB6-42BA-A314-8A4EAA3112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1569"/>
            <a:stretch/>
          </p:blipFill>
          <p:spPr>
            <a:xfrm>
              <a:off x="6431448" y="1371038"/>
              <a:ext cx="5647619" cy="815571"/>
            </a:xfrm>
            <a:prstGeom prst="rect">
              <a:avLst/>
            </a:prstGeom>
          </p:spPr>
        </p:pic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7C7FFC33-B8C2-4358-8BC3-3F80F5D825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35768" y="4599435"/>
            <a:ext cx="4737964" cy="62406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7B28309-F3BC-4A9B-93D8-0CA9769BD2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74303" y="5523169"/>
            <a:ext cx="5561905" cy="100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022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14D4F8A-2152-4300-9CEA-9ED8531B1199}"/>
              </a:ext>
            </a:extLst>
          </p:cNvPr>
          <p:cNvSpPr txBox="1"/>
          <p:nvPr/>
        </p:nvSpPr>
        <p:spPr>
          <a:xfrm>
            <a:off x="126123" y="163961"/>
            <a:ext cx="10777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Partial Multi-Label Learning via Credible Label Elicitation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B7EC186-8BEA-4432-A3F5-B26DB9A3F662}"/>
              </a:ext>
            </a:extLst>
          </p:cNvPr>
          <p:cNvSpPr txBox="1"/>
          <p:nvPr/>
        </p:nvSpPr>
        <p:spPr>
          <a:xfrm>
            <a:off x="324288" y="936608"/>
            <a:ext cx="10956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Credible Label Elicitation</a:t>
            </a:r>
            <a:endParaRPr lang="it-IT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A025D67-AB87-4AA8-A3DE-6FF307D21B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1887" y="1663443"/>
            <a:ext cx="5501559" cy="472380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11ABB7E-734C-43CF-9737-05CB98BB3C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77961" y="2780702"/>
            <a:ext cx="5638095" cy="129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08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14D4F8A-2152-4300-9CEA-9ED8531B1199}"/>
              </a:ext>
            </a:extLst>
          </p:cNvPr>
          <p:cNvSpPr txBox="1"/>
          <p:nvPr/>
        </p:nvSpPr>
        <p:spPr>
          <a:xfrm>
            <a:off x="126123" y="163961"/>
            <a:ext cx="10777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Partial Multi-Label Learning via Credible Label Elicitation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B7EC186-8BEA-4432-A3F5-B26DB9A3F662}"/>
              </a:ext>
            </a:extLst>
          </p:cNvPr>
          <p:cNvSpPr txBox="1"/>
          <p:nvPr/>
        </p:nvSpPr>
        <p:spPr>
          <a:xfrm>
            <a:off x="304410" y="688130"/>
            <a:ext cx="10956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Predictive Model Induction</a:t>
            </a:r>
            <a:endParaRPr lang="it-IT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5627346-6C8B-4046-A5AB-2A67AFD32C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17880" y="1211350"/>
            <a:ext cx="5615674" cy="553333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038C6B73-89A2-4C9B-B030-A5AD3FDAD22C}"/>
              </a:ext>
            </a:extLst>
          </p:cNvPr>
          <p:cNvSpPr txBox="1"/>
          <p:nvPr/>
        </p:nvSpPr>
        <p:spPr>
          <a:xfrm>
            <a:off x="708126" y="3419061"/>
            <a:ext cx="33519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Pairwise label ranking</a:t>
            </a:r>
          </a:p>
        </p:txBody>
      </p:sp>
    </p:spTree>
    <p:extLst>
      <p:ext uri="{BB962C8B-B14F-4D97-AF65-F5344CB8AC3E}">
        <p14:creationId xmlns:p14="http://schemas.microsoft.com/office/powerpoint/2010/main" val="2693308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14D4F8A-2152-4300-9CEA-9ED8531B1199}"/>
              </a:ext>
            </a:extLst>
          </p:cNvPr>
          <p:cNvSpPr txBox="1"/>
          <p:nvPr/>
        </p:nvSpPr>
        <p:spPr>
          <a:xfrm>
            <a:off x="126123" y="163961"/>
            <a:ext cx="10777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Partial Multi-Label Learning via Credible Label Elicitation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B7EC186-8BEA-4432-A3F5-B26DB9A3F662}"/>
              </a:ext>
            </a:extLst>
          </p:cNvPr>
          <p:cNvSpPr txBox="1"/>
          <p:nvPr/>
        </p:nvSpPr>
        <p:spPr>
          <a:xfrm>
            <a:off x="304410" y="688130"/>
            <a:ext cx="10956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2.1. Virtual Label Splitting</a:t>
            </a:r>
            <a:endParaRPr lang="it-IT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56127E-49B0-4719-8A5C-BAED43FE97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4892" y="2049740"/>
            <a:ext cx="5635226" cy="354285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43820BB-5DCA-4ECB-BE46-56F1376BA3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845694"/>
            <a:ext cx="5742857" cy="558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192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14D4F8A-2152-4300-9CEA-9ED8531B1199}"/>
              </a:ext>
            </a:extLst>
          </p:cNvPr>
          <p:cNvSpPr txBox="1"/>
          <p:nvPr/>
        </p:nvSpPr>
        <p:spPr>
          <a:xfrm>
            <a:off x="126123" y="163961"/>
            <a:ext cx="10777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Partial Multi-Label Learning via Credible Label Elicitation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B7EC186-8BEA-4432-A3F5-B26DB9A3F662}"/>
              </a:ext>
            </a:extLst>
          </p:cNvPr>
          <p:cNvSpPr txBox="1"/>
          <p:nvPr/>
        </p:nvSpPr>
        <p:spPr>
          <a:xfrm>
            <a:off x="304410" y="688130"/>
            <a:ext cx="10956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2.2. MAP Reasoning</a:t>
            </a:r>
            <a:endParaRPr lang="it-IT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3AFC5AD-E5D6-45BF-9D4D-468E5D7EE2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3876" y="1427742"/>
            <a:ext cx="5735762" cy="4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17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1454</TotalTime>
  <Words>294</Words>
  <Application>Microsoft Office PowerPoint</Application>
  <PresentationFormat>宽屏</PresentationFormat>
  <Paragraphs>60</Paragraphs>
  <Slides>14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项 桂巳雨</dc:creator>
  <cp:lastModifiedBy>项 桂巳雨</cp:lastModifiedBy>
  <cp:revision>423</cp:revision>
  <dcterms:created xsi:type="dcterms:W3CDTF">2022-10-29T01:28:43Z</dcterms:created>
  <dcterms:modified xsi:type="dcterms:W3CDTF">2023-03-17T10:24:08Z</dcterms:modified>
</cp:coreProperties>
</file>