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6" r:id="rId4"/>
    <p:sldId id="286" r:id="rId5"/>
    <p:sldId id="288" r:id="rId6"/>
    <p:sldId id="287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2" autoAdjust="0"/>
  </p:normalViewPr>
  <p:slideViewPr>
    <p:cSldViewPr snapToGrid="0">
      <p:cViewPr varScale="1">
        <p:scale>
          <a:sx n="99" d="100"/>
          <a:sy n="99" d="100"/>
        </p:scale>
        <p:origin x="4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E7EF-2382-4CA9-B4FE-7EB8554BAEC0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21E3-F86C-41AE-A52F-AD7691908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5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3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6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69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8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5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4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1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5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6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4433B-53A2-4D5A-9033-2B487BE7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8457C-4B3C-4074-8051-081E1FDA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1E6F4-C30D-4929-922E-054B5384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F2FF9-A618-4F6C-AB41-7205D293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91806-ED9E-43ED-829D-910529D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2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1440-EA36-4840-8B4F-F5254B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1CB46-4457-4A3F-8C17-787DB39E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1DC25-6234-47E3-9FAB-2365F92F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A5BE1-CEB9-4A63-B2D5-94317A59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EA8F0-E75B-4072-8105-4E9EEDA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44BA2-2535-44BB-9816-87900154E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77B31-76CD-484D-9F89-3FA80219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48876-D6A5-402D-A724-3627E11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2E060-BDE9-4968-BD0D-E20EBC83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3EE3D-85B7-4113-A50C-4FBA3E2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18F32-B1C9-4728-99F6-14F32D2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F450-C211-4125-A984-54D2E88E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C0B1-D678-440E-B084-E899F963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2027-DA46-48B3-AA85-9C04F4E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F967B-7796-4EFD-9555-169566A7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3CF83-4703-47C4-8D4D-47B56AD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E27F0-C795-4E84-8814-AE661F94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DC55F-7331-4CDE-B747-E570265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8CD6-8EF4-40A1-9688-01EFE2CD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3BB89-5328-4DB8-A651-60B4C9F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24CF-47ED-42E7-923F-285DA2AC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219C-C650-4AE8-BCD4-3B8F26798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69B66-9EF2-4FFE-86BC-B1B8026A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C0686-FD22-4B65-AAEA-5E83B858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8FAB0-3F84-4A2C-A42B-1FEF299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5F738-B5B3-476C-8324-709CBCD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3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E2BE-B7C6-4FE6-8348-E7098D5C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6ED64-B88C-47B8-AB7B-A1E9DA3E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BED06-E06C-4983-88DD-9159A60B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9338F-7F00-4A50-92F8-749322BB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4F4608-7A38-4EF5-8643-5B20DF2F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BEC80-8407-4526-AB91-17F0A72C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9F47F-E3FB-4FBE-AB6B-3B7F817E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26F881-E119-4273-AF4D-6C753B29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B7B8-4813-49AB-A463-90F0E67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FA85C-69D1-4BFE-979C-2FA48DC7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F7081-718D-4E35-9E27-BC19B135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30C0D-13B9-42F0-B78B-2EA7EE6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1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B4EF4-402A-4551-88D7-5CF03140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603293-F6F0-42C0-9723-474F2BB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1C660-D4CC-4BE2-AEE6-885B074C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D1A1-FDE8-4E39-9AED-BB140D4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C053A-05FF-4C11-8065-96B3E604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0513B-1405-4579-9707-3D95D9F9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F6C15-0396-4895-9766-0ACD900F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B2EFF-4C14-4CAD-B76E-34F6B21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5FDDF-6498-4F85-9215-479F2421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94D1-466C-4B85-9315-183FBAB2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B4244-1650-4344-A692-93BA77D6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8F5F2-4BF5-450C-ABFA-D226F9FC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857A9-E376-4287-A137-7B16B22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B7054-F969-48F9-B799-DBE6BA3E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84899-B4D4-4EA1-97C8-1AA5C2D0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975F8-9184-4D5B-BE1E-8D654B2B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6B687-8478-4382-991A-8C13CC35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561AA-D6EA-470F-817F-41169631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1100-D3E0-4B46-A155-C6D716FBFC8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BCB99-A434-4144-A8A1-096B10465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7005-8BCA-46C3-9E7B-6E7380DF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54FE29-925F-47C2-B4F9-14DC75847069}"/>
              </a:ext>
            </a:extLst>
          </p:cNvPr>
          <p:cNvSpPr txBox="1"/>
          <p:nvPr/>
        </p:nvSpPr>
        <p:spPr>
          <a:xfrm>
            <a:off x="5335400" y="5569103"/>
            <a:ext cx="654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汇报人：项桂巳雨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2023/04/28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3E162-1087-49E7-A794-ACEF079F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79" y="432764"/>
            <a:ext cx="8071042" cy="49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Loss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C079A-47D0-4E44-B566-F8DBCC94307B}"/>
              </a:ext>
            </a:extLst>
          </p:cNvPr>
          <p:cNvSpPr txBox="1"/>
          <p:nvPr/>
        </p:nvSpPr>
        <p:spPr>
          <a:xfrm>
            <a:off x="645553" y="1308098"/>
            <a:ext cx="9966637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减轻标签噪声的影响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损失没有将正标签错误地视为负标签，避免了模型产生错误的负预测。虽然没有标注的正标签仍然存在，但由于特殊的梯度机制，经过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损失训练的模型将主要集中在标注的正标签上。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保持置信度高的正预测：在优先从带注释的正标签中学习之后，该模型更有可能输出对潜在正标签有信心的正预测。当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足够大时，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的梯度会随着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变大而下降，甚至接近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，这有助于保持这些自信的积极预测。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A055B4-9230-4951-ACCB-8E4F3F0AA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7610"/>
          <a:stretch/>
        </p:blipFill>
        <p:spPr>
          <a:xfrm>
            <a:off x="5514681" y="3490737"/>
            <a:ext cx="357892" cy="3302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500AE6-4EC4-4113-B57D-054CFA3FB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117" y="3820954"/>
            <a:ext cx="3889421" cy="29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8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Asymmetric Pseudo-Labeling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C079A-47D0-4E44-B566-F8DBCC94307B}"/>
              </a:ext>
            </a:extLst>
          </p:cNvPr>
          <p:cNvSpPr txBox="1"/>
          <p:nvPr/>
        </p:nvSpPr>
        <p:spPr>
          <a:xfrm>
            <a:off x="560860" y="1571718"/>
            <a:ext cx="10720053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SPML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中，大多数类别上未注释的正负标签的数量非常不平衡。本文提出非对称伪标记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(APL)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损失配合，旨在生成相对充分和准确的伪标签。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对于负伪标签，采用高样本比例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θ% = 90%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的高容忍策略，这意味着在训练期间最多可以选择类别上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的未注释标签作为负伪标签。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对于正伪标签，直接忽略它们以避免引入任何显着降低性能的噪声正伪标签，这可以看作是一种极端的低容忍策略。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3F16FF-6BE9-4635-BD34-D61B5A9C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451" y="4101183"/>
            <a:ext cx="3369098" cy="27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9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Asymmetric Pseudo-Labeling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AC079A-47D0-4E44-B566-F8DBCC94307B}"/>
                  </a:ext>
                </a:extLst>
              </p:cNvPr>
              <p:cNvSpPr txBox="1"/>
              <p:nvPr/>
            </p:nvSpPr>
            <p:spPr>
              <a:xfrm>
                <a:off x="560860" y="1571718"/>
                <a:ext cx="10720053" cy="1950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APL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不是一次生成所有伪标签，而是逐步生成更自信的伪标签。具体来说，在每个 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epoch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中以样本比例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 = </m:t>
                    </m:r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生成负伪标签，其中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是总训练时期。对于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类，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APL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首先对预测概率集 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        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按升序排列。然后将第 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个类别的负伪标签分配给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′%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最低预测概率的图像。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AC079A-47D0-4E44-B566-F8DBCC943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0" y="1571718"/>
                <a:ext cx="10720053" cy="1950470"/>
              </a:xfrm>
              <a:prstGeom prst="rect">
                <a:avLst/>
              </a:prstGeom>
              <a:blipFill>
                <a:blip r:embed="rId3"/>
                <a:stretch>
                  <a:fillRect l="-455" b="-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F1181C7-345A-4FE1-ADDC-3086D3521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65" y="2668465"/>
            <a:ext cx="3924502" cy="3619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A72D41-7491-4D3A-837B-98D75491F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651" y="4907452"/>
            <a:ext cx="8369730" cy="1327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0F9DAF-AF26-4968-9A2C-5076042BB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755" y="3884603"/>
            <a:ext cx="7398130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05C923-8053-41A0-906E-EC9D489F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8" y="1262071"/>
            <a:ext cx="8725348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44BDC88-3D27-469B-98D0-D181826F0560}"/>
              </a:ext>
            </a:extLst>
          </p:cNvPr>
          <p:cNvSpPr txBox="1"/>
          <p:nvPr/>
        </p:nvSpPr>
        <p:spPr>
          <a:xfrm>
            <a:off x="2233655" y="2519534"/>
            <a:ext cx="772468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2179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8" y="737826"/>
            <a:ext cx="567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B4B26-6023-4A07-85DE-74CBC74B04CC}"/>
              </a:ext>
            </a:extLst>
          </p:cNvPr>
          <p:cNvSpPr txBox="1"/>
          <p:nvPr/>
        </p:nvSpPr>
        <p:spPr>
          <a:xfrm>
            <a:off x="842647" y="1714015"/>
            <a:ext cx="97428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由于负标签通常是多标签标注的绝大多数，传统的方法是假设所有未标注的标签都是负</a:t>
            </a:r>
            <a:r>
              <a:rPr lang="zh-CN" altLang="en-US" sz="2400" dirty="0">
                <a:solidFill>
                  <a:srgbClr val="1D21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(AN)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以提供监督信号，这通常被视为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SPML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。然而，这种假设会引入假负标签，使模型训练被假设的负标签所主导，损害模型泛化并导致性能大幅下降。因此，在模型训练中应该正确处理未注释的标签。</a:t>
            </a:r>
            <a:endParaRPr lang="en-US" altLang="zh-CN" sz="2400" b="0" i="0" dirty="0">
              <a:solidFill>
                <a:srgbClr val="1D21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D21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本文没有做出任何不切实际的假设，而是选择从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SPML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中完全不同的角度来对待所有未注释的标签，即承认它们是未知的事实，并提出一种简单而有效的方法来应对上述问题。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A0B091-0885-41ED-AA20-DF501178F4C4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9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809583-0BE4-46B8-B202-6A2FDA84359E}"/>
                  </a:ext>
                </a:extLst>
              </p:cNvPr>
              <p:cNvSpPr txBox="1"/>
              <p:nvPr/>
            </p:nvSpPr>
            <p:spPr>
              <a:xfrm>
                <a:off x="644086" y="1529184"/>
                <a:ext cx="10884895" cy="397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                                       表示多标签数据集，包含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个图像。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的第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项，对应第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类的标记，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表征为标记为正标签，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表征为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未标注，在单正标签的定义中，满足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表示只有一个正标签。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SPML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的目标是学习一个                                                                    ，在深度模型中，通常用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表示预测值，                                                损失函数为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809583-0BE4-46B8-B202-6A2FDA843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6" y="1529184"/>
                <a:ext cx="10884895" cy="3978397"/>
              </a:xfrm>
              <a:prstGeom prst="rect">
                <a:avLst/>
              </a:prstGeom>
              <a:blipFill>
                <a:blip r:embed="rId3"/>
                <a:stretch>
                  <a:fillRect l="-504" r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 of SPML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EB7B177-F885-4B21-B407-187BA79B1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708"/>
          <a:stretch/>
        </p:blipFill>
        <p:spPr>
          <a:xfrm>
            <a:off x="1097243" y="1651723"/>
            <a:ext cx="2447619" cy="3911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81CA2B-14ED-4021-B480-629667271E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91"/>
          <a:stretch/>
        </p:blipFill>
        <p:spPr>
          <a:xfrm>
            <a:off x="9368845" y="2137899"/>
            <a:ext cx="2276190" cy="4415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41274D-1F0F-41AC-A950-12A39F5F7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743" y="3468379"/>
            <a:ext cx="2542857" cy="3428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0E230B8-1132-48B6-95A6-610A18B986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3516" y="3443825"/>
            <a:ext cx="1790476" cy="3428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B2ED0D4-D86F-4D96-ADF0-E9A2828CDAE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85" t="11064"/>
          <a:stretch/>
        </p:blipFill>
        <p:spPr>
          <a:xfrm>
            <a:off x="1500920" y="3920060"/>
            <a:ext cx="2962738" cy="381154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DB0F13F1-E2F9-4E2B-BD4A-7FEA1D887259}"/>
              </a:ext>
            </a:extLst>
          </p:cNvPr>
          <p:cNvGrpSpPr/>
          <p:nvPr/>
        </p:nvGrpSpPr>
        <p:grpSpPr>
          <a:xfrm>
            <a:off x="5911831" y="3857446"/>
            <a:ext cx="2419048" cy="392697"/>
            <a:chOff x="863909" y="4435818"/>
            <a:chExt cx="2419048" cy="39269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76758BC-B473-46BC-A227-9ECC94C98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3909" y="4435818"/>
              <a:ext cx="466667" cy="38095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FD21042-D901-41E6-9A93-D291B666F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59147" y="4485658"/>
              <a:ext cx="1923810" cy="34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019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4CD9D6-FD58-4C9B-8BA6-5F0CD6F0F4E7}"/>
              </a:ext>
            </a:extLst>
          </p:cNvPr>
          <p:cNvSpPr txBox="1"/>
          <p:nvPr/>
        </p:nvSpPr>
        <p:spPr>
          <a:xfrm>
            <a:off x="3407477" y="5985558"/>
            <a:ext cx="4492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A6D8D7-DFF7-45BB-A861-D6E71C7DA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44" y="2458618"/>
            <a:ext cx="8838095" cy="11714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22AEEB2-2E21-45ED-9A70-C281B4E448DC}"/>
              </a:ext>
            </a:extLst>
          </p:cNvPr>
          <p:cNvSpPr txBox="1"/>
          <p:nvPr/>
        </p:nvSpPr>
        <p:spPr>
          <a:xfrm>
            <a:off x="897904" y="1774704"/>
            <a:ext cx="10235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assuming-negative (AN) loss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损失函数：将未标注的标记统一视为负标记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EECBDD-E22E-4EE3-9D12-5D71F96C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028" y="5256968"/>
            <a:ext cx="5457143" cy="15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EDBE19-2F43-4791-B1A9-60542BA06155}"/>
                  </a:ext>
                </a:extLst>
              </p:cNvPr>
              <p:cNvSpPr txBox="1"/>
              <p:nvPr/>
            </p:nvSpPr>
            <p:spPr>
              <a:xfrm>
                <a:off x="1018472" y="3838306"/>
                <a:ext cx="10235152" cy="1463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进行了基于梯度的分析，为方便起见，设                表示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类的输出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logit,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 +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表示预测概率，     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            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表示带注释的正标签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假设的负标签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损失。对于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损失的梯度为：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EDBE19-2F43-4791-B1A9-60542BA0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72" y="3838306"/>
                <a:ext cx="10235152" cy="1463349"/>
              </a:xfrm>
              <a:prstGeom prst="rect">
                <a:avLst/>
              </a:prstGeom>
              <a:blipFill>
                <a:blip r:embed="rId5"/>
                <a:stretch>
                  <a:fillRect l="-476" r="-60" b="-5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6D309EF-2B18-44B4-B1C6-01C0FD23A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701" y="3891622"/>
            <a:ext cx="931840" cy="3602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C79FA1-413B-4142-812B-DE8F8880C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814" y="3953181"/>
            <a:ext cx="452008" cy="2986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0687CD-D950-43C1-AAFF-A1D9D62D4B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487" b="9603"/>
          <a:stretch/>
        </p:blipFill>
        <p:spPr>
          <a:xfrm>
            <a:off x="5151575" y="4485862"/>
            <a:ext cx="4259840" cy="2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4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4CD9D6-FD58-4C9B-8BA6-5F0CD6F0F4E7}"/>
              </a:ext>
            </a:extLst>
          </p:cNvPr>
          <p:cNvSpPr txBox="1"/>
          <p:nvPr/>
        </p:nvSpPr>
        <p:spPr>
          <a:xfrm>
            <a:off x="3407477" y="5985558"/>
            <a:ext cx="4492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2AEEB2-2E21-45ED-9A70-C281B4E448DC}"/>
              </a:ext>
            </a:extLst>
          </p:cNvPr>
          <p:cNvSpPr txBox="1"/>
          <p:nvPr/>
        </p:nvSpPr>
        <p:spPr>
          <a:xfrm>
            <a:off x="897904" y="1774704"/>
            <a:ext cx="10235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assuming-negative (AN) loss基于梯度的分析：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EECBDD-E22E-4EE3-9D12-5D71F96CB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4" y="3374048"/>
            <a:ext cx="5457143" cy="15428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479A69-810A-4EC3-B591-63513C9A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80" y="2388985"/>
            <a:ext cx="5454930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2AEEB2-2E21-45ED-9A70-C281B4E448DC}"/>
              </a:ext>
            </a:extLst>
          </p:cNvPr>
          <p:cNvSpPr txBox="1"/>
          <p:nvPr/>
        </p:nvSpPr>
        <p:spPr>
          <a:xfrm>
            <a:off x="897904" y="1774704"/>
            <a:ext cx="102351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assuming-negative (AN) loss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的缺陷：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假定负标签的支配效：假设的负标签比已注释的正标签多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C-1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倍。因此，受相同梯度机制的影响，模型训练将以假设的负标签为主，直到拟合良好，这阻碍了模型从已注释的正标签中学习；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引入了标签噪声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损失中，正标签被错误地假设为负标签这种情况是不可避免的。由于梯度机制相同，虚假负标签和真实正标签会严重影响模型。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对自信（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confident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）的正标签预测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过度抑制：在训练过程中，模型可能会对一个假设的负标签输出一置信度很高的（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confident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）的正预测，而这个负标签可能是一个真实的正预测。然而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损失将为它提供很大的梯度（见梯度图），旨在获得更小的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16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Loss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2AEEB2-2E21-45ED-9A70-C281B4E448DC}"/>
              </a:ext>
            </a:extLst>
          </p:cNvPr>
          <p:cNvSpPr txBox="1"/>
          <p:nvPr/>
        </p:nvSpPr>
        <p:spPr>
          <a:xfrm>
            <a:off x="897903" y="1774704"/>
            <a:ext cx="10609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本文从另一个角度来看待未标记的标签，而不是假设它们是负的，即承认它们是未知的（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Unknown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）。并提出了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的熵最大化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(EM)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损失，定义为：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8E6CD7-F084-409E-A0B5-8B6DEDA3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192" y="2527286"/>
            <a:ext cx="8077615" cy="1479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D65D9D-0B2F-48E1-A6F5-31B9D84C4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157" y="4295297"/>
            <a:ext cx="8838095" cy="11714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641C40-8E28-4A37-9D0C-7D687A26AB93}"/>
              </a:ext>
            </a:extLst>
          </p:cNvPr>
          <p:cNvSpPr txBox="1"/>
          <p:nvPr/>
        </p:nvSpPr>
        <p:spPr>
          <a:xfrm>
            <a:off x="3275741" y="3943886"/>
            <a:ext cx="6094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是一个超参数，用于降权熵最大化的强度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76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Loss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4CD9D6-FD58-4C9B-8BA6-5F0CD6F0F4E7}"/>
              </a:ext>
            </a:extLst>
          </p:cNvPr>
          <p:cNvSpPr txBox="1"/>
          <p:nvPr/>
        </p:nvSpPr>
        <p:spPr>
          <a:xfrm>
            <a:off x="931052" y="5997671"/>
            <a:ext cx="9912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这表明，对于已注释的正标签，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损失使用与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损失相同的梯度机制，而对于未注释的标签，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损失采用完全不同的梯度机制。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EECBDD-E22E-4EE3-9D12-5D71F96CB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7" y="1965410"/>
            <a:ext cx="5457143" cy="15428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479A69-810A-4EC3-B591-63513C9A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86" y="1529184"/>
            <a:ext cx="5454930" cy="40959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7AF330-9ED0-4D2A-97E1-5FA32F9A6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538"/>
          <a:stretch/>
        </p:blipFill>
        <p:spPr>
          <a:xfrm>
            <a:off x="375803" y="3959178"/>
            <a:ext cx="5881183" cy="15875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9A96FF-4B57-4760-B5C4-521B5264CF54}"/>
              </a:ext>
            </a:extLst>
          </p:cNvPr>
          <p:cNvSpPr txBox="1"/>
          <p:nvPr/>
        </p:nvSpPr>
        <p:spPr>
          <a:xfrm>
            <a:off x="531807" y="1664301"/>
            <a:ext cx="178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Loss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B1403-35B4-417B-861F-1678994EE40F}"/>
              </a:ext>
            </a:extLst>
          </p:cNvPr>
          <p:cNvSpPr txBox="1"/>
          <p:nvPr/>
        </p:nvSpPr>
        <p:spPr>
          <a:xfrm>
            <a:off x="531807" y="3577732"/>
            <a:ext cx="178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Loss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</a:t>
            </a:r>
          </a:p>
        </p:txBody>
      </p:sp>
    </p:spTree>
    <p:extLst>
      <p:ext uri="{BB962C8B-B14F-4D97-AF65-F5344CB8AC3E}">
        <p14:creationId xmlns:p14="http://schemas.microsoft.com/office/powerpoint/2010/main" val="122315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Loss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C079A-47D0-4E44-B566-F8DBCC94307B}"/>
              </a:ext>
            </a:extLst>
          </p:cNvPr>
          <p:cNvSpPr txBox="1"/>
          <p:nvPr/>
        </p:nvSpPr>
        <p:spPr>
          <a:xfrm>
            <a:off x="645553" y="1308098"/>
            <a:ext cx="9966637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损失相比，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损失的特殊梯度制度可以导致以下有益的训练行为：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优先从已注释的标签进行学习：在早期的训练中，模型在得到良好的训练之前会产生模糊的预测，预测概率将接近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。此时，梯度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将相对较大（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则相对较小），导致模型优先从带注释的正标签学习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。与简单地降低       的权重不同，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损失倾向于使未注释标签的预测保持模糊，因此能够在整个训练过程中为它们提供小的梯度。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C05C41-2E0D-4515-A855-695293AB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148" y="2249559"/>
            <a:ext cx="414594" cy="3429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7B5B9D-A28B-48D2-A88D-75615D15AE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7610"/>
          <a:stretch/>
        </p:blipFill>
        <p:spPr>
          <a:xfrm>
            <a:off x="8953534" y="2267243"/>
            <a:ext cx="357892" cy="3302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609E0A-765C-4FBA-B32C-AAE8D39DF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937" y="3442000"/>
            <a:ext cx="3993022" cy="3250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3B17A54-2718-4BA8-B5BE-0D818831E720}"/>
                  </a:ext>
                </a:extLst>
              </p:cNvPr>
              <p:cNvSpPr txBox="1"/>
              <p:nvPr/>
            </p:nvSpPr>
            <p:spPr>
              <a:xfrm>
                <a:off x="5185987" y="4626572"/>
                <a:ext cx="609492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在用</a:t>
                </a:r>
                <a:r>
                  <a:rPr lang="en-US" altLang="zh-CN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AN</a:t>
                </a:r>
                <a:r>
                  <a:rPr lang="zh-CN" altLang="en-US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和</a:t>
                </a:r>
                <a:r>
                  <a:rPr lang="en-US" altLang="zh-CN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EM</a:t>
                </a:r>
                <a:r>
                  <a:rPr lang="zh-CN" altLang="en-US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损失训练的模型中，</a:t>
                </a:r>
                <a:r>
                  <a:rPr lang="en-US" altLang="zh-CN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VOC</a:t>
                </a:r>
                <a:r>
                  <a:rPr lang="zh-CN" altLang="en-US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上已标注的正标签</a:t>
                </a:r>
                <a:r>
                  <a:rPr lang="en-US" altLang="zh-CN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(</a:t>
                </a:r>
                <a:r>
                  <a:rPr lang="zh-CN" altLang="en-US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1D21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1D21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1D21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1D212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的训练损失。</a:t>
                </a:r>
                <a:r>
                  <a:rPr lang="en-US" altLang="zh-CN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AN</a:t>
                </a:r>
                <a:r>
                  <a:rPr lang="zh-CN" altLang="en-US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损失的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1D21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D2129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D212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D2129"/>
                    </a:solidFill>
                    <a:effectLst/>
                    <a:latin typeface="PingFangSC-Regular"/>
                  </a:rPr>
                  <a:t>更不稳定，并且会在早期训练中增加。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3B17A54-2718-4BA8-B5BE-0D818831E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87" y="4626572"/>
                <a:ext cx="6094926" cy="923330"/>
              </a:xfrm>
              <a:prstGeom prst="rect">
                <a:avLst/>
              </a:prstGeom>
              <a:blipFill>
                <a:blip r:embed="rId6"/>
                <a:stretch>
                  <a:fillRect l="-900" t="-3974" r="-800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C940150F-FCF5-4990-8D50-8EF6EAE58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7620" y="2681941"/>
            <a:ext cx="387370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1243</Words>
  <Application>Microsoft Office PowerPoint</Application>
  <PresentationFormat>宽屏</PresentationFormat>
  <Paragraphs>75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PingFangSC-Regular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项 桂巳雨</dc:creator>
  <cp:lastModifiedBy>项 桂巳雨</cp:lastModifiedBy>
  <cp:revision>557</cp:revision>
  <dcterms:created xsi:type="dcterms:W3CDTF">2022-10-29T01:28:43Z</dcterms:created>
  <dcterms:modified xsi:type="dcterms:W3CDTF">2023-04-28T09:23:45Z</dcterms:modified>
</cp:coreProperties>
</file>