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6" r:id="rId4"/>
    <p:sldId id="28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2" autoAdjust="0"/>
  </p:normalViewPr>
  <p:slideViewPr>
    <p:cSldViewPr snapToGrid="0">
      <p:cViewPr varScale="1">
        <p:scale>
          <a:sx n="102" d="100"/>
          <a:sy n="10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E7EF-2382-4CA9-B4FE-7EB8554BAEC0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21E3-F86C-41AE-A52F-AD769190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5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7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28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6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1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821E3-F86C-41AE-A52F-AD7691908B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433B-53A2-4D5A-9033-2B487BE7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88457C-4B3C-4074-8051-081E1FDA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E6F4-C30D-4929-922E-054B5384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F2FF9-A618-4F6C-AB41-7205D293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91806-ED9E-43ED-829D-910529D9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51440-EA36-4840-8B4F-F5254BD0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1CB46-4457-4A3F-8C17-787DB39E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1DC25-6234-47E3-9FAB-2365F92F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A5BE1-CEB9-4A63-B2D5-94317A59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EA8F0-E75B-4072-8105-4E9EEDA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44BA2-2535-44BB-9816-87900154E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77B31-76CD-484D-9F89-3FA80219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8876-D6A5-402D-A724-3627E11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2E060-BDE9-4968-BD0D-E20EBC8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3EE3D-85B7-4113-A50C-4FBA3E2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18F32-B1C9-4728-99F6-14F32D2D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7F450-C211-4125-A984-54D2E88E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C0B1-D678-440E-B084-E899F963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2027-DA46-48B3-AA85-9C04F4E4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F967B-7796-4EFD-9555-169566A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3CF83-4703-47C4-8D4D-47B56AD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E27F0-C795-4E84-8814-AE661F94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DC55F-7331-4CDE-B747-E570265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78CD6-8EF4-40A1-9688-01EFE2C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3BB89-5328-4DB8-A651-60B4C9F0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24CF-47ED-42E7-923F-285DA2AC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B219C-C650-4AE8-BCD4-3B8F2679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69B66-9EF2-4FFE-86BC-B1B8026A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C0686-FD22-4B65-AAEA-5E83B858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8FAB0-3F84-4A2C-A42B-1FEF2999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5F738-B5B3-476C-8324-709CBCD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3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E2BE-B7C6-4FE6-8348-E7098D5C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6ED64-B88C-47B8-AB7B-A1E9DA3E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BED06-E06C-4983-88DD-9159A60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9338F-7F00-4A50-92F8-749322BB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F4608-7A38-4EF5-8643-5B20DF2F3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BEC80-8407-4526-AB91-17F0A72C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F47F-E3FB-4FBE-AB6B-3B7F817E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F881-E119-4273-AF4D-6C753B29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BB7B8-4813-49AB-A463-90F0E6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FA85C-69D1-4BFE-979C-2FA48DC7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3F7081-718D-4E35-9E27-BC19B135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30C0D-13B9-42F0-B78B-2EA7EE6B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B4EF4-402A-4551-88D7-5CF0314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03293-F6F0-42C0-9723-474F2BB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1C660-D4CC-4BE2-AEE6-885B074C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8D1A1-FDE8-4E39-9AED-BB140D4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C053A-05FF-4C11-8065-96B3E604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0513B-1405-4579-9707-3D95D9F9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F6C15-0396-4895-9766-0ACD900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B2EFF-4C14-4CAD-B76E-34F6B217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5FDDF-6498-4F85-9215-479F2421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94D1-466C-4B85-9315-183FBAB2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B4244-1650-4344-A692-93BA77D6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8F5F2-4BF5-450C-ABFA-D226F9FC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857A9-E376-4287-A137-7B16B22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B7054-F969-48F9-B799-DBE6BA3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84899-B4D4-4EA1-97C8-1AA5C2D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3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975F8-9184-4D5B-BE1E-8D654B2B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B687-8478-4382-991A-8C13CC35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1AA-D6EA-470F-817F-41169631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100-D3E0-4B46-A155-C6D716FBFC85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BCB99-A434-4144-A8A1-096B10465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17005-8BCA-46C3-9E7B-6E7380DF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749D-CA12-437E-B990-50BC98D95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54FE29-925F-47C2-B4F9-14DC75847069}"/>
              </a:ext>
            </a:extLst>
          </p:cNvPr>
          <p:cNvSpPr txBox="1"/>
          <p:nvPr/>
        </p:nvSpPr>
        <p:spPr>
          <a:xfrm>
            <a:off x="5335400" y="5569103"/>
            <a:ext cx="6545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汇报人：项桂巳雨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2023/04/28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3E162-1087-49E7-A794-ACEF079F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79" y="432764"/>
            <a:ext cx="8071042" cy="49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ABB42-7E76-4D46-A59C-FCB223BF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38" y="3750568"/>
            <a:ext cx="3619686" cy="1778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0EC5D8-0C3D-4B7B-B64A-B857826F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38" y="1954289"/>
            <a:ext cx="3791145" cy="13653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1C9819-59B3-46F8-93DF-8D67E02F4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09" y="1520046"/>
            <a:ext cx="5683542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7C2914-2ED7-4E76-B897-02DCC6EAB944}"/>
              </a:ext>
            </a:extLst>
          </p:cNvPr>
          <p:cNvSpPr txBox="1"/>
          <p:nvPr/>
        </p:nvSpPr>
        <p:spPr>
          <a:xfrm>
            <a:off x="785611" y="1500389"/>
            <a:ext cx="112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使用虚拟标签分割和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推理实例化的两个</a:t>
            </a:r>
            <a:r>
              <a:rPr lang="en-US" altLang="zh-CN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变体分别被称为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PARTICLE-VLS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PARTICLE-MAP</a:t>
            </a:r>
            <a:r>
              <a:rPr lang="zh-CN" altLang="en-US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BCE322-2322-4F42-927D-B71C062A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24" y="2082276"/>
            <a:ext cx="8776151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9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713446-D8CE-4E70-AC5C-200FE395C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0"/>
          <a:stretch/>
        </p:blipFill>
        <p:spPr>
          <a:xfrm>
            <a:off x="1865266" y="1427742"/>
            <a:ext cx="8358438" cy="51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 Multi-Label Learning via Credible Label Elicitation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D9527-5733-440E-845F-7F82503E6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0"/>
          <a:stretch/>
        </p:blipFill>
        <p:spPr>
          <a:xfrm>
            <a:off x="3921617" y="398179"/>
            <a:ext cx="8219388" cy="64598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8C448F-95BF-412D-B037-26CFE8835221}"/>
              </a:ext>
            </a:extLst>
          </p:cNvPr>
          <p:cNvSpPr txBox="1"/>
          <p:nvPr/>
        </p:nvSpPr>
        <p:spPr>
          <a:xfrm>
            <a:off x="304410" y="2099315"/>
            <a:ext cx="3391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减小到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 ARTICLE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的预测性能相对稳定，这也是本文使用的数值。</a:t>
            </a:r>
            <a:endParaRPr lang="en-US" altLang="zh-CN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此外，如图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(h)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D21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所示，随着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的降低，引出的可信标签的平均大小以线性或次线性的速度增加。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90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44BDC88-3D27-469B-98D0-D181826F0560}"/>
              </a:ext>
            </a:extLst>
          </p:cNvPr>
          <p:cNvSpPr txBox="1"/>
          <p:nvPr/>
        </p:nvSpPr>
        <p:spPr>
          <a:xfrm>
            <a:off x="2233655" y="2519534"/>
            <a:ext cx="77246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179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8" y="737826"/>
            <a:ext cx="567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B4B26-6023-4A07-85DE-74CBC74B04CC}"/>
              </a:ext>
            </a:extLst>
          </p:cNvPr>
          <p:cNvSpPr txBox="1"/>
          <p:nvPr/>
        </p:nvSpPr>
        <p:spPr>
          <a:xfrm>
            <a:off x="842647" y="1714015"/>
            <a:ext cx="97428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由于负标签通常是多标签标注的绝大多数，传统的方法是假设所有未标注的标签都是负</a:t>
            </a:r>
            <a:r>
              <a:rPr lang="zh-CN" altLang="en-US" sz="2400" dirty="0">
                <a:solidFill>
                  <a:srgbClr val="1D21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(AN)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以提供监督信号，这通常被视为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SPML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。然而，这种假设会引入假负标签，使模型训练被假设的负标签所主导，损害模型泛化并导致性能大幅下降。因此，在模型训练中应该正确处理未注释的标签。</a:t>
            </a:r>
            <a:endParaRPr lang="en-US" altLang="zh-CN" sz="2400" b="0" i="0" dirty="0">
              <a:solidFill>
                <a:srgbClr val="1D212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D21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本文没有做出任何不切实际的假设，而是选择从</a:t>
            </a:r>
            <a:r>
              <a:rPr lang="en-US" altLang="zh-CN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SPML</a:t>
            </a:r>
            <a:r>
              <a:rPr lang="zh-CN" altLang="en-US" sz="2400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中完全不同的角度来对待所有未注释的标签，即承认它们是未知的事实，并提出一种简单而有效的方法来应对上述问题。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A0B091-0885-41ED-AA20-DF501178F4C4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9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809583-0BE4-46B8-B202-6A2FDA84359E}"/>
                  </a:ext>
                </a:extLst>
              </p:cNvPr>
              <p:cNvSpPr txBox="1"/>
              <p:nvPr/>
            </p:nvSpPr>
            <p:spPr>
              <a:xfrm>
                <a:off x="644086" y="1529184"/>
                <a:ext cx="10884895" cy="3978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                                      表示多标签数据集，包含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个图像。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项，对应第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类的标记，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表征为标记为正标签，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表征为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未标注，在单正标签的定义中，满足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表示只有一个正标签。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SPML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的目标是学习一个                                                                    ，在深度模型中，通常用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表示预测值，                                                损失函数为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809583-0BE4-46B8-B202-6A2FDA84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6" y="1529184"/>
                <a:ext cx="10884895" cy="3978397"/>
              </a:xfrm>
              <a:prstGeom prst="rect">
                <a:avLst/>
              </a:prstGeom>
              <a:blipFill>
                <a:blip r:embed="rId3"/>
                <a:stretch>
                  <a:fillRect l="-504" r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 of SPML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B7B177-F885-4B21-B407-187BA79B1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708"/>
          <a:stretch/>
        </p:blipFill>
        <p:spPr>
          <a:xfrm>
            <a:off x="1097243" y="1651723"/>
            <a:ext cx="2447619" cy="3911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781CA2B-14ED-4021-B480-629667271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91"/>
          <a:stretch/>
        </p:blipFill>
        <p:spPr>
          <a:xfrm>
            <a:off x="9368845" y="2137899"/>
            <a:ext cx="2276190" cy="4415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41274D-1F0F-41AC-A950-12A39F5F7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743" y="3468379"/>
            <a:ext cx="2542857" cy="34285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E230B8-1132-48B6-95A6-610A18B98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516" y="3443825"/>
            <a:ext cx="1790476" cy="3428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B2ED0D4-D86F-4D96-ADF0-E9A2828CDA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85" t="11064"/>
          <a:stretch/>
        </p:blipFill>
        <p:spPr>
          <a:xfrm>
            <a:off x="1500920" y="3920060"/>
            <a:ext cx="2962738" cy="38115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B0F13F1-E2F9-4E2B-BD4A-7FEA1D887259}"/>
              </a:ext>
            </a:extLst>
          </p:cNvPr>
          <p:cNvGrpSpPr/>
          <p:nvPr/>
        </p:nvGrpSpPr>
        <p:grpSpPr>
          <a:xfrm>
            <a:off x="5911831" y="3857446"/>
            <a:ext cx="2419048" cy="392697"/>
            <a:chOff x="863909" y="4435818"/>
            <a:chExt cx="2419048" cy="39269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76758BC-B473-46BC-A227-9ECC94C98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3909" y="4435818"/>
              <a:ext cx="466667" cy="38095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FD21042-D901-41E6-9A93-D291B666F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59147" y="4485658"/>
              <a:ext cx="1923810" cy="3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019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738851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4CD9D6-FD58-4C9B-8BA6-5F0CD6F0F4E7}"/>
              </a:ext>
            </a:extLst>
          </p:cNvPr>
          <p:cNvSpPr txBox="1"/>
          <p:nvPr/>
        </p:nvSpPr>
        <p:spPr>
          <a:xfrm>
            <a:off x="3407477" y="5985558"/>
            <a:ext cx="4492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A6D8D7-DFF7-45BB-A861-D6E71C7DA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44" y="2458618"/>
            <a:ext cx="8838095" cy="11714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22AEEB2-2E21-45ED-9A70-C281B4E448DC}"/>
              </a:ext>
            </a:extLst>
          </p:cNvPr>
          <p:cNvSpPr txBox="1"/>
          <p:nvPr/>
        </p:nvSpPr>
        <p:spPr>
          <a:xfrm>
            <a:off x="897904" y="1774704"/>
            <a:ext cx="10235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assuming-negative (AN) loss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损失函数：将未标注的标记统一视为负标记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EECBDD-E22E-4EE3-9D12-5D71F96C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77" y="4442701"/>
            <a:ext cx="5457143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59AF1F-CB66-47F8-9378-7E6A9D49B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 b="1139"/>
          <a:stretch/>
        </p:blipFill>
        <p:spPr>
          <a:xfrm>
            <a:off x="418268" y="1878160"/>
            <a:ext cx="5873202" cy="457462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731CD-57C4-4555-B3F7-70EEBAB2065F}"/>
              </a:ext>
            </a:extLst>
          </p:cNvPr>
          <p:cNvGrpSpPr/>
          <p:nvPr/>
        </p:nvGrpSpPr>
        <p:grpSpPr>
          <a:xfrm>
            <a:off x="6381752" y="1371038"/>
            <a:ext cx="5697315" cy="2794433"/>
            <a:chOff x="6381752" y="1371038"/>
            <a:chExt cx="5697315" cy="27944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6771DD-F891-4F03-AFCD-8A6F8F951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14"/>
            <a:stretch/>
          </p:blipFill>
          <p:spPr>
            <a:xfrm>
              <a:off x="6381752" y="2117035"/>
              <a:ext cx="5666667" cy="204843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11FAFD4-6CB6-42BA-A314-8A4EAA31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69"/>
            <a:stretch/>
          </p:blipFill>
          <p:spPr>
            <a:xfrm>
              <a:off x="6431448" y="1371038"/>
              <a:ext cx="5647619" cy="815571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C7FFC33-B8C2-4358-8BC3-3F80F5D82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5768" y="4599435"/>
            <a:ext cx="4737964" cy="624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B28309-F3BC-4A9B-93D8-0CA9769BD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303" y="5523169"/>
            <a:ext cx="5561905" cy="10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24288" y="936608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Credible Label Elicitation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025D67-AB87-4AA8-A3DE-6FF307D2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87" y="1663443"/>
            <a:ext cx="5501559" cy="47238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1ABB7E-734C-43CF-9737-05CB98BB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7961" y="2780702"/>
            <a:ext cx="5638095" cy="129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Predictive Model Induction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27346-6C8B-4046-A5AB-2A67AFD3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7880" y="1211350"/>
            <a:ext cx="5615674" cy="55333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38C6B73-89A2-4C9B-B030-A5AD3FDAD22C}"/>
              </a:ext>
            </a:extLst>
          </p:cNvPr>
          <p:cNvSpPr txBox="1"/>
          <p:nvPr/>
        </p:nvSpPr>
        <p:spPr>
          <a:xfrm>
            <a:off x="708126" y="3419061"/>
            <a:ext cx="3351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Pairwise label ranking</a:t>
            </a:r>
          </a:p>
        </p:txBody>
      </p:sp>
    </p:spTree>
    <p:extLst>
      <p:ext uri="{BB962C8B-B14F-4D97-AF65-F5344CB8AC3E}">
        <p14:creationId xmlns:p14="http://schemas.microsoft.com/office/powerpoint/2010/main" val="269330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 Virtual Label Splitting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127E-49B0-4719-8A5C-BAED43FE9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92" y="2049740"/>
            <a:ext cx="5635226" cy="35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3820BB-5DCA-4ECB-BE46-56F1376BA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845694"/>
            <a:ext cx="5742857" cy="55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10777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Acknowledging the Unknown for Multi-label Learning with Single Positive Labels</a:t>
            </a:r>
            <a:endParaRPr lang="it-IT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04410" y="688130"/>
            <a:ext cx="1095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MAP Reasoning</a:t>
            </a:r>
            <a:endParaRPr lang="it-IT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AFC5AD-E5D6-45BF-9D4D-468E5D7E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876" y="1427742"/>
            <a:ext cx="5735762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490</Words>
  <Application>Microsoft Office PowerPoint</Application>
  <PresentationFormat>宽屏</PresentationFormat>
  <Paragraphs>54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468</cp:revision>
  <dcterms:created xsi:type="dcterms:W3CDTF">2022-10-29T01:28:43Z</dcterms:created>
  <dcterms:modified xsi:type="dcterms:W3CDTF">2023-04-27T13:59:12Z</dcterms:modified>
</cp:coreProperties>
</file>