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2" r:id="rId5"/>
    <p:sldId id="263" r:id="rId6"/>
    <p:sldId id="264" r:id="rId7"/>
    <p:sldId id="260" r:id="rId8"/>
    <p:sldId id="266"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46" autoAdjust="0"/>
  </p:normalViewPr>
  <p:slideViewPr>
    <p:cSldViewPr snapToGrid="0">
      <p:cViewPr varScale="1">
        <p:scale>
          <a:sx n="136" d="100"/>
          <a:sy n="136" d="100"/>
        </p:scale>
        <p:origin x="121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F9F01-7D97-49E7-9D0C-DE3B40738431}" type="datetimeFigureOut">
              <a:rPr lang="zh-CN" altLang="en-US" smtClean="0"/>
              <a:t>2022/10/29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2B8D7-D84C-4EF2-8135-D7EF0B5C7FDE}" type="slidenum">
              <a:rPr lang="zh-CN" altLang="en-US" smtClean="0"/>
              <a:t>‹#›</a:t>
            </a:fld>
            <a:endParaRPr lang="zh-CN" altLang="en-US"/>
          </a:p>
        </p:txBody>
      </p:sp>
    </p:spTree>
    <p:extLst>
      <p:ext uri="{BB962C8B-B14F-4D97-AF65-F5344CB8AC3E}">
        <p14:creationId xmlns:p14="http://schemas.microsoft.com/office/powerpoint/2010/main" val="1656676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12B8D7-D84C-4EF2-8135-D7EF0B5C7FDE}" type="slidenum">
              <a:rPr lang="zh-CN" altLang="en-US" smtClean="0"/>
              <a:t>4</a:t>
            </a:fld>
            <a:endParaRPr lang="zh-CN" altLang="en-US"/>
          </a:p>
        </p:txBody>
      </p:sp>
    </p:spTree>
    <p:extLst>
      <p:ext uri="{BB962C8B-B14F-4D97-AF65-F5344CB8AC3E}">
        <p14:creationId xmlns:p14="http://schemas.microsoft.com/office/powerpoint/2010/main" val="171572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12B8D7-D84C-4EF2-8135-D7EF0B5C7FDE}" type="slidenum">
              <a:rPr lang="zh-CN" altLang="en-US" smtClean="0"/>
              <a:t>9</a:t>
            </a:fld>
            <a:endParaRPr lang="zh-CN" altLang="en-US"/>
          </a:p>
        </p:txBody>
      </p:sp>
    </p:spTree>
    <p:extLst>
      <p:ext uri="{BB962C8B-B14F-4D97-AF65-F5344CB8AC3E}">
        <p14:creationId xmlns:p14="http://schemas.microsoft.com/office/powerpoint/2010/main" val="4255050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4F5BD-8104-447E-8DB9-C61C4BB847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299C90-3CE1-4CA6-A0A0-9C1C8185B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23D7A3-79EB-46A6-BB62-0AD3DC7907D7}"/>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BAC2BC76-22DB-4FFF-8CCC-032922B345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0E89E8-2407-4138-85CE-CD564F75F8B0}"/>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3716708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C313C-75FB-44AE-ACAC-D13338AABE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F657AF-54D4-45C5-AA9A-4A51FFDE8F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D3332-DC0A-41CE-B489-E3C63FCE5206}"/>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7F37D6A8-6D29-4D55-9245-ED3916A5A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112692-D10F-420B-BB18-E99A7443005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63086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CAE8C76-F4CD-401E-B63F-A3BCF6C2093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B3544A-460B-448D-9CE1-C73C4602A8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B1F27E-1CB4-4137-BCA7-B12054483335}"/>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105D492A-8DB6-4906-9FFA-47F8D49F71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2DFC0E-9AA3-4BA9-8CBD-5ACF2CC47A3A}"/>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2293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C4732-011E-48B9-99E5-8279F59480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925925-1BE6-4DD6-A983-CACCC3F1EF4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48E9D0-4B41-42C0-9F1C-70F17C19A356}"/>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13A74190-CFFD-402B-8BD9-4E98A5C46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64CB38-8EAF-459C-8BDD-CA360C061488}"/>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5036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BB5D3-50BF-4429-A987-53E8EE4B31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2F4CAFD-ADE7-4C5A-AF30-F228983DBF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C5F945-7F53-46A0-8A19-8A3DA57E8E77}"/>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8D77DE10-9C6E-4884-A4C1-D22ED0EF5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971D5-E6C1-4E9F-A2C7-E08F814E495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78412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B8FFA-A828-4382-894A-FF7A44F3C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4E3F19-8F21-4927-B91F-BC9DCA0FDC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937103-A864-4349-8213-D92DF07C086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CD9BC26-B3CB-4466-8EE9-D10D4FCC54C4}"/>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3CF5330F-5ECD-4BFA-B87D-AEF71BB3F2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21F9F-63EF-4410-BC1B-CD39DE57F6A3}"/>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74905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213FA-A488-4505-B98E-5A6ADB1E61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6F7FBC-75B6-4849-BC12-D3E31C615A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37A9F3A-665A-46D9-89C5-BDFBE16974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D7763A-EEC7-4DEF-BC18-E91601FED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BA2FB93-32BF-45E8-A456-CF5DADA9BA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320BAC4-EF70-4AEA-853A-8CD2B70C2DC2}"/>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8" name="页脚占位符 7">
            <a:extLst>
              <a:ext uri="{FF2B5EF4-FFF2-40B4-BE49-F238E27FC236}">
                <a16:creationId xmlns:a16="http://schemas.microsoft.com/office/drawing/2014/main" id="{6990E9BA-56B7-488C-800F-6AA386FDF7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1C1873-DAE9-4014-A5FC-9210AB03BBE5}"/>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25482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AADB3-0BFE-4D8B-8523-48FF4190A1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985ED7-DC7B-4C49-9A4A-EC3CF0284470}"/>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4" name="页脚占位符 3">
            <a:extLst>
              <a:ext uri="{FF2B5EF4-FFF2-40B4-BE49-F238E27FC236}">
                <a16:creationId xmlns:a16="http://schemas.microsoft.com/office/drawing/2014/main" id="{65CE0588-F0F4-4C2B-BBA5-61A5C5E84E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2A0C538-2424-4DFA-9E9E-2362756E49CD}"/>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415322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F51412-D5FC-4CBB-BAE4-A1251EEFE7D0}"/>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3" name="页脚占位符 2">
            <a:extLst>
              <a:ext uri="{FF2B5EF4-FFF2-40B4-BE49-F238E27FC236}">
                <a16:creationId xmlns:a16="http://schemas.microsoft.com/office/drawing/2014/main" id="{D6E0031E-1DCF-4B28-AB5B-54FCC1051A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02F9E4-90BB-4990-8114-452F0CADD3D7}"/>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83284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62A79-023B-4435-A371-2B767B57B3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8C6C70-BD84-4FF5-BD37-62C721E13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B53898-CCBD-42E2-9439-8B7C2CAB0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8CA0B1-8363-4232-ACD5-DE51AEA337A9}"/>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0BB81C33-5532-4F82-83B7-F1A5D3675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CC671-EBA8-490B-9FAD-F51073793094}"/>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291188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73D2F-51FD-4A74-9628-F1B13DD0D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C53764-287F-4956-B9C4-AD5D32F5D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D9D0B9-1078-4CDF-9E5B-114D3AED8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CE5429-AE63-4309-9BAA-182617C9FADB}"/>
              </a:ext>
            </a:extLst>
          </p:cNvPr>
          <p:cNvSpPr>
            <a:spLocks noGrp="1"/>
          </p:cNvSpPr>
          <p:nvPr>
            <p:ph type="dt" sz="half" idx="10"/>
          </p:nvPr>
        </p:nvSpPr>
        <p:spPr/>
        <p:txBody>
          <a:bodyPr/>
          <a:lstStyle/>
          <a:p>
            <a:fld id="{D4FB4889-BC98-4DD1-9E3C-4AD002EE1978}" type="datetimeFigureOut">
              <a:rPr lang="zh-CN" altLang="en-US" smtClean="0"/>
              <a:t>2022/10/29</a:t>
            </a:fld>
            <a:endParaRPr lang="zh-CN" altLang="en-US"/>
          </a:p>
        </p:txBody>
      </p:sp>
      <p:sp>
        <p:nvSpPr>
          <p:cNvPr id="6" name="页脚占位符 5">
            <a:extLst>
              <a:ext uri="{FF2B5EF4-FFF2-40B4-BE49-F238E27FC236}">
                <a16:creationId xmlns:a16="http://schemas.microsoft.com/office/drawing/2014/main" id="{7C825367-FF29-4DDB-9ABB-318F7AAB45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89BC88-62D8-46CC-A6B3-DEEFC18B2D21}"/>
              </a:ext>
            </a:extLst>
          </p:cNvPr>
          <p:cNvSpPr>
            <a:spLocks noGrp="1"/>
          </p:cNvSpPr>
          <p:nvPr>
            <p:ph type="sldNum" sz="quarter" idx="12"/>
          </p:nvPr>
        </p:nvSpPr>
        <p:spPr/>
        <p:txBody>
          <a:body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9931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98BFCEA-9F00-405E-BF29-95FEC1E11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C4D311-D3E4-4F4F-B41D-BC7CCB658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2E647-3DE5-462B-B0D4-D1A7E7235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B4889-BC98-4DD1-9E3C-4AD002EE1978}" type="datetimeFigureOut">
              <a:rPr lang="zh-CN" altLang="en-US" smtClean="0"/>
              <a:t>2022/10/29</a:t>
            </a:fld>
            <a:endParaRPr lang="zh-CN" altLang="en-US"/>
          </a:p>
        </p:txBody>
      </p:sp>
      <p:sp>
        <p:nvSpPr>
          <p:cNvPr id="5" name="页脚占位符 4">
            <a:extLst>
              <a:ext uri="{FF2B5EF4-FFF2-40B4-BE49-F238E27FC236}">
                <a16:creationId xmlns:a16="http://schemas.microsoft.com/office/drawing/2014/main" id="{88BFB786-BF95-4934-B43A-508CAE899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688B1A-6936-40CF-BB88-64D409E0E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8E9C0-6903-4073-9505-ECB2A7E16981}" type="slidenum">
              <a:rPr lang="zh-CN" altLang="en-US" smtClean="0"/>
              <a:t>‹#›</a:t>
            </a:fld>
            <a:endParaRPr lang="zh-CN" altLang="en-US"/>
          </a:p>
        </p:txBody>
      </p:sp>
    </p:spTree>
    <p:extLst>
      <p:ext uri="{BB962C8B-B14F-4D97-AF65-F5344CB8AC3E}">
        <p14:creationId xmlns:p14="http://schemas.microsoft.com/office/powerpoint/2010/main" val="136623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007192-4239-41E1-89F9-A2D755D40043}"/>
              </a:ext>
            </a:extLst>
          </p:cNvPr>
          <p:cNvSpPr txBox="1"/>
          <p:nvPr/>
        </p:nvSpPr>
        <p:spPr>
          <a:xfrm>
            <a:off x="1580755" y="3429000"/>
            <a:ext cx="9030489" cy="193899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简介：偏标记学习</a:t>
            </a:r>
            <a:r>
              <a:rPr lang="en-US" altLang="zh-CN" sz="2000" dirty="0">
                <a:latin typeface="微软雅黑" panose="020B0503020204020204" pitchFamily="34" charset="-122"/>
                <a:ea typeface="微软雅黑" panose="020B0503020204020204" pitchFamily="34" charset="-122"/>
              </a:rPr>
              <a:t>(PLL)</a:t>
            </a:r>
            <a:r>
              <a:rPr lang="zh-CN" altLang="en-US" sz="2000" dirty="0">
                <a:latin typeface="微软雅黑" panose="020B0503020204020204" pitchFamily="34" charset="-122"/>
                <a:ea typeface="微软雅黑" panose="020B0503020204020204" pitchFamily="34" charset="-122"/>
              </a:rPr>
              <a:t>是一个多分类问题，其中每个训练示例都与一组候选标签相关联。尽管在过去的二十年中已经提出了许多实际的</a:t>
            </a:r>
            <a:r>
              <a:rPr lang="en-US" altLang="zh-CN" sz="2000" dirty="0">
                <a:latin typeface="微软雅黑" panose="020B0503020204020204" pitchFamily="34" charset="-122"/>
                <a:ea typeface="微软雅黑" panose="020B0503020204020204" pitchFamily="34" charset="-122"/>
              </a:rPr>
              <a:t>PLL</a:t>
            </a:r>
            <a:r>
              <a:rPr lang="zh-CN" altLang="en-US" sz="2000" dirty="0">
                <a:latin typeface="微软雅黑" panose="020B0503020204020204" pitchFamily="34" charset="-122"/>
                <a:ea typeface="微软雅黑" panose="020B0503020204020204" pitchFamily="34" charset="-122"/>
              </a:rPr>
              <a:t>方法，但在理论上缺乏对这些方法的一致性的理解。</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本文提出了候选标签集的第一代生成性模型，并发展了两种新的</a:t>
            </a:r>
            <a:r>
              <a:rPr lang="en-US" altLang="zh-CN" sz="2000" dirty="0">
                <a:latin typeface="微软雅黑" panose="020B0503020204020204" pitchFamily="34" charset="-122"/>
                <a:ea typeface="微软雅黑" panose="020B0503020204020204" pitchFamily="34" charset="-122"/>
              </a:rPr>
              <a:t>PLL</a:t>
            </a:r>
            <a:r>
              <a:rPr lang="zh-CN" altLang="en-US" sz="2000" dirty="0">
                <a:latin typeface="微软雅黑" panose="020B0503020204020204" pitchFamily="34" charset="-122"/>
                <a:ea typeface="微软雅黑" panose="020B0503020204020204" pitchFamily="34" charset="-122"/>
              </a:rPr>
              <a:t>方法，即风险一致和分类器一致。在基准和现实数据集上的实验验证了所提出的生成模型和两种</a:t>
            </a:r>
            <a:r>
              <a:rPr lang="en-US" altLang="zh-CN" sz="2000" dirty="0">
                <a:latin typeface="微软雅黑" panose="020B0503020204020204" pitchFamily="34" charset="-122"/>
                <a:ea typeface="微软雅黑" panose="020B0503020204020204" pitchFamily="34" charset="-122"/>
              </a:rPr>
              <a:t>PLL</a:t>
            </a:r>
            <a:r>
              <a:rPr lang="zh-CN" altLang="en-US" sz="2000" dirty="0">
                <a:latin typeface="微软雅黑" panose="020B0503020204020204" pitchFamily="34" charset="-122"/>
                <a:ea typeface="微软雅黑" panose="020B0503020204020204" pitchFamily="34" charset="-122"/>
              </a:rPr>
              <a:t>方法的有效性。</a:t>
            </a:r>
            <a:endParaRPr lang="zh-CN" altLang="en-US" dirty="0">
              <a:latin typeface="微软雅黑" panose="020B0503020204020204" pitchFamily="34" charset="-122"/>
              <a:ea typeface="微软雅黑" panose="020B0503020204020204" pitchFamily="34" charset="-122"/>
            </a:endParaRPr>
          </a:p>
        </p:txBody>
      </p:sp>
      <p:pic>
        <p:nvPicPr>
          <p:cNvPr id="4098" name="Picture 2">
            <a:extLst>
              <a:ext uri="{FF2B5EF4-FFF2-40B4-BE49-F238E27FC236}">
                <a16:creationId xmlns:a16="http://schemas.microsoft.com/office/drawing/2014/main" id="{8DC0E2A5-E9C4-4E6E-841E-93E07D352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28779" y="472101"/>
            <a:ext cx="5098916" cy="250680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3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334229" y="1438048"/>
            <a:ext cx="6759741" cy="2308324"/>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的目的是解决这样的问题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每个实例都提供一组候选标签，其中只有一个是正确的标签。人们提出了许多方法来提高</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的实际性能；在理论方面，一些研究者研究了</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的统计一致性和学习性。</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本文首次提出了一个新的统计模型来描述候选标签集的生成过程。有一个明确的数据分布不仅可以帮助我们理解如何生成部分标记的示例，还可以使执行经验风险最小化。基于生成模型，本文有以下贡献</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问题与动机</a:t>
            </a:r>
          </a:p>
        </p:txBody>
      </p:sp>
      <p:sp>
        <p:nvSpPr>
          <p:cNvPr id="3" name="等腰三角形 2">
            <a:extLst>
              <a:ext uri="{FF2B5EF4-FFF2-40B4-BE49-F238E27FC236}">
                <a16:creationId xmlns:a16="http://schemas.microsoft.com/office/drawing/2014/main" id="{0CDCB6A8-0B53-437C-AA6F-1F0C83885989}"/>
              </a:ext>
            </a:extLst>
          </p:cNvPr>
          <p:cNvSpPr/>
          <p:nvPr/>
        </p:nvSpPr>
        <p:spPr>
          <a:xfrm rot="1220784">
            <a:off x="592784" y="4133719"/>
            <a:ext cx="296392" cy="3090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A61A3ADE-A3C1-4F5E-A72C-82380ACCCC49}"/>
              </a:ext>
            </a:extLst>
          </p:cNvPr>
          <p:cNvSpPr/>
          <p:nvPr/>
        </p:nvSpPr>
        <p:spPr>
          <a:xfrm rot="1220784">
            <a:off x="592785" y="4809534"/>
            <a:ext cx="296392" cy="3090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8ECE82A-35E8-466A-8AF0-FF7BF4A4E6FF}"/>
              </a:ext>
            </a:extLst>
          </p:cNvPr>
          <p:cNvSpPr/>
          <p:nvPr/>
        </p:nvSpPr>
        <p:spPr>
          <a:xfrm rot="1220784">
            <a:off x="592785" y="5485348"/>
            <a:ext cx="296392" cy="3090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32D25EF-499F-46F9-86C5-D7982AB461E3}"/>
              </a:ext>
            </a:extLst>
          </p:cNvPr>
          <p:cNvSpPr txBox="1"/>
          <p:nvPr/>
        </p:nvSpPr>
        <p:spPr>
          <a:xfrm>
            <a:off x="1179258" y="4048281"/>
            <a:ext cx="9093551" cy="523220"/>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1</a:t>
            </a:r>
            <a:r>
              <a:rPr lang="zh-CN" altLang="en-US" sz="1400" b="0" i="0" dirty="0">
                <a:solidFill>
                  <a:srgbClr val="4D4D4D"/>
                </a:solidFill>
                <a:effectLst/>
                <a:latin typeface="微软雅黑" panose="020B0503020204020204" pitchFamily="34" charset="-122"/>
                <a:ea typeface="微软雅黑" panose="020B0503020204020204" pitchFamily="34" charset="-122"/>
              </a:rPr>
              <a:t>、推导出了一个新的风险一致性方法和一个新的分类器一致性方法，提出的</a:t>
            </a:r>
            <a:r>
              <a:rPr lang="en-US" altLang="zh-CN" sz="1400" dirty="0">
                <a:solidFill>
                  <a:srgbClr val="4D4D4D"/>
                </a:solidFill>
                <a:latin typeface="微软雅黑" panose="020B0503020204020204" pitchFamily="34" charset="-122"/>
                <a:ea typeface="微软雅黑" panose="020B0503020204020204" pitchFamily="34" charset="-122"/>
              </a:rPr>
              <a:t>PLL</a:t>
            </a:r>
            <a:r>
              <a:rPr lang="zh-CN" altLang="en-US" sz="1400" b="0" i="0" dirty="0">
                <a:solidFill>
                  <a:srgbClr val="4D4D4D"/>
                </a:solidFill>
                <a:effectLst/>
                <a:latin typeface="微软雅黑" panose="020B0503020204020204" pitchFamily="34" charset="-122"/>
                <a:ea typeface="微软雅黑" panose="020B0503020204020204" pitchFamily="34" charset="-122"/>
              </a:rPr>
              <a:t>方法与模型无关，与优化器无关，因此可以很自然地应用于复杂模型，如深度神经网络和任何高级优化器。</a:t>
            </a:r>
          </a:p>
        </p:txBody>
      </p:sp>
      <p:sp>
        <p:nvSpPr>
          <p:cNvPr id="12" name="文本框 11">
            <a:extLst>
              <a:ext uri="{FF2B5EF4-FFF2-40B4-BE49-F238E27FC236}">
                <a16:creationId xmlns:a16="http://schemas.microsoft.com/office/drawing/2014/main" id="{69D2FC78-480D-4ED7-8D62-E6761181EE9D}"/>
              </a:ext>
            </a:extLst>
          </p:cNvPr>
          <p:cNvSpPr txBox="1"/>
          <p:nvPr/>
        </p:nvSpPr>
        <p:spPr>
          <a:xfrm>
            <a:off x="1179258" y="4753165"/>
            <a:ext cx="9093551" cy="523220"/>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2</a:t>
            </a:r>
            <a:r>
              <a:rPr lang="zh-CN" altLang="en-US" sz="1400" b="0" i="0" dirty="0">
                <a:solidFill>
                  <a:srgbClr val="4D4D4D"/>
                </a:solidFill>
                <a:effectLst/>
                <a:latin typeface="微软雅黑" panose="020B0503020204020204" pitchFamily="34" charset="-122"/>
                <a:ea typeface="微软雅黑" panose="020B0503020204020204" pitchFamily="34" charset="-122"/>
              </a:rPr>
              <a:t>、推导了两种方法的估计误差边界，这表明，当训练数据的数量趋于无穷时，得到的经验风险最小值将近似收敛于真实风险最小值。</a:t>
            </a:r>
          </a:p>
        </p:txBody>
      </p:sp>
      <p:sp>
        <p:nvSpPr>
          <p:cNvPr id="13" name="文本框 12">
            <a:extLst>
              <a:ext uri="{FF2B5EF4-FFF2-40B4-BE49-F238E27FC236}">
                <a16:creationId xmlns:a16="http://schemas.microsoft.com/office/drawing/2014/main" id="{94B7FF9D-8E38-4ED2-BACE-0D0A34E9AC5A}"/>
              </a:ext>
            </a:extLst>
          </p:cNvPr>
          <p:cNvSpPr txBox="1"/>
          <p:nvPr/>
        </p:nvSpPr>
        <p:spPr>
          <a:xfrm>
            <a:off x="1179258" y="5528463"/>
            <a:ext cx="9093551" cy="307777"/>
          </a:xfrm>
          <a:prstGeom prst="rect">
            <a:avLst/>
          </a:prstGeom>
          <a:noFill/>
        </p:spPr>
        <p:txBody>
          <a:bodyPr wrap="square" rtlCol="0">
            <a:spAutoFit/>
          </a:bodyPr>
          <a:lstStyle/>
          <a:p>
            <a:r>
              <a:rPr lang="en-US" altLang="zh-CN" sz="1400" b="0" i="0" dirty="0">
                <a:solidFill>
                  <a:srgbClr val="4D4D4D"/>
                </a:solidFill>
                <a:effectLst/>
                <a:latin typeface="微软雅黑" panose="020B0503020204020204" pitchFamily="34" charset="-122"/>
                <a:ea typeface="微软雅黑" panose="020B0503020204020204" pitchFamily="34" charset="-122"/>
              </a:rPr>
              <a:t>3</a:t>
            </a:r>
            <a:r>
              <a:rPr lang="zh-CN" altLang="en-US" sz="1400" b="0" i="0" dirty="0">
                <a:solidFill>
                  <a:srgbClr val="4D4D4D"/>
                </a:solidFill>
                <a:effectLst/>
                <a:latin typeface="微软雅黑" panose="020B0503020204020204" pitchFamily="34" charset="-122"/>
                <a:ea typeface="微软雅黑" panose="020B0503020204020204" pitchFamily="34" charset="-122"/>
              </a:rPr>
              <a:t>、本文还使用熵来衡量给定的候选标签集与生成模型的匹配程度。具有更高熵的候选标签集更好地匹配生成模型。</a:t>
            </a:r>
          </a:p>
        </p:txBody>
      </p:sp>
      <p:pic>
        <p:nvPicPr>
          <p:cNvPr id="1028" name="Picture 4" descr="基于元消歧的偏多标记学习- 知乎">
            <a:extLst>
              <a:ext uri="{FF2B5EF4-FFF2-40B4-BE49-F238E27FC236}">
                <a16:creationId xmlns:a16="http://schemas.microsoft.com/office/drawing/2014/main" id="{259085C1-AA94-4840-9708-3CAC27CDF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010" y="1113341"/>
            <a:ext cx="4411578" cy="191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99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D007192-4239-41E1-89F9-A2D755D40043}"/>
                  </a:ext>
                </a:extLst>
              </p:cNvPr>
              <p:cNvSpPr txBox="1"/>
              <p:nvPr/>
            </p:nvSpPr>
            <p:spPr>
              <a:xfrm>
                <a:off x="562828" y="1666648"/>
                <a:ext cx="10746855" cy="1354217"/>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Learning with Ordinary Labels</a:t>
                </a:r>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对于普通的多类学习，当提供普通标签时，我们通常假设每个示例是从一个概率密度</a:t>
                </a:r>
                <a:r>
                  <a:rPr lang="en-US" altLang="zh-CN" dirty="0">
                    <a:latin typeface="微软雅黑" panose="020B0503020204020204" pitchFamily="34" charset="-122"/>
                    <a:ea typeface="微软雅黑" panose="020B0503020204020204" pitchFamily="34" charset="-122"/>
                  </a:rPr>
                  <a:t>p(x, y)</a:t>
                </a:r>
                <a:r>
                  <a:rPr lang="zh-CN" altLang="en-US" dirty="0">
                    <a:latin typeface="微软雅黑" panose="020B0503020204020204" pitchFamily="34" charset="-122"/>
                    <a:ea typeface="微软雅黑" panose="020B0503020204020204" pitchFamily="34" charset="-122"/>
                  </a:rPr>
                  <a:t>的未知数据分布中独立抽样，那么多类学习的目标是获得一个多类分类器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𝑓</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𝑅</m:t>
                        </m:r>
                      </m:e>
                      <m:sub>
                        <m:r>
                          <a:rPr lang="en-US" altLang="zh-CN" b="0" i="1" smtClean="0">
                            <a:latin typeface="Cambria Math" panose="02040503050406030204" pitchFamily="18" charset="0"/>
                            <a:ea typeface="微软雅黑" panose="020B0503020204020204" pitchFamily="34" charset="-122"/>
                          </a:rPr>
                          <m:t>𝑘</m:t>
                        </m:r>
                      </m:sub>
                    </m:sSub>
                  </m:oMath>
                </a14:m>
                <a:r>
                  <a:rPr lang="zh-CN" altLang="en-US" dirty="0">
                    <a:latin typeface="微软雅黑" panose="020B0503020204020204" pitchFamily="34" charset="-122"/>
                    <a:ea typeface="微软雅黑" panose="020B0503020204020204" pitchFamily="34" charset="-122"/>
                  </a:rPr>
                  <a:t>，使以下分类风险最小化</a:t>
                </a:r>
                <a:r>
                  <a:rPr lang="en-US" altLang="zh-CN" dirty="0">
                    <a:latin typeface="微软雅黑" panose="020B0503020204020204" pitchFamily="34" charset="-122"/>
                    <a:ea typeface="微软雅黑" panose="020B0503020204020204" pitchFamily="34" charset="-122"/>
                  </a:rPr>
                  <a:t>:</a:t>
                </a:r>
              </a:p>
            </p:txBody>
          </p:sp>
        </mc:Choice>
        <mc:Fallback xmlns="">
          <p:sp>
            <p:nvSpPr>
              <p:cNvPr id="5" name="文本框 4">
                <a:extLst>
                  <a:ext uri="{FF2B5EF4-FFF2-40B4-BE49-F238E27FC236}">
                    <a16:creationId xmlns:a16="http://schemas.microsoft.com/office/drawing/2014/main" id="{FD007192-4239-41E1-89F9-A2D755D40043}"/>
                  </a:ext>
                </a:extLst>
              </p:cNvPr>
              <p:cNvSpPr txBox="1">
                <a:spLocks noRot="1" noChangeAspect="1" noMove="1" noResize="1" noEditPoints="1" noAdjustHandles="1" noChangeArrowheads="1" noChangeShapeType="1" noTextEdit="1"/>
              </p:cNvSpPr>
              <p:nvPr/>
            </p:nvSpPr>
            <p:spPr>
              <a:xfrm>
                <a:off x="562828" y="1666648"/>
                <a:ext cx="10746855" cy="1354217"/>
              </a:xfrm>
              <a:prstGeom prst="rect">
                <a:avLst/>
              </a:prstGeom>
              <a:blipFill>
                <a:blip r:embed="rId2"/>
                <a:stretch>
                  <a:fillRect l="-454" t="-2242" b="-583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公式和符号</a:t>
            </a:r>
          </a:p>
        </p:txBody>
      </p:sp>
      <p:pic>
        <p:nvPicPr>
          <p:cNvPr id="6" name="图片 5">
            <a:extLst>
              <a:ext uri="{FF2B5EF4-FFF2-40B4-BE49-F238E27FC236}">
                <a16:creationId xmlns:a16="http://schemas.microsoft.com/office/drawing/2014/main" id="{6E2E8635-7654-45C9-B767-FC043562A613}"/>
              </a:ext>
            </a:extLst>
          </p:cNvPr>
          <p:cNvPicPr>
            <a:picLocks noChangeAspect="1"/>
          </p:cNvPicPr>
          <p:nvPr/>
        </p:nvPicPr>
        <p:blipFill>
          <a:blip r:embed="rId3"/>
          <a:stretch>
            <a:fillRect/>
          </a:stretch>
        </p:blipFill>
        <p:spPr>
          <a:xfrm>
            <a:off x="3732325" y="3175377"/>
            <a:ext cx="4744743" cy="951453"/>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9B6D8E8-BCF9-4A0C-8A99-941927D2C209}"/>
                  </a:ext>
                </a:extLst>
              </p:cNvPr>
              <p:cNvSpPr txBox="1"/>
              <p:nvPr/>
            </p:nvSpPr>
            <p:spPr>
              <a:xfrm>
                <a:off x="562828" y="4281342"/>
                <a:ext cx="11083739" cy="1221745"/>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b="0" i="1" smtClean="0">
                            <a:solidFill>
                              <a:srgbClr val="1D2129"/>
                            </a:solidFill>
                            <a:effectLst/>
                            <a:latin typeface="Cambria Math" panose="02040503050406030204" pitchFamily="18" charset="0"/>
                            <a:ea typeface="微软雅黑" panose="020B0503020204020204" pitchFamily="34" charset="-122"/>
                          </a:rPr>
                        </m:ctrlPr>
                      </m:sSubPr>
                      <m:e>
                        <m:r>
                          <a:rPr lang="en-US" altLang="zh-CN" b="0" i="1" smtClean="0">
                            <a:solidFill>
                              <a:srgbClr val="1D2129"/>
                            </a:solidFill>
                            <a:effectLst/>
                            <a:latin typeface="Cambria Math" panose="02040503050406030204" pitchFamily="18" charset="0"/>
                            <a:ea typeface="微软雅黑" panose="020B0503020204020204" pitchFamily="34" charset="-122"/>
                          </a:rPr>
                          <m:t>𝐸</m:t>
                        </m:r>
                      </m:e>
                      <m:sub>
                        <m:r>
                          <a:rPr lang="en-US" altLang="zh-CN" b="0" i="1" smtClean="0">
                            <a:solidFill>
                              <a:srgbClr val="1D2129"/>
                            </a:solidFill>
                            <a:effectLst/>
                            <a:latin typeface="Cambria Math" panose="02040503050406030204" pitchFamily="18" charset="0"/>
                            <a:ea typeface="微软雅黑" panose="020B0503020204020204" pitchFamily="34" charset="-122"/>
                          </a:rPr>
                          <m:t>𝑝</m:t>
                        </m:r>
                      </m:sub>
                    </m:sSub>
                    <m:d>
                      <m:dPr>
                        <m:ctrlPr>
                          <a:rPr lang="en-US" altLang="zh-CN" b="0" i="1" smtClean="0">
                            <a:solidFill>
                              <a:srgbClr val="1D2129"/>
                            </a:solidFill>
                            <a:effectLst/>
                            <a:latin typeface="Cambria Math" panose="02040503050406030204" pitchFamily="18" charset="0"/>
                            <a:ea typeface="微软雅黑" panose="020B0503020204020204" pitchFamily="34" charset="-122"/>
                          </a:rPr>
                        </m:ctrlPr>
                      </m:dPr>
                      <m:e>
                        <m:r>
                          <a:rPr lang="en-US" altLang="zh-CN" b="0" i="1" smtClean="0">
                            <a:solidFill>
                              <a:srgbClr val="1D2129"/>
                            </a:solidFill>
                            <a:effectLst/>
                            <a:latin typeface="Cambria Math" panose="02040503050406030204" pitchFamily="18" charset="0"/>
                            <a:ea typeface="微软雅黑" panose="020B0503020204020204" pitchFamily="34" charset="-122"/>
                          </a:rPr>
                          <m:t>𝑥</m:t>
                        </m:r>
                        <m:r>
                          <a:rPr lang="en-US" altLang="zh-CN" b="0" i="1" smtClean="0">
                            <a:solidFill>
                              <a:srgbClr val="1D2129"/>
                            </a:solidFill>
                            <a:effectLst/>
                            <a:latin typeface="Cambria Math" panose="02040503050406030204" pitchFamily="18" charset="0"/>
                            <a:ea typeface="微软雅黑" panose="020B0503020204020204" pitchFamily="34" charset="-122"/>
                          </a:rPr>
                          <m:t>,</m:t>
                        </m:r>
                        <m:r>
                          <a:rPr lang="en-US" altLang="zh-CN" b="0" i="1" smtClean="0">
                            <a:solidFill>
                              <a:srgbClr val="1D2129"/>
                            </a:solidFill>
                            <a:effectLst/>
                            <a:latin typeface="Cambria Math" panose="02040503050406030204" pitchFamily="18" charset="0"/>
                            <a:ea typeface="微软雅黑" panose="020B0503020204020204" pitchFamily="34" charset="-122"/>
                          </a:rPr>
                          <m:t>𝑦</m:t>
                        </m:r>
                      </m:e>
                    </m:d>
                    <m:r>
                      <a:rPr lang="en-US" altLang="zh-CN" b="0" i="1" smtClean="0">
                        <a:solidFill>
                          <a:srgbClr val="1D2129"/>
                        </a:solidFill>
                        <a:effectLst/>
                        <a:latin typeface="Cambria Math" panose="02040503050406030204" pitchFamily="18" charset="0"/>
                        <a:ea typeface="微软雅黑" panose="020B0503020204020204" pitchFamily="34" charset="-122"/>
                      </a:rPr>
                      <m:t>[·]</m:t>
                    </m:r>
                  </m:oMath>
                </a14:m>
                <a:r>
                  <a:rPr lang="zh-CN" altLang="en-US" b="0" i="0" dirty="0">
                    <a:solidFill>
                      <a:srgbClr val="1D2129"/>
                    </a:solidFill>
                    <a:effectLst/>
                    <a:latin typeface="微软雅黑" panose="020B0503020204020204" pitchFamily="34" charset="-122"/>
                    <a:ea typeface="微软雅黑" panose="020B0503020204020204" pitchFamily="34" charset="-122"/>
                  </a:rPr>
                  <a:t>表示对联合概率密度</a:t>
                </a:r>
                <a:r>
                  <a:rPr lang="en-US" altLang="zh-CN" b="0" i="0" dirty="0">
                    <a:solidFill>
                      <a:srgbClr val="1D2129"/>
                    </a:solidFill>
                    <a:effectLst/>
                    <a:latin typeface="微软雅黑" panose="020B0503020204020204" pitchFamily="34" charset="-122"/>
                    <a:ea typeface="微软雅黑" panose="020B0503020204020204" pitchFamily="34" charset="-122"/>
                  </a:rPr>
                  <a:t>p(</a:t>
                </a:r>
                <a:r>
                  <a:rPr lang="en-US" altLang="zh-CN" b="0" i="0" dirty="0" err="1">
                    <a:solidFill>
                      <a:srgbClr val="1D2129"/>
                    </a:solidFill>
                    <a:effectLst/>
                    <a:latin typeface="微软雅黑" panose="020B0503020204020204" pitchFamily="34" charset="-122"/>
                    <a:ea typeface="微软雅黑" panose="020B0503020204020204" pitchFamily="34" charset="-122"/>
                  </a:rPr>
                  <a:t>x,y</a:t>
                </a:r>
                <a:r>
                  <a:rPr lang="en-US" altLang="zh-CN" b="0" i="0" dirty="0">
                    <a:solidFill>
                      <a:srgbClr val="1D2129"/>
                    </a:solidFill>
                    <a:effectLst/>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 的期望</a:t>
                </a:r>
                <a:r>
                  <a:rPr lang="en-US" altLang="zh-CN" b="0" i="0" dirty="0">
                    <a:solidFill>
                      <a:srgbClr val="1D2129"/>
                    </a:solidFill>
                    <a:effectLst/>
                    <a:latin typeface="微软雅黑" panose="020B0503020204020204" pitchFamily="34" charset="-122"/>
                    <a:ea typeface="微软雅黑" panose="020B0503020204020204" pitchFamily="34" charset="-122"/>
                  </a:rPr>
                  <a:t>,L</a:t>
                </a:r>
                <a:r>
                  <a:rPr lang="zh-CN" altLang="en-US" b="0" i="0" dirty="0">
                    <a:solidFill>
                      <a:srgbClr val="1D2129"/>
                    </a:solidFill>
                    <a:effectLst/>
                    <a:latin typeface="微软雅黑" panose="020B0503020204020204" pitchFamily="34" charset="-122"/>
                    <a:ea typeface="微软雅黑" panose="020B0503020204020204" pitchFamily="34" charset="-122"/>
                  </a:rPr>
                  <a:t>是一个多类损失函数，衡量分类器对给定标签的估计效果。</a:t>
                </a:r>
                <a:endParaRPr lang="en-US" altLang="zh-CN" b="0" i="0" dirty="0">
                  <a:solidFill>
                    <a:srgbClr val="1D2129"/>
                  </a:solidFill>
                  <a:effectLst/>
                  <a:latin typeface="微软雅黑" panose="020B0503020204020204" pitchFamily="34" charset="-122"/>
                  <a:ea typeface="微软雅黑" panose="020B0503020204020204" pitchFamily="34" charset="-122"/>
                </a:endParaRPr>
              </a:p>
              <a:p>
                <a:endParaRPr lang="en-US" altLang="zh-CN" b="0" i="0" dirty="0">
                  <a:solidFill>
                    <a:srgbClr val="1D2129"/>
                  </a:solidFill>
                  <a:effectLst/>
                  <a:latin typeface="微软雅黑" panose="020B0503020204020204" pitchFamily="34" charset="-122"/>
                  <a:ea typeface="微软雅黑" panose="020B0503020204020204" pitchFamily="34" charset="-122"/>
                </a:endParaRPr>
              </a:p>
              <a:p>
                <a:r>
                  <a:rPr lang="zh-CN" altLang="en-US" b="0" i="0" dirty="0">
                    <a:solidFill>
                      <a:srgbClr val="1D2129"/>
                    </a:solidFill>
                    <a:effectLst/>
                    <a:latin typeface="微软雅黑" panose="020B0503020204020204" pitchFamily="34" charset="-122"/>
                    <a:ea typeface="微软雅黑" panose="020B0503020204020204" pitchFamily="34" charset="-122"/>
                  </a:rPr>
                  <a:t>如果通过该方法学习的分类器与</a:t>
                </a:r>
                <a14:m>
                  <m:oMath xmlns:m="http://schemas.openxmlformats.org/officeDocument/2006/math">
                    <m:r>
                      <m:rPr>
                        <m:sty m:val="p"/>
                      </m:rPr>
                      <a:rPr lang="en-US" altLang="zh-CN" b="0" i="1" dirty="0" smtClean="0">
                        <a:solidFill>
                          <a:srgbClr val="1D2129"/>
                        </a:solidFill>
                        <a:effectLst/>
                        <a:latin typeface="Cambria Math" panose="02040503050406030204" pitchFamily="18" charset="0"/>
                        <a:ea typeface="微软雅黑" panose="020B0503020204020204" pitchFamily="34" charset="-122"/>
                      </a:rPr>
                      <m:t>arg</m:t>
                    </m:r>
                    <m:r>
                      <a:rPr lang="en-US" altLang="zh-CN" b="0" i="1" dirty="0">
                        <a:solidFill>
                          <a:srgbClr val="1D2129"/>
                        </a:solidFill>
                        <a:effectLst/>
                        <a:latin typeface="Cambria Math" panose="02040503050406030204" pitchFamily="18" charset="0"/>
                        <a:ea typeface="微软雅黑" panose="020B0503020204020204" pitchFamily="34" charset="-122"/>
                      </a:rPr>
                      <m:t>⁡</m:t>
                    </m:r>
                    <m:r>
                      <a:rPr lang="en-US" altLang="zh-CN" b="0" i="1" dirty="0" err="1">
                        <a:solidFill>
                          <a:srgbClr val="1D2129"/>
                        </a:solidFill>
                        <a:effectLst/>
                        <a:latin typeface="Cambria Math" panose="02040503050406030204" pitchFamily="18" charset="0"/>
                        <a:ea typeface="微软雅黑" panose="020B0503020204020204" pitchFamily="34" charset="-122"/>
                      </a:rPr>
                      <m:t>𝑚𝑖𝑛𝑓</m:t>
                    </m:r>
                    <m:r>
                      <a:rPr lang="en-US" altLang="zh-CN" b="0" i="1" dirty="0" err="1">
                        <a:solidFill>
                          <a:srgbClr val="1D2129"/>
                        </a:solidFill>
                        <a:effectLst/>
                        <a:latin typeface="Cambria Math" panose="02040503050406030204" pitchFamily="18" charset="0"/>
                        <a:ea typeface="微软雅黑" panose="020B0503020204020204" pitchFamily="34" charset="-122"/>
                      </a:rPr>
                      <m:t>∈</m:t>
                    </m:r>
                    <m:r>
                      <a:rPr lang="en-US" altLang="zh-CN" b="0" i="1" dirty="0" err="1">
                        <a:solidFill>
                          <a:srgbClr val="1D2129"/>
                        </a:solidFill>
                        <a:effectLst/>
                        <a:latin typeface="Cambria Math" panose="02040503050406030204" pitchFamily="18" charset="0"/>
                        <a:ea typeface="微软雅黑" panose="020B0503020204020204" pitchFamily="34" charset="-122"/>
                      </a:rPr>
                      <m:t>𝐹</m:t>
                    </m:r>
                    <m:r>
                      <a:rPr lang="en-US" altLang="zh-CN" b="0" i="1" dirty="0">
                        <a:solidFill>
                          <a:srgbClr val="1D2129"/>
                        </a:solidFill>
                        <a:effectLst/>
                        <a:latin typeface="Cambria Math" panose="02040503050406030204" pitchFamily="18" charset="0"/>
                        <a:ea typeface="微软雅黑" panose="020B0503020204020204" pitchFamily="34" charset="-122"/>
                      </a:rPr>
                      <m:t> </m:t>
                    </m:r>
                    <m:r>
                      <a:rPr lang="en-US" altLang="zh-CN" b="0" i="1" dirty="0">
                        <a:solidFill>
                          <a:srgbClr val="1D2129"/>
                        </a:solidFill>
                        <a:effectLst/>
                        <a:latin typeface="Cambria Math" panose="02040503050406030204" pitchFamily="18" charset="0"/>
                        <a:ea typeface="微软雅黑" panose="020B0503020204020204" pitchFamily="34" charset="-122"/>
                      </a:rPr>
                      <m:t>𝑅</m:t>
                    </m:r>
                    <m:d>
                      <m:dPr>
                        <m:ctrlPr>
                          <a:rPr lang="en-US" altLang="zh-CN" b="0" i="1" dirty="0">
                            <a:solidFill>
                              <a:srgbClr val="1D2129"/>
                            </a:solidFill>
                            <a:effectLst/>
                            <a:latin typeface="Cambria Math" panose="02040503050406030204" pitchFamily="18" charset="0"/>
                            <a:ea typeface="微软雅黑" panose="020B0503020204020204" pitchFamily="34" charset="-122"/>
                          </a:rPr>
                        </m:ctrlPr>
                      </m:dPr>
                      <m:e>
                        <m:r>
                          <a:rPr lang="en-US" altLang="zh-CN" b="0" i="1" dirty="0">
                            <a:solidFill>
                              <a:srgbClr val="1D2129"/>
                            </a:solidFill>
                            <a:effectLst/>
                            <a:latin typeface="Cambria Math" panose="02040503050406030204" pitchFamily="18" charset="0"/>
                            <a:ea typeface="微软雅黑" panose="020B0503020204020204" pitchFamily="34" charset="-122"/>
                          </a:rPr>
                          <m:t>𝐹</m:t>
                        </m:r>
                      </m:e>
                    </m:d>
                  </m:oMath>
                </a14:m>
                <a:r>
                  <a:rPr lang="zh-CN" altLang="en-US" b="0" i="0" dirty="0">
                    <a:solidFill>
                      <a:srgbClr val="1D2129"/>
                    </a:solidFill>
                    <a:effectLst/>
                    <a:latin typeface="微软雅黑" panose="020B0503020204020204" pitchFamily="34" charset="-122"/>
                    <a:ea typeface="微软雅黑" panose="020B0503020204020204" pitchFamily="34" charset="-122"/>
                  </a:rPr>
                  <a:t>是无限样本一致的，那么我们说该方法是</a:t>
                </a:r>
                <a:r>
                  <a:rPr lang="zh-CN" altLang="en-US" b="0" i="0" dirty="0">
                    <a:solidFill>
                      <a:srgbClr val="FF0000"/>
                    </a:solidFill>
                    <a:effectLst/>
                    <a:latin typeface="微软雅黑" panose="020B0503020204020204" pitchFamily="34" charset="-122"/>
                    <a:ea typeface="微软雅黑" panose="020B0503020204020204" pitchFamily="34" charset="-122"/>
                  </a:rPr>
                  <a:t>分类器一致</a:t>
                </a:r>
                <a:r>
                  <a:rPr lang="zh-CN" altLang="en-US" b="0" i="0" dirty="0">
                    <a:solidFill>
                      <a:srgbClr val="1D2129"/>
                    </a:solidFill>
                    <a:effectLst/>
                    <a:latin typeface="微软雅黑" panose="020B0503020204020204" pitchFamily="34" charset="-122"/>
                    <a:ea typeface="微软雅黑" panose="020B0503020204020204" pitchFamily="34" charset="-122"/>
                  </a:rPr>
                  <a:t>的</a:t>
                </a:r>
                <a:r>
                  <a:rPr lang="en-US" altLang="zh-CN" b="0" i="0" dirty="0">
                    <a:solidFill>
                      <a:srgbClr val="1D2129"/>
                    </a:solidFill>
                    <a:effectLst/>
                    <a:latin typeface="微软雅黑" panose="020B0503020204020204" pitchFamily="34" charset="-122"/>
                    <a:ea typeface="微软雅黑" panose="020B0503020204020204" pitchFamily="34" charset="-122"/>
                  </a:rPr>
                  <a:t>;</a:t>
                </a:r>
                <a:r>
                  <a:rPr lang="zh-CN" altLang="en-US" b="0" i="0" dirty="0">
                    <a:solidFill>
                      <a:srgbClr val="1D2129"/>
                    </a:solidFill>
                    <a:effectLst/>
                    <a:latin typeface="微软雅黑" panose="020B0503020204020204" pitchFamily="34" charset="-122"/>
                    <a:ea typeface="微软雅黑" panose="020B0503020204020204" pitchFamily="34" charset="-122"/>
                  </a:rPr>
                  <a:t>如果在相同的分类器</a:t>
                </a:r>
                <a:r>
                  <a:rPr lang="en-US" altLang="zh-CN" b="0" i="0" dirty="0">
                    <a:solidFill>
                      <a:srgbClr val="1D2129"/>
                    </a:solidFill>
                    <a:effectLst/>
                    <a:latin typeface="微软雅黑" panose="020B0503020204020204" pitchFamily="34" charset="-122"/>
                    <a:ea typeface="微软雅黑" panose="020B0503020204020204" pitchFamily="34" charset="-122"/>
                  </a:rPr>
                  <a:t>F</a:t>
                </a:r>
                <a:r>
                  <a:rPr lang="zh-CN" altLang="en-US" b="0" i="0" dirty="0">
                    <a:solidFill>
                      <a:srgbClr val="1D2129"/>
                    </a:solidFill>
                    <a:effectLst/>
                    <a:latin typeface="微软雅黑" panose="020B0503020204020204" pitchFamily="34" charset="-122"/>
                    <a:ea typeface="微软雅黑" panose="020B0503020204020204" pitchFamily="34" charset="-122"/>
                  </a:rPr>
                  <a:t>下，该方法具有与</a:t>
                </a:r>
                <a:r>
                  <a:rPr lang="en-US" altLang="zh-CN" b="0" i="0" dirty="0">
                    <a:solidFill>
                      <a:srgbClr val="1D2129"/>
                    </a:solidFill>
                    <a:effectLst/>
                    <a:latin typeface="微软雅黑" panose="020B0503020204020204" pitchFamily="34" charset="-122"/>
                    <a:ea typeface="微软雅黑" panose="020B0503020204020204" pitchFamily="34" charset="-122"/>
                  </a:rPr>
                  <a:t>R(F)</a:t>
                </a:r>
                <a:r>
                  <a:rPr lang="zh-CN" altLang="en-US" b="0" i="0" dirty="0">
                    <a:solidFill>
                      <a:srgbClr val="1D2129"/>
                    </a:solidFill>
                    <a:effectLst/>
                    <a:latin typeface="微软雅黑" panose="020B0503020204020204" pitchFamily="34" charset="-122"/>
                    <a:ea typeface="微软雅黑" panose="020B0503020204020204" pitchFamily="34" charset="-122"/>
                  </a:rPr>
                  <a:t>等价的分类风险估计量，则该方法是</a:t>
                </a:r>
                <a:r>
                  <a:rPr lang="zh-CN" altLang="en-US" b="0" i="0" dirty="0">
                    <a:solidFill>
                      <a:srgbClr val="FF0000"/>
                    </a:solidFill>
                    <a:effectLst/>
                    <a:latin typeface="微软雅黑" panose="020B0503020204020204" pitchFamily="34" charset="-122"/>
                    <a:ea typeface="微软雅黑" panose="020B0503020204020204" pitchFamily="34" charset="-122"/>
                  </a:rPr>
                  <a:t>风险一致</a:t>
                </a:r>
                <a:r>
                  <a:rPr lang="zh-CN" altLang="en-US" b="0" i="0" dirty="0">
                    <a:solidFill>
                      <a:srgbClr val="1D2129"/>
                    </a:solidFill>
                    <a:effectLst/>
                    <a:latin typeface="微软雅黑" panose="020B0503020204020204" pitchFamily="34" charset="-122"/>
                    <a:ea typeface="微软雅黑" panose="020B0503020204020204" pitchFamily="34" charset="-122"/>
                  </a:rPr>
                  <a:t>的。</a:t>
                </a:r>
                <a:endParaRPr lang="zh-CN" altLang="en-US" dirty="0">
                  <a:latin typeface="微软雅黑" panose="020B0503020204020204" pitchFamily="34" charset="-122"/>
                  <a:ea typeface="微软雅黑" panose="020B0503020204020204" pitchFamily="34" charset="-122"/>
                </a:endParaRPr>
              </a:p>
            </p:txBody>
          </p:sp>
        </mc:Choice>
        <mc:Fallback>
          <p:sp>
            <p:nvSpPr>
              <p:cNvPr id="9" name="文本框 8">
                <a:extLst>
                  <a:ext uri="{FF2B5EF4-FFF2-40B4-BE49-F238E27FC236}">
                    <a16:creationId xmlns:a16="http://schemas.microsoft.com/office/drawing/2014/main" id="{A9B6D8E8-BCF9-4A0C-8A99-941927D2C209}"/>
                  </a:ext>
                </a:extLst>
              </p:cNvPr>
              <p:cNvSpPr txBox="1">
                <a:spLocks noRot="1" noChangeAspect="1" noMove="1" noResize="1" noEditPoints="1" noAdjustHandles="1" noChangeArrowheads="1" noChangeShapeType="1" noTextEdit="1"/>
              </p:cNvSpPr>
              <p:nvPr/>
            </p:nvSpPr>
            <p:spPr>
              <a:xfrm>
                <a:off x="562828" y="4281342"/>
                <a:ext cx="11083739" cy="1221745"/>
              </a:xfrm>
              <a:prstGeom prst="rect">
                <a:avLst/>
              </a:prstGeom>
              <a:blipFill>
                <a:blip r:embed="rId4"/>
                <a:stretch>
                  <a:fillRect l="-440" t="-2488" r="-2474" b="-6965"/>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446D4332-87C8-4847-8F59-A9A6DB2A2E32}"/>
              </a:ext>
            </a:extLst>
          </p:cNvPr>
          <p:cNvSpPr txBox="1"/>
          <p:nvPr/>
        </p:nvSpPr>
        <p:spPr>
          <a:xfrm>
            <a:off x="2383746" y="5720064"/>
            <a:ext cx="8264201" cy="400110"/>
          </a:xfrm>
          <a:prstGeom prst="rect">
            <a:avLst/>
          </a:prstGeom>
          <a:noFill/>
        </p:spPr>
        <p:txBody>
          <a:bodyPr wrap="square">
            <a:spAutoFit/>
          </a:bodyPr>
          <a:lstStyle/>
          <a:p>
            <a:r>
              <a:rPr lang="zh-CN" altLang="en-US" sz="2000" b="1" dirty="0">
                <a:solidFill>
                  <a:srgbClr val="569CD6"/>
                </a:solidFill>
                <a:effectLst/>
                <a:latin typeface="微软雅黑" panose="020B0503020204020204" pitchFamily="34" charset="-122"/>
                <a:ea typeface="微软雅黑" panose="020B0503020204020204" pitchFamily="34" charset="-122"/>
              </a:rPr>
              <a:t>风险一致的方法一定是分类器一致的，而分类器一致未必风险一致</a:t>
            </a:r>
            <a:endParaRPr lang="zh-CN" altLang="en-US" sz="2000" b="0" dirty="0">
              <a:solidFill>
                <a:srgbClr val="D4D4D4"/>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785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562828" y="1666648"/>
            <a:ext cx="10746855" cy="861774"/>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Learning with Partial Labels</a:t>
            </a:r>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对于使用部分标签</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的学习，每个实例都提供一组候选标签，其中只有一个是正确的。</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公式和符号</a:t>
            </a:r>
          </a:p>
        </p:txBody>
      </p:sp>
      <p:sp>
        <p:nvSpPr>
          <p:cNvPr id="9" name="文本框 8">
            <a:extLst>
              <a:ext uri="{FF2B5EF4-FFF2-40B4-BE49-F238E27FC236}">
                <a16:creationId xmlns:a16="http://schemas.microsoft.com/office/drawing/2014/main" id="{A9B6D8E8-BCF9-4A0C-8A99-941927D2C209}"/>
              </a:ext>
            </a:extLst>
          </p:cNvPr>
          <p:cNvSpPr txBox="1"/>
          <p:nvPr/>
        </p:nvSpPr>
        <p:spPr>
          <a:xfrm>
            <a:off x="562828" y="4096249"/>
            <a:ext cx="11083739" cy="1754326"/>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在这样的数据条件下，</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的目标是诱导一个多类分类器</a:t>
            </a:r>
            <a:r>
              <a:rPr lang="en-US" altLang="zh-CN" dirty="0">
                <a:latin typeface="微软雅黑" panose="020B0503020204020204" pitchFamily="34" charset="-122"/>
                <a:ea typeface="微软雅黑" panose="020B0503020204020204" pitchFamily="34" charset="-122"/>
              </a:rPr>
              <a:t>f: </a:t>
            </a:r>
            <a:r>
              <a:rPr lang="en-US" altLang="zh-CN" dirty="0" err="1">
                <a:latin typeface="微软雅黑" panose="020B0503020204020204" pitchFamily="34" charset="-122"/>
                <a:ea typeface="微软雅黑" panose="020B0503020204020204" pitchFamily="34" charset="-122"/>
              </a:rPr>
              <a:t>X→Rk</a:t>
            </a:r>
            <a:r>
              <a:rPr lang="zh-CN" altLang="en-US" dirty="0">
                <a:latin typeface="微软雅黑" panose="020B0503020204020204" pitchFamily="34" charset="-122"/>
                <a:ea typeface="微软雅黑" panose="020B0503020204020204" pitchFamily="34" charset="-122"/>
              </a:rPr>
              <a:t>，它能对测试输入做出正确的预测。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为此，人们提出了许多改进</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性能的方法，但只有一种方法通过提供一个分类器一致的风险估计器而具有统计一致性。它不仅需要假设数据分布应保证有限的模糊程度，而且依赖于一些严格的条件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如损失函数的凸性和优势关系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此前还不清楚成功</a:t>
            </a:r>
            <a:r>
              <a:rPr lang="en-US" altLang="zh-CN" dirty="0">
                <a:latin typeface="微软雅黑" panose="020B0503020204020204" pitchFamily="34" charset="-122"/>
                <a:ea typeface="微软雅黑" panose="020B0503020204020204" pitchFamily="34" charset="-122"/>
              </a:rPr>
              <a:t>PLL</a:t>
            </a:r>
            <a:r>
              <a:rPr lang="zh-CN" altLang="en-US" dirty="0">
                <a:latin typeface="微软雅黑" panose="020B0503020204020204" pitchFamily="34" charset="-122"/>
                <a:ea typeface="微软雅黑" panose="020B0503020204020204" pitchFamily="34" charset="-122"/>
              </a:rPr>
              <a:t>的数据分布的明确表述将是什么。此外，也不知道是否存在具有统计无偏估计分类风险</a:t>
            </a:r>
            <a:r>
              <a:rPr lang="en-US" altLang="zh-CN" dirty="0">
                <a:latin typeface="微软雅黑" panose="020B0503020204020204" pitchFamily="34" charset="-122"/>
                <a:ea typeface="微软雅黑" panose="020B0503020204020204" pitchFamily="34" charset="-122"/>
              </a:rPr>
              <a:t>R(f)</a:t>
            </a:r>
            <a:r>
              <a:rPr lang="zh-CN" altLang="en-US" dirty="0">
                <a:latin typeface="微软雅黑" panose="020B0503020204020204" pitchFamily="34" charset="-122"/>
                <a:ea typeface="微软雅黑" panose="020B0503020204020204" pitchFamily="34" charset="-122"/>
              </a:rPr>
              <a:t>的风险一致性方法。</a:t>
            </a:r>
          </a:p>
        </p:txBody>
      </p:sp>
      <p:pic>
        <p:nvPicPr>
          <p:cNvPr id="7" name="图片 6">
            <a:extLst>
              <a:ext uri="{FF2B5EF4-FFF2-40B4-BE49-F238E27FC236}">
                <a16:creationId xmlns:a16="http://schemas.microsoft.com/office/drawing/2014/main" id="{0EB5CE9E-837F-4B9F-86FE-7366671CBF6D}"/>
              </a:ext>
            </a:extLst>
          </p:cNvPr>
          <p:cNvPicPr>
            <a:picLocks noChangeAspect="1"/>
          </p:cNvPicPr>
          <p:nvPr/>
        </p:nvPicPr>
        <p:blipFill>
          <a:blip r:embed="rId3"/>
          <a:stretch>
            <a:fillRect/>
          </a:stretch>
        </p:blipFill>
        <p:spPr>
          <a:xfrm>
            <a:off x="3050952" y="3086143"/>
            <a:ext cx="6266667" cy="685714"/>
          </a:xfrm>
          <a:prstGeom prst="rect">
            <a:avLst/>
          </a:prstGeom>
        </p:spPr>
      </p:pic>
    </p:spTree>
    <p:extLst>
      <p:ext uri="{BB962C8B-B14F-4D97-AF65-F5344CB8AC3E}">
        <p14:creationId xmlns:p14="http://schemas.microsoft.com/office/powerpoint/2010/main" val="415285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562828" y="1666648"/>
            <a:ext cx="10746855" cy="861774"/>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Learning with Complementary Labels</a:t>
            </a:r>
          </a:p>
          <a:p>
            <a:endParaRPr lang="en-US" altLang="zh-CN" sz="1400" b="1" dirty="0">
              <a:solidFill>
                <a:schemeClr val="tx1">
                  <a:lumMod val="50000"/>
                  <a:lumOff val="50000"/>
                </a:schemeClr>
              </a:solidFill>
              <a:highlight>
                <a:srgbClr val="C0C0C0"/>
              </a:highlight>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互补标记学习是偏标记学习的一种特例，每个互补标记指向类都是非该示例的类。</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公式和符号</a:t>
            </a:r>
          </a:p>
        </p:txBody>
      </p:sp>
      <p:pic>
        <p:nvPicPr>
          <p:cNvPr id="6" name="图片 5">
            <a:extLst>
              <a:ext uri="{FF2B5EF4-FFF2-40B4-BE49-F238E27FC236}">
                <a16:creationId xmlns:a16="http://schemas.microsoft.com/office/drawing/2014/main" id="{7716967D-6E6C-4CC9-B758-C804F51258B4}"/>
              </a:ext>
            </a:extLst>
          </p:cNvPr>
          <p:cNvPicPr>
            <a:picLocks noChangeAspect="1"/>
          </p:cNvPicPr>
          <p:nvPr/>
        </p:nvPicPr>
        <p:blipFill>
          <a:blip r:embed="rId2"/>
          <a:stretch>
            <a:fillRect/>
          </a:stretch>
        </p:blipFill>
        <p:spPr>
          <a:xfrm>
            <a:off x="1635813" y="3200876"/>
            <a:ext cx="8342857" cy="1990476"/>
          </a:xfrm>
          <a:prstGeom prst="rect">
            <a:avLst/>
          </a:prstGeom>
        </p:spPr>
      </p:pic>
    </p:spTree>
    <p:extLst>
      <p:ext uri="{BB962C8B-B14F-4D97-AF65-F5344CB8AC3E}">
        <p14:creationId xmlns:p14="http://schemas.microsoft.com/office/powerpoint/2010/main" val="309231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D007192-4239-41E1-89F9-A2D755D40043}"/>
              </a:ext>
            </a:extLst>
          </p:cNvPr>
          <p:cNvSpPr txBox="1"/>
          <p:nvPr/>
        </p:nvSpPr>
        <p:spPr>
          <a:xfrm>
            <a:off x="562828" y="1666648"/>
            <a:ext cx="10746855"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Partially Labeled Data Distribution</a:t>
            </a:r>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生成模型</a:t>
            </a:r>
          </a:p>
        </p:txBody>
      </p:sp>
      <p:pic>
        <p:nvPicPr>
          <p:cNvPr id="7" name="图片 6">
            <a:extLst>
              <a:ext uri="{FF2B5EF4-FFF2-40B4-BE49-F238E27FC236}">
                <a16:creationId xmlns:a16="http://schemas.microsoft.com/office/drawing/2014/main" id="{BA220833-3D4E-4BF4-8957-0A1D45673F7A}"/>
              </a:ext>
            </a:extLst>
          </p:cNvPr>
          <p:cNvPicPr>
            <a:picLocks noChangeAspect="1"/>
          </p:cNvPicPr>
          <p:nvPr/>
        </p:nvPicPr>
        <p:blipFill>
          <a:blip r:embed="rId2"/>
          <a:stretch>
            <a:fillRect/>
          </a:stretch>
        </p:blipFill>
        <p:spPr>
          <a:xfrm>
            <a:off x="1143868" y="2981381"/>
            <a:ext cx="9200000" cy="895238"/>
          </a:xfrm>
          <a:prstGeom prst="rect">
            <a:avLst/>
          </a:prstGeom>
        </p:spPr>
      </p:pic>
      <p:sp>
        <p:nvSpPr>
          <p:cNvPr id="9" name="文本框 8">
            <a:extLst>
              <a:ext uri="{FF2B5EF4-FFF2-40B4-BE49-F238E27FC236}">
                <a16:creationId xmlns:a16="http://schemas.microsoft.com/office/drawing/2014/main" id="{B7C36639-09D3-4FDB-A29A-EE189BB7BBBA}"/>
              </a:ext>
            </a:extLst>
          </p:cNvPr>
          <p:cNvSpPr txBox="1"/>
          <p:nvPr/>
        </p:nvSpPr>
        <p:spPr>
          <a:xfrm>
            <a:off x="899948" y="2584559"/>
            <a:ext cx="9687841" cy="646331"/>
          </a:xfrm>
          <a:prstGeom prst="rect">
            <a:avLst/>
          </a:prstGeom>
          <a:noFill/>
        </p:spPr>
        <p:txBody>
          <a:bodyPr wrap="square">
            <a:spAutoFit/>
          </a:bodyPr>
          <a:lstStyle/>
          <a:p>
            <a:r>
              <a:rPr lang="zh-CN" altLang="en-US" b="0" i="0" dirty="0">
                <a:solidFill>
                  <a:srgbClr val="1D2129"/>
                </a:solidFill>
                <a:effectLst/>
                <a:latin typeface="微软雅黑" panose="020B0503020204020204" pitchFamily="34" charset="-122"/>
                <a:ea typeface="微软雅黑" panose="020B0503020204020204" pitchFamily="34" charset="-122"/>
              </a:rPr>
              <a:t>本文假设每一个部分标记的例子</a:t>
            </a:r>
            <a:r>
              <a:rPr lang="en-US" altLang="zh-CN" b="0" i="0" dirty="0">
                <a:solidFill>
                  <a:srgbClr val="1D2129"/>
                </a:solidFill>
                <a:effectLst/>
                <a:latin typeface="微软雅黑" panose="020B0503020204020204" pitchFamily="34" charset="-122"/>
                <a:ea typeface="微软雅黑" panose="020B0503020204020204" pitchFamily="34" charset="-122"/>
              </a:rPr>
              <a:t>(x, Y)</a:t>
            </a:r>
            <a:r>
              <a:rPr lang="zh-CN" altLang="en-US" b="0" i="0" dirty="0">
                <a:solidFill>
                  <a:srgbClr val="1D2129"/>
                </a:solidFill>
                <a:effectLst/>
                <a:latin typeface="微软雅黑" panose="020B0503020204020204" pitchFamily="34" charset="-122"/>
                <a:ea typeface="微软雅黑" panose="020B0503020204020204" pitchFamily="34" charset="-122"/>
              </a:rPr>
              <a:t>都是从一个具有以下密度的概率分布中独立抽取的</a:t>
            </a:r>
            <a:r>
              <a:rPr lang="en-US" altLang="zh-CN" b="0" i="0" dirty="0">
                <a:solidFill>
                  <a:srgbClr val="1D2129"/>
                </a:solidFill>
                <a:effectLst/>
                <a:latin typeface="微软雅黑" panose="020B0503020204020204" pitchFamily="34" charset="-122"/>
                <a:ea typeface="微软雅黑" panose="020B0503020204020204" pitchFamily="34" charset="-122"/>
              </a:rPr>
              <a:t>:</a:t>
            </a:r>
          </a:p>
          <a:p>
            <a:endParaRPr lang="en-US" altLang="zh-CN" dirty="0">
              <a:solidFill>
                <a:srgbClr val="1D2129"/>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3687DE5-D6B8-43DE-9FA6-5D160EDC1FE5}"/>
              </a:ext>
            </a:extLst>
          </p:cNvPr>
          <p:cNvSpPr txBox="1"/>
          <p:nvPr/>
        </p:nvSpPr>
        <p:spPr>
          <a:xfrm>
            <a:off x="899947" y="4037919"/>
            <a:ext cx="9687841"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该公式描述在给定特定标签的情况下，每个候选标签集被均匀抽样的概率。论文通过下面的定理证明其设计的数据分布是一个有效的概率分布。 </a:t>
            </a:r>
          </a:p>
        </p:txBody>
      </p:sp>
      <p:sp>
        <p:nvSpPr>
          <p:cNvPr id="15" name="文本框 14">
            <a:extLst>
              <a:ext uri="{FF2B5EF4-FFF2-40B4-BE49-F238E27FC236}">
                <a16:creationId xmlns:a16="http://schemas.microsoft.com/office/drawing/2014/main" id="{F088E8B1-FA42-498B-98DB-633297D56F76}"/>
              </a:ext>
            </a:extLst>
          </p:cNvPr>
          <p:cNvSpPr txBox="1"/>
          <p:nvPr/>
        </p:nvSpPr>
        <p:spPr>
          <a:xfrm>
            <a:off x="1546349" y="5171255"/>
            <a:ext cx="8395035" cy="1200329"/>
          </a:xfrm>
          <a:prstGeom prst="rect">
            <a:avLst/>
          </a:prstGeom>
          <a:noFill/>
        </p:spPr>
        <p:txBody>
          <a:bodyPr wrap="square">
            <a:spAutoFit/>
          </a:bodyPr>
          <a:lstStyle/>
          <a:p>
            <a:r>
              <a:rPr lang="en-US" altLang="zh-CN" b="0" i="1" dirty="0">
                <a:solidFill>
                  <a:srgbClr val="569CD6"/>
                </a:solidFill>
                <a:effectLst/>
                <a:latin typeface="Consolas" panose="020B0609020204030204" pitchFamily="49" charset="0"/>
              </a:rPr>
              <a:t>Theorem 1. </a:t>
            </a:r>
            <a:r>
              <a:rPr lang="zh-CN" altLang="en-US" b="0" i="1" dirty="0">
                <a:solidFill>
                  <a:srgbClr val="569CD6"/>
                </a:solidFill>
                <a:effectLst/>
                <a:latin typeface="Consolas" panose="020B0609020204030204" pitchFamily="49" charset="0"/>
              </a:rPr>
              <a:t>等式                         成立</a:t>
            </a:r>
            <a:endParaRPr lang="zh-CN" altLang="en-US" b="0" dirty="0">
              <a:solidFill>
                <a:srgbClr val="D4D4D4"/>
              </a:solidFill>
              <a:effectLst/>
              <a:latin typeface="Consolas" panose="020B0609020204030204" pitchFamily="49" charset="0"/>
            </a:endParaRPr>
          </a:p>
          <a:p>
            <a:br>
              <a:rPr lang="zh-CN" altLang="en-US" b="0" dirty="0">
                <a:solidFill>
                  <a:srgbClr val="D4D4D4"/>
                </a:solidFill>
                <a:effectLst/>
                <a:latin typeface="Consolas" panose="020B0609020204030204" pitchFamily="49" charset="0"/>
              </a:rPr>
            </a:br>
            <a:r>
              <a:rPr lang="en-US" altLang="zh-CN" b="0" i="1" dirty="0">
                <a:solidFill>
                  <a:srgbClr val="569CD6"/>
                </a:solidFill>
                <a:effectLst/>
                <a:latin typeface="Consolas" panose="020B0609020204030204" pitchFamily="49" charset="0"/>
              </a:rPr>
              <a:t>Theorem 2. </a:t>
            </a:r>
            <a:r>
              <a:rPr lang="zh-CN" altLang="en-US" b="0" i="1" dirty="0">
                <a:solidFill>
                  <a:srgbClr val="569CD6"/>
                </a:solidFill>
                <a:effectLst/>
                <a:latin typeface="Consolas" panose="020B0609020204030204" pitchFamily="49" charset="0"/>
              </a:rPr>
              <a:t>对于从公式中假设的数据分布中独立抽样的任何偏标记示例</a:t>
            </a:r>
            <a:r>
              <a:rPr lang="en-US" altLang="zh-CN" b="0" i="1" dirty="0">
                <a:solidFill>
                  <a:srgbClr val="569CD6"/>
                </a:solidFill>
                <a:effectLst/>
                <a:latin typeface="Consolas" panose="020B0609020204030204" pitchFamily="49" charset="0"/>
              </a:rPr>
              <a:t>(x, Y)</a:t>
            </a:r>
            <a:r>
              <a:rPr lang="zh-CN" altLang="en-US" b="0" i="1" dirty="0">
                <a:solidFill>
                  <a:srgbClr val="569CD6"/>
                </a:solidFill>
                <a:effectLst/>
                <a:latin typeface="Consolas" panose="020B0609020204030204" pitchFamily="49" charset="0"/>
              </a:rPr>
              <a:t>，正确的标签</a:t>
            </a:r>
            <a:r>
              <a:rPr lang="en-US" altLang="zh-CN" b="0" i="1" dirty="0">
                <a:solidFill>
                  <a:srgbClr val="569CD6"/>
                </a:solidFill>
                <a:effectLst/>
                <a:latin typeface="Consolas" panose="020B0609020204030204" pitchFamily="49" charset="0"/>
              </a:rPr>
              <a:t>y</a:t>
            </a:r>
            <a:r>
              <a:rPr lang="zh-CN" altLang="en-US" b="0" i="1" dirty="0">
                <a:solidFill>
                  <a:srgbClr val="569CD6"/>
                </a:solidFill>
                <a:effectLst/>
                <a:latin typeface="Consolas" panose="020B0609020204030204" pitchFamily="49" charset="0"/>
              </a:rPr>
              <a:t>总是在候选标签集</a:t>
            </a:r>
            <a:r>
              <a:rPr lang="en-US" altLang="zh-CN" b="0" i="1" dirty="0">
                <a:solidFill>
                  <a:srgbClr val="569CD6"/>
                </a:solidFill>
                <a:effectLst/>
                <a:latin typeface="Consolas" panose="020B0609020204030204" pitchFamily="49" charset="0"/>
              </a:rPr>
              <a:t>Y</a:t>
            </a:r>
            <a:r>
              <a:rPr lang="zh-CN" altLang="en-US" b="0" i="1" dirty="0">
                <a:solidFill>
                  <a:srgbClr val="569CD6"/>
                </a:solidFill>
                <a:effectLst/>
                <a:latin typeface="Consolas" panose="020B0609020204030204" pitchFamily="49" charset="0"/>
              </a:rPr>
              <a:t>中</a:t>
            </a:r>
            <a:endParaRPr lang="zh-CN" altLang="en-US" b="0" dirty="0">
              <a:solidFill>
                <a:srgbClr val="D4D4D4"/>
              </a:solidFill>
              <a:effectLst/>
              <a:latin typeface="Consolas" panose="020B0609020204030204" pitchFamily="49" charset="0"/>
            </a:endParaRPr>
          </a:p>
        </p:txBody>
      </p:sp>
      <p:pic>
        <p:nvPicPr>
          <p:cNvPr id="17" name="图片 16">
            <a:extLst>
              <a:ext uri="{FF2B5EF4-FFF2-40B4-BE49-F238E27FC236}">
                <a16:creationId xmlns:a16="http://schemas.microsoft.com/office/drawing/2014/main" id="{46DCC742-47BB-4F93-AE84-C23DD4E82218}"/>
              </a:ext>
            </a:extLst>
          </p:cNvPr>
          <p:cNvPicPr>
            <a:picLocks noChangeAspect="1"/>
          </p:cNvPicPr>
          <p:nvPr/>
        </p:nvPicPr>
        <p:blipFill>
          <a:blip r:embed="rId3"/>
          <a:stretch>
            <a:fillRect/>
          </a:stretch>
        </p:blipFill>
        <p:spPr>
          <a:xfrm>
            <a:off x="3757867" y="5087031"/>
            <a:ext cx="2647619" cy="533333"/>
          </a:xfrm>
          <a:prstGeom prst="rect">
            <a:avLst/>
          </a:prstGeom>
        </p:spPr>
      </p:pic>
    </p:spTree>
    <p:extLst>
      <p:ext uri="{BB962C8B-B14F-4D97-AF65-F5344CB8AC3E}">
        <p14:creationId xmlns:p14="http://schemas.microsoft.com/office/powerpoint/2010/main" val="102861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一致性方法</a:t>
            </a:r>
          </a:p>
        </p:txBody>
      </p:sp>
      <p:sp>
        <p:nvSpPr>
          <p:cNvPr id="9" name="文本框 8">
            <a:extLst>
              <a:ext uri="{FF2B5EF4-FFF2-40B4-BE49-F238E27FC236}">
                <a16:creationId xmlns:a16="http://schemas.microsoft.com/office/drawing/2014/main" id="{644BDC88-3D27-469B-98D0-D181826F0560}"/>
              </a:ext>
            </a:extLst>
          </p:cNvPr>
          <p:cNvSpPr txBox="1"/>
          <p:nvPr/>
        </p:nvSpPr>
        <p:spPr>
          <a:xfrm>
            <a:off x="938049" y="1647664"/>
            <a:ext cx="7724689" cy="1323439"/>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、Risk-Consistent Method （</a:t>
            </a:r>
            <a:r>
              <a:rPr lang="en-US" altLang="zh-CN" sz="2000" dirty="0">
                <a:latin typeface="微软雅黑" panose="020B0503020204020204" pitchFamily="34" charset="-122"/>
                <a:ea typeface="微软雅黑" panose="020B0503020204020204" pitchFamily="34" charset="-122"/>
              </a:rPr>
              <a:t>RC</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采用重要性重加权策略将分类风险</a:t>
            </a:r>
            <a:r>
              <a:rPr lang="en-US" altLang="zh-CN" sz="2000" dirty="0">
                <a:latin typeface="微软雅黑" panose="020B0503020204020204" pitchFamily="34" charset="-122"/>
                <a:ea typeface="微软雅黑" panose="020B0503020204020204" pitchFamily="34" charset="-122"/>
              </a:rPr>
              <a:t>R(f)</a:t>
            </a:r>
            <a:r>
              <a:rPr lang="zh-CN" altLang="en-US" sz="2000" dirty="0">
                <a:latin typeface="微软雅黑" panose="020B0503020204020204" pitchFamily="34" charset="-122"/>
                <a:ea typeface="微软雅黑" panose="020B0503020204020204" pitchFamily="34" charset="-122"/>
              </a:rPr>
              <a:t>改写为：</a:t>
            </a:r>
          </a:p>
        </p:txBody>
      </p:sp>
      <p:pic>
        <p:nvPicPr>
          <p:cNvPr id="11" name="图片 10">
            <a:extLst>
              <a:ext uri="{FF2B5EF4-FFF2-40B4-BE49-F238E27FC236}">
                <a16:creationId xmlns:a16="http://schemas.microsoft.com/office/drawing/2014/main" id="{215180A1-BA13-47AA-9A9E-71107EDD4EC7}"/>
              </a:ext>
            </a:extLst>
          </p:cNvPr>
          <p:cNvPicPr>
            <a:picLocks noChangeAspect="1"/>
          </p:cNvPicPr>
          <p:nvPr/>
        </p:nvPicPr>
        <p:blipFill>
          <a:blip r:embed="rId2"/>
          <a:stretch>
            <a:fillRect/>
          </a:stretch>
        </p:blipFill>
        <p:spPr>
          <a:xfrm>
            <a:off x="1244910" y="3089886"/>
            <a:ext cx="7514286" cy="2114286"/>
          </a:xfrm>
          <a:prstGeom prst="rect">
            <a:avLst/>
          </a:prstGeom>
        </p:spPr>
      </p:pic>
      <p:sp>
        <p:nvSpPr>
          <p:cNvPr id="19" name="文本框 18">
            <a:extLst>
              <a:ext uri="{FF2B5EF4-FFF2-40B4-BE49-F238E27FC236}">
                <a16:creationId xmlns:a16="http://schemas.microsoft.com/office/drawing/2014/main" id="{E0545F50-9D79-4099-8025-D25823203F20}"/>
              </a:ext>
            </a:extLst>
          </p:cNvPr>
          <p:cNvSpPr txBox="1"/>
          <p:nvPr/>
        </p:nvSpPr>
        <p:spPr>
          <a:xfrm>
            <a:off x="938049" y="5469903"/>
            <a:ext cx="9421140" cy="646331"/>
          </a:xfrm>
          <a:prstGeom prst="rect">
            <a:avLst/>
          </a:prstGeom>
          <a:noFill/>
        </p:spPr>
        <p:txBody>
          <a:bodyPr wrap="square">
            <a:spAutoFit/>
          </a:bodyPr>
          <a:lstStyle/>
          <a:p>
            <a:r>
              <a:rPr lang="zh-CN" altLang="en-US" b="0" dirty="0">
                <a:effectLst/>
                <a:latin typeface="微软雅黑" panose="020B0503020204020204" pitchFamily="34" charset="-122"/>
                <a:ea typeface="微软雅黑" panose="020B0503020204020204" pitchFamily="34" charset="-122"/>
              </a:rPr>
              <a:t>使用</a:t>
            </a:r>
            <a:r>
              <a:rPr lang="en-US" altLang="zh-CN" b="0" dirty="0" err="1">
                <a:effectLst/>
                <a:latin typeface="微软雅黑" panose="020B0503020204020204" pitchFamily="34" charset="-122"/>
                <a:ea typeface="微软雅黑" panose="020B0503020204020204" pitchFamily="34" charset="-122"/>
              </a:rPr>
              <a:t>softmax</a:t>
            </a:r>
            <a:r>
              <a:rPr lang="zh-CN" altLang="en-US" b="0" dirty="0">
                <a:effectLst/>
                <a:latin typeface="微软雅黑" panose="020B0503020204020204" pitchFamily="34" charset="-122"/>
                <a:ea typeface="微软雅黑" panose="020B0503020204020204" pitchFamily="34" charset="-122"/>
              </a:rPr>
              <a:t>函数在</a:t>
            </a:r>
            <a:r>
              <a:rPr lang="en-US" altLang="zh-CN" b="0" dirty="0">
                <a:effectLst/>
                <a:latin typeface="微软雅黑" panose="020B0503020204020204" pitchFamily="34" charset="-122"/>
                <a:ea typeface="微软雅黑" panose="020B0503020204020204" pitchFamily="34" charset="-122"/>
              </a:rPr>
              <a:t>f(x)</a:t>
            </a:r>
            <a:r>
              <a:rPr lang="zh-CN" altLang="en-US" b="0" dirty="0">
                <a:effectLst/>
                <a:latin typeface="微软雅黑" panose="020B0503020204020204" pitchFamily="34" charset="-122"/>
                <a:ea typeface="微软雅黑" panose="020B0503020204020204" pitchFamily="34" charset="-122"/>
              </a:rPr>
              <a:t>上从而近似表征</a:t>
            </a:r>
            <a:r>
              <a:rPr lang="en-US" altLang="zh-CN" b="0" dirty="0">
                <a:effectLst/>
                <a:latin typeface="微软雅黑" panose="020B0503020204020204" pitchFamily="34" charset="-122"/>
                <a:ea typeface="微软雅黑" panose="020B0503020204020204" pitchFamily="34" charset="-122"/>
              </a:rPr>
              <a:t>p(y=</a:t>
            </a:r>
            <a:r>
              <a:rPr lang="en-US" altLang="zh-CN" b="0" dirty="0" err="1">
                <a:effectLst/>
                <a:latin typeface="微软雅黑" panose="020B0503020204020204" pitchFamily="34" charset="-122"/>
                <a:ea typeface="微软雅黑" panose="020B0503020204020204" pitchFamily="34" charset="-122"/>
              </a:rPr>
              <a:t>i</a:t>
            </a:r>
            <a:r>
              <a:rPr lang="en-US" altLang="zh-CN" b="0" dirty="0">
                <a:effectLst/>
                <a:latin typeface="微软雅黑" panose="020B0503020204020204" pitchFamily="34" charset="-122"/>
                <a:ea typeface="微软雅黑" panose="020B0503020204020204" pitchFamily="34" charset="-122"/>
              </a:rPr>
              <a:t> | x),</a:t>
            </a:r>
            <a:r>
              <a:rPr lang="zh-CN" altLang="en-US" b="0" dirty="0">
                <a:effectLst/>
                <a:latin typeface="微软雅黑" panose="020B0503020204020204" pitchFamily="34" charset="-122"/>
                <a:ea typeface="微软雅黑" panose="020B0503020204020204" pitchFamily="34" charset="-122"/>
              </a:rPr>
              <a:t>通过将每个非候选标签的置信度设置为</a:t>
            </a:r>
            <a:r>
              <a:rPr lang="en-US" altLang="zh-CN" b="0" dirty="0">
                <a:effectLst/>
                <a:latin typeface="微软雅黑" panose="020B0503020204020204" pitchFamily="34" charset="-122"/>
                <a:ea typeface="微软雅黑" panose="020B0503020204020204" pitchFamily="34" charset="-122"/>
              </a:rPr>
              <a:t>0</a:t>
            </a:r>
            <a:r>
              <a:rPr lang="zh-CN" altLang="en-US" b="0" dirty="0">
                <a:effectLst/>
                <a:latin typeface="微软雅黑" panose="020B0503020204020204" pitchFamily="34" charset="-122"/>
                <a:ea typeface="微软雅黑" panose="020B0503020204020204" pitchFamily="34" charset="-122"/>
              </a:rPr>
              <a:t>来进一步修正</a:t>
            </a:r>
            <a:r>
              <a:rPr lang="en-US" altLang="zh-CN" b="0" dirty="0">
                <a:effectLst/>
                <a:latin typeface="微软雅黑" panose="020B0503020204020204" pitchFamily="34" charset="-122"/>
                <a:ea typeface="微软雅黑" panose="020B0503020204020204" pitchFamily="34" charset="-122"/>
              </a:rPr>
              <a:t>p(y=</a:t>
            </a:r>
            <a:r>
              <a:rPr lang="en-US" altLang="zh-CN" b="0" dirty="0" err="1">
                <a:effectLst/>
                <a:latin typeface="微软雅黑" panose="020B0503020204020204" pitchFamily="34" charset="-122"/>
                <a:ea typeface="微软雅黑" panose="020B0503020204020204" pitchFamily="34" charset="-122"/>
              </a:rPr>
              <a:t>i</a:t>
            </a:r>
            <a:r>
              <a:rPr lang="en-US" altLang="zh-CN" b="0" dirty="0">
                <a:effectLst/>
                <a:latin typeface="微软雅黑" panose="020B0503020204020204" pitchFamily="34" charset="-122"/>
                <a:ea typeface="微软雅黑" panose="020B0503020204020204" pitchFamily="34" charset="-122"/>
              </a:rPr>
              <a:t> | x)</a:t>
            </a:r>
          </a:p>
        </p:txBody>
      </p:sp>
    </p:spTree>
    <p:extLst>
      <p:ext uri="{BB962C8B-B14F-4D97-AF65-F5344CB8AC3E}">
        <p14:creationId xmlns:p14="http://schemas.microsoft.com/office/powerpoint/2010/main" val="3174427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一致性方法</a:t>
            </a:r>
          </a:p>
        </p:txBody>
      </p:sp>
      <p:sp>
        <p:nvSpPr>
          <p:cNvPr id="9" name="文本框 8">
            <a:extLst>
              <a:ext uri="{FF2B5EF4-FFF2-40B4-BE49-F238E27FC236}">
                <a16:creationId xmlns:a16="http://schemas.microsoft.com/office/drawing/2014/main" id="{644BDC88-3D27-469B-98D0-D181826F0560}"/>
              </a:ext>
            </a:extLst>
          </p:cNvPr>
          <p:cNvSpPr txBox="1"/>
          <p:nvPr/>
        </p:nvSpPr>
        <p:spPr>
          <a:xfrm>
            <a:off x="938049" y="1647664"/>
            <a:ext cx="7724689" cy="1323439"/>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Classifier-Consistent Method (CC)</a:t>
            </a:r>
            <a:endParaRPr lang="zh-CN" altLang="en-US"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引入转换矩阵</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，用于描述给的普通标签的候选标签集的概率：</a:t>
            </a:r>
          </a:p>
        </p:txBody>
      </p:sp>
      <p:sp>
        <p:nvSpPr>
          <p:cNvPr id="19" name="文本框 18">
            <a:extLst>
              <a:ext uri="{FF2B5EF4-FFF2-40B4-BE49-F238E27FC236}">
                <a16:creationId xmlns:a16="http://schemas.microsoft.com/office/drawing/2014/main" id="{E0545F50-9D79-4099-8025-D25823203F20}"/>
              </a:ext>
            </a:extLst>
          </p:cNvPr>
          <p:cNvSpPr txBox="1"/>
          <p:nvPr/>
        </p:nvSpPr>
        <p:spPr>
          <a:xfrm>
            <a:off x="938049" y="4435188"/>
            <a:ext cx="9421140" cy="369332"/>
          </a:xfrm>
          <a:prstGeom prst="rect">
            <a:avLst/>
          </a:prstGeom>
          <a:noFill/>
        </p:spPr>
        <p:txBody>
          <a:bodyPr wrap="square">
            <a:spAutoFit/>
          </a:bodyPr>
          <a:lstStyle/>
          <a:p>
            <a:r>
              <a:rPr lang="zh-CN" altLang="en-US" b="0" dirty="0">
                <a:effectLst/>
                <a:latin typeface="微软雅黑" panose="020B0503020204020204" pitchFamily="34" charset="-122"/>
                <a:ea typeface="微软雅黑" panose="020B0503020204020204" pitchFamily="34" charset="-122"/>
              </a:rPr>
              <a:t>值得注意的是，过渡矩阵</a:t>
            </a:r>
            <a:r>
              <a:rPr lang="en-US" altLang="zh-CN" b="0" dirty="0">
                <a:effectLst/>
                <a:latin typeface="微软雅黑" panose="020B0503020204020204" pitchFamily="34" charset="-122"/>
                <a:ea typeface="微软雅黑" panose="020B0503020204020204" pitchFamily="34" charset="-122"/>
              </a:rPr>
              <a:t>Q</a:t>
            </a:r>
            <a:r>
              <a:rPr lang="zh-CN" altLang="en-US" b="0" dirty="0">
                <a:effectLst/>
                <a:latin typeface="微软雅黑" panose="020B0503020204020204" pitchFamily="34" charset="-122"/>
                <a:ea typeface="微软雅黑" panose="020B0503020204020204" pitchFamily="34" charset="-122"/>
              </a:rPr>
              <a:t>是满秩的，因为根据</a:t>
            </a:r>
            <a:r>
              <a:rPr lang="en-US" altLang="zh-CN" b="0" dirty="0">
                <a:effectLst/>
                <a:latin typeface="微软雅黑" panose="020B0503020204020204" pitchFamily="34" charset="-122"/>
                <a:ea typeface="微软雅黑" panose="020B0503020204020204" pitchFamily="34" charset="-122"/>
              </a:rPr>
              <a:t>Q</a:t>
            </a:r>
            <a:r>
              <a:rPr lang="zh-CN" altLang="en-US" b="0" dirty="0">
                <a:effectLst/>
                <a:latin typeface="微软雅黑" panose="020B0503020204020204" pitchFamily="34" charset="-122"/>
                <a:ea typeface="微软雅黑" panose="020B0503020204020204" pitchFamily="34" charset="-122"/>
              </a:rPr>
              <a:t>的定义，</a:t>
            </a:r>
            <a:r>
              <a:rPr lang="en-US" altLang="zh-CN" b="0" dirty="0">
                <a:effectLst/>
                <a:latin typeface="微软雅黑" panose="020B0503020204020204" pitchFamily="34" charset="-122"/>
                <a:ea typeface="微软雅黑" panose="020B0503020204020204" pitchFamily="34" charset="-122"/>
              </a:rPr>
              <a:t>Q</a:t>
            </a:r>
            <a:r>
              <a:rPr lang="zh-CN" altLang="en-US" b="0" dirty="0">
                <a:effectLst/>
                <a:latin typeface="微软雅黑" panose="020B0503020204020204" pitchFamily="34" charset="-122"/>
                <a:ea typeface="微软雅黑" panose="020B0503020204020204" pitchFamily="34" charset="-122"/>
              </a:rPr>
              <a:t>的所有行都是线性无关的。</a:t>
            </a:r>
            <a:endParaRPr lang="en-US" altLang="zh-CN" b="0" dirty="0">
              <a:effectLst/>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B3E4A98-3F4E-4E72-86BB-14CF124E1A37}"/>
              </a:ext>
            </a:extLst>
          </p:cNvPr>
          <p:cNvPicPr>
            <a:picLocks noChangeAspect="1"/>
          </p:cNvPicPr>
          <p:nvPr/>
        </p:nvPicPr>
        <p:blipFill>
          <a:blip r:embed="rId2"/>
          <a:stretch>
            <a:fillRect/>
          </a:stretch>
        </p:blipFill>
        <p:spPr>
          <a:xfrm>
            <a:off x="2491631" y="3172006"/>
            <a:ext cx="5476190" cy="371429"/>
          </a:xfrm>
          <a:prstGeom prst="rect">
            <a:avLst/>
          </a:prstGeom>
        </p:spPr>
      </p:pic>
    </p:spTree>
    <p:extLst>
      <p:ext uri="{BB962C8B-B14F-4D97-AF65-F5344CB8AC3E}">
        <p14:creationId xmlns:p14="http://schemas.microsoft.com/office/powerpoint/2010/main" val="51307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4D4F8A-2152-4300-9CEA-9ED8531B1199}"/>
              </a:ext>
            </a:extLst>
          </p:cNvPr>
          <p:cNvSpPr txBox="1"/>
          <p:nvPr/>
        </p:nvSpPr>
        <p:spPr>
          <a:xfrm>
            <a:off x="126123" y="163961"/>
            <a:ext cx="6831725" cy="307777"/>
          </a:xfrm>
          <a:prstGeom prst="rect">
            <a:avLst/>
          </a:prstGeom>
          <a:noFill/>
        </p:spPr>
        <p:txBody>
          <a:bodyPr wrap="square" rtlCol="0">
            <a:spAutoFit/>
          </a:bodyPr>
          <a:lstStyle/>
          <a:p>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Provably Consistent Partial-Label Learning</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B7EC186-8BEA-4432-A3F5-B26DB9A3F662}"/>
              </a:ext>
            </a:extLst>
          </p:cNvPr>
          <p:cNvSpPr txBox="1"/>
          <p:nvPr/>
        </p:nvSpPr>
        <p:spPr>
          <a:xfrm>
            <a:off x="334229" y="737826"/>
            <a:ext cx="2049517"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一致性方法</a:t>
            </a:r>
          </a:p>
        </p:txBody>
      </p:sp>
      <p:sp>
        <p:nvSpPr>
          <p:cNvPr id="9" name="文本框 8">
            <a:extLst>
              <a:ext uri="{FF2B5EF4-FFF2-40B4-BE49-F238E27FC236}">
                <a16:creationId xmlns:a16="http://schemas.microsoft.com/office/drawing/2014/main" id="{644BDC88-3D27-469B-98D0-D181826F0560}"/>
              </a:ext>
            </a:extLst>
          </p:cNvPr>
          <p:cNvSpPr txBox="1"/>
          <p:nvPr/>
        </p:nvSpPr>
        <p:spPr>
          <a:xfrm>
            <a:off x="1202743" y="1587507"/>
            <a:ext cx="4020967" cy="400110"/>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Risk-Consistent Method （</a:t>
            </a:r>
            <a:r>
              <a:rPr lang="en-US" altLang="zh-CN" sz="2000" dirty="0">
                <a:latin typeface="微软雅黑" panose="020B0503020204020204" pitchFamily="34" charset="-122"/>
                <a:ea typeface="微软雅黑" panose="020B0503020204020204" pitchFamily="34" charset="-122"/>
              </a:rPr>
              <a:t>RC</a:t>
            </a:r>
            <a:r>
              <a:rPr lang="zh-CN" altLang="en-US" sz="20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6955CCCF-EC7C-4EA2-9CD0-A7C4652D1144}"/>
              </a:ext>
            </a:extLst>
          </p:cNvPr>
          <p:cNvSpPr txBox="1"/>
          <p:nvPr/>
        </p:nvSpPr>
        <p:spPr>
          <a:xfrm>
            <a:off x="6096000" y="1587507"/>
            <a:ext cx="4893257" cy="400110"/>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Classifier-Consistent Method (CC)</a:t>
            </a:r>
            <a:endParaRPr lang="zh-CN" altLang="en-US" sz="20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6628FF44-1715-4EA2-99D2-FBCF0146E196}"/>
              </a:ext>
            </a:extLst>
          </p:cNvPr>
          <p:cNvPicPr>
            <a:picLocks noChangeAspect="1"/>
          </p:cNvPicPr>
          <p:nvPr/>
        </p:nvPicPr>
        <p:blipFill>
          <a:blip r:embed="rId3"/>
          <a:stretch>
            <a:fillRect/>
          </a:stretch>
        </p:blipFill>
        <p:spPr>
          <a:xfrm>
            <a:off x="827050" y="2048651"/>
            <a:ext cx="10104762" cy="4304762"/>
          </a:xfrm>
          <a:prstGeom prst="rect">
            <a:avLst/>
          </a:prstGeom>
        </p:spPr>
      </p:pic>
    </p:spTree>
    <p:extLst>
      <p:ext uri="{BB962C8B-B14F-4D97-AF65-F5344CB8AC3E}">
        <p14:creationId xmlns:p14="http://schemas.microsoft.com/office/powerpoint/2010/main" val="11846987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987</Words>
  <Application>Microsoft Office PowerPoint</Application>
  <PresentationFormat>宽屏</PresentationFormat>
  <Paragraphs>60</Paragraphs>
  <Slides>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微软雅黑</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项 桂巳雨</dc:creator>
  <cp:lastModifiedBy>项 桂巳雨</cp:lastModifiedBy>
  <cp:revision>286</cp:revision>
  <dcterms:created xsi:type="dcterms:W3CDTF">2022-08-04T08:26:22Z</dcterms:created>
  <dcterms:modified xsi:type="dcterms:W3CDTF">2022-10-29T04:12:57Z</dcterms:modified>
</cp:coreProperties>
</file>