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9" r:id="rId3"/>
    <p:sldId id="257" r:id="rId4"/>
    <p:sldId id="260" r:id="rId5"/>
    <p:sldId id="262" r:id="rId6"/>
    <p:sldId id="263" r:id="rId7"/>
    <p:sldId id="258" r:id="rId8"/>
    <p:sldId id="264" r:id="rId9"/>
    <p:sldId id="265" r:id="rId10"/>
    <p:sldId id="266" r:id="rId11"/>
    <p:sldId id="267" r:id="rId12"/>
    <p:sldId id="271" r:id="rId13"/>
    <p:sldId id="268" r:id="rId14"/>
    <p:sldId id="270" r:id="rId15"/>
    <p:sldId id="269" r:id="rId16"/>
    <p:sldId id="275" r:id="rId17"/>
    <p:sldId id="272" r:id="rId18"/>
    <p:sldId id="273" r:id="rId19"/>
    <p:sldId id="27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764" autoAdjust="0"/>
  </p:normalViewPr>
  <p:slideViewPr>
    <p:cSldViewPr snapToGrid="0">
      <p:cViewPr varScale="1">
        <p:scale>
          <a:sx n="135" d="100"/>
          <a:sy n="135" d="100"/>
        </p:scale>
        <p:origin x="12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0E7EF-2382-4CA9-B4FE-7EB8554BAEC0}" type="datetimeFigureOut">
              <a:rPr lang="zh-CN" altLang="en-US" smtClean="0"/>
              <a:t>2022/10/29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A821E3-F86C-41AE-A52F-AD7691908BDE}" type="slidenum">
              <a:rPr lang="zh-CN" altLang="en-US" smtClean="0"/>
              <a:t>‹#›</a:t>
            </a:fld>
            <a:endParaRPr lang="zh-CN" altLang="en-US"/>
          </a:p>
        </p:txBody>
      </p:sp>
    </p:spTree>
    <p:extLst>
      <p:ext uri="{BB962C8B-B14F-4D97-AF65-F5344CB8AC3E}">
        <p14:creationId xmlns:p14="http://schemas.microsoft.com/office/powerpoint/2010/main" val="299735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baike.com/wikiid/5906769362849542151?from=wiki_content&amp;prd=innerlink"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存在错误的标记</a:t>
            </a:r>
            <a:endParaRPr lang="en-US" altLang="zh-CN" dirty="0"/>
          </a:p>
          <a:p>
            <a:endParaRPr lang="en-US" altLang="zh-CN" dirty="0"/>
          </a:p>
          <a:p>
            <a:r>
              <a:rPr lang="zh-CN" altLang="en-US" dirty="0"/>
              <a:t>存在遗失的标记</a:t>
            </a:r>
            <a:endParaRPr lang="en-US" altLang="zh-CN" dirty="0"/>
          </a:p>
          <a:p>
            <a:endParaRPr lang="en-US" altLang="zh-CN" dirty="0"/>
          </a:p>
          <a:p>
            <a:r>
              <a:rPr lang="zh-CN" altLang="en-US" dirty="0"/>
              <a:t>存在缺少的标记</a:t>
            </a:r>
            <a:endParaRPr lang="en-US" altLang="zh-CN" dirty="0"/>
          </a:p>
          <a:p>
            <a:endParaRPr lang="en-US" altLang="zh-CN" dirty="0"/>
          </a:p>
          <a:p>
            <a:r>
              <a:rPr lang="zh-CN" altLang="en-US" dirty="0"/>
              <a:t>存在多标记</a:t>
            </a:r>
            <a:endParaRPr lang="en-US" altLang="zh-CN" dirty="0"/>
          </a:p>
          <a:p>
            <a:endParaRPr lang="en-US" altLang="zh-CN" dirty="0"/>
          </a:p>
          <a:p>
            <a:r>
              <a:rPr lang="zh-CN" altLang="en-US" dirty="0"/>
              <a:t>浪费资源</a:t>
            </a:r>
            <a:endParaRPr lang="en-US" altLang="zh-CN" dirty="0"/>
          </a:p>
          <a:p>
            <a:endParaRPr lang="en-US" altLang="zh-CN" dirty="0"/>
          </a:p>
          <a:p>
            <a:r>
              <a:rPr lang="zh-CN" altLang="en-US" dirty="0"/>
              <a:t>非专业</a:t>
            </a:r>
          </a:p>
        </p:txBody>
      </p:sp>
      <p:sp>
        <p:nvSpPr>
          <p:cNvPr id="4" name="灯片编号占位符 3"/>
          <p:cNvSpPr>
            <a:spLocks noGrp="1"/>
          </p:cNvSpPr>
          <p:nvPr>
            <p:ph type="sldNum" sz="quarter" idx="5"/>
          </p:nvPr>
        </p:nvSpPr>
        <p:spPr/>
        <p:txBody>
          <a:bodyPr/>
          <a:lstStyle/>
          <a:p>
            <a:fld id="{A1A821E3-F86C-41AE-A52F-AD7691908BDE}" type="slidenum">
              <a:rPr lang="zh-CN" altLang="en-US" smtClean="0"/>
              <a:t>3</a:t>
            </a:fld>
            <a:endParaRPr lang="zh-CN" altLang="en-US"/>
          </a:p>
        </p:txBody>
      </p:sp>
    </p:spTree>
    <p:extLst>
      <p:ext uri="{BB962C8B-B14F-4D97-AF65-F5344CB8AC3E}">
        <p14:creationId xmlns:p14="http://schemas.microsoft.com/office/powerpoint/2010/main" val="3747420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D2129"/>
                </a:solidFill>
                <a:effectLst/>
                <a:latin typeface="PingFangSC-Regular"/>
              </a:rPr>
              <a:t>为</a:t>
            </a:r>
            <a:r>
              <a:rPr lang="en-US" altLang="zh-CN" b="0" i="0" dirty="0">
                <a:solidFill>
                  <a:srgbClr val="1D2129"/>
                </a:solidFill>
                <a:effectLst/>
                <a:latin typeface="PingFangSC-Regular"/>
              </a:rPr>
              <a:t>RC</a:t>
            </a:r>
            <a:r>
              <a:rPr lang="zh-CN" altLang="en-US" b="0" i="0" dirty="0">
                <a:solidFill>
                  <a:srgbClr val="1D2129"/>
                </a:solidFill>
                <a:effectLst/>
                <a:latin typeface="PingFangSC-Regular"/>
              </a:rPr>
              <a:t>方法建立了一个估计误差边界来证明它的学习一致性。设</a:t>
            </a:r>
            <a:r>
              <a:rPr lang="en-US" altLang="zh-CN" b="0" i="0" dirty="0">
                <a:solidFill>
                  <a:srgbClr val="1D2129"/>
                </a:solidFill>
                <a:effectLst/>
                <a:latin typeface="PingFangSC-Regular"/>
              </a:rPr>
              <a:t>f hat = </a:t>
            </a:r>
            <a:r>
              <a:rPr lang="en-US" altLang="zh-CN" b="0" i="0" dirty="0" err="1">
                <a:solidFill>
                  <a:srgbClr val="1D2129"/>
                </a:solidFill>
                <a:effectLst/>
                <a:latin typeface="PingFangSC-Regular"/>
              </a:rPr>
              <a:t>minf∈F</a:t>
            </a:r>
            <a:r>
              <a:rPr lang="en-US" altLang="zh-CN" b="0" i="0" dirty="0">
                <a:solidFill>
                  <a:srgbClr val="1D2129"/>
                </a:solidFill>
                <a:effectLst/>
                <a:latin typeface="PingFangSC-Regular"/>
              </a:rPr>
              <a:t> </a:t>
            </a:r>
            <a:r>
              <a:rPr lang="en-US" altLang="zh-CN" b="0" i="0" dirty="0" err="1">
                <a:solidFill>
                  <a:srgbClr val="1D2129"/>
                </a:solidFill>
                <a:effectLst/>
                <a:latin typeface="PingFangSC-Regular"/>
              </a:rPr>
              <a:t>Rrc</a:t>
            </a:r>
            <a:r>
              <a:rPr lang="en-US" altLang="zh-CN" b="0" i="0" dirty="0">
                <a:solidFill>
                  <a:srgbClr val="1D2129"/>
                </a:solidFill>
                <a:effectLst/>
                <a:latin typeface="PingFangSC-Regular"/>
              </a:rPr>
              <a:t>(F)</a:t>
            </a:r>
            <a:r>
              <a:rPr lang="zh-CN" altLang="en-US" b="0" i="0" dirty="0">
                <a:solidFill>
                  <a:srgbClr val="1D2129"/>
                </a:solidFill>
                <a:effectLst/>
                <a:latin typeface="PingFangSC-Regular"/>
              </a:rPr>
              <a:t>为经验风险最小化器，</a:t>
            </a:r>
            <a:r>
              <a:rPr lang="en-US" altLang="zh-CN" b="0" i="0" dirty="0">
                <a:solidFill>
                  <a:srgbClr val="1D2129"/>
                </a:solidFill>
                <a:effectLst/>
                <a:latin typeface="PingFangSC-Regular"/>
              </a:rPr>
              <a:t>F *= </a:t>
            </a:r>
            <a:r>
              <a:rPr lang="en-US" altLang="zh-CN" b="0" i="0" dirty="0" err="1">
                <a:solidFill>
                  <a:srgbClr val="1D2129"/>
                </a:solidFill>
                <a:effectLst/>
                <a:latin typeface="PingFangSC-Regular"/>
              </a:rPr>
              <a:t>minf∈F</a:t>
            </a:r>
            <a:r>
              <a:rPr lang="en-US" altLang="zh-CN" b="0" i="0" dirty="0">
                <a:solidFill>
                  <a:srgbClr val="1D2129"/>
                </a:solidFill>
                <a:effectLst/>
                <a:latin typeface="PingFangSC-Regular"/>
              </a:rPr>
              <a:t> R(F)</a:t>
            </a:r>
            <a:r>
              <a:rPr lang="zh-CN" altLang="en-US" b="0" i="0" dirty="0">
                <a:solidFill>
                  <a:srgbClr val="1D2129"/>
                </a:solidFill>
                <a:effectLst/>
                <a:latin typeface="PingFangSC-Regular"/>
              </a:rPr>
              <a:t>是真正的风险最小化器。另外，定义标签</a:t>
            </a:r>
            <a:r>
              <a:rPr lang="en-US" altLang="zh-CN" b="0" i="0" dirty="0" err="1">
                <a:solidFill>
                  <a:srgbClr val="1D2129"/>
                </a:solidFill>
                <a:effectLst/>
                <a:latin typeface="PingFangSC-Regular"/>
              </a:rPr>
              <a:t>y∈y</a:t>
            </a:r>
            <a:r>
              <a:rPr lang="zh-CN" altLang="en-US" b="0" i="0" dirty="0">
                <a:solidFill>
                  <a:srgbClr val="1D2129"/>
                </a:solidFill>
                <a:effectLst/>
                <a:latin typeface="PingFangSC-Regular"/>
              </a:rPr>
              <a:t>的函数空间</a:t>
            </a:r>
            <a:r>
              <a:rPr lang="en-US" altLang="zh-CN" b="0" i="0" dirty="0">
                <a:solidFill>
                  <a:srgbClr val="1D2129"/>
                </a:solidFill>
                <a:effectLst/>
                <a:latin typeface="PingFangSC-Regular"/>
              </a:rPr>
              <a:t>Hy</a:t>
            </a:r>
            <a:r>
              <a:rPr lang="zh-CN" altLang="en-US" b="0" i="0" dirty="0">
                <a:solidFill>
                  <a:srgbClr val="1D2129"/>
                </a:solidFill>
                <a:effectLst/>
                <a:latin typeface="PingFangSC-Regular"/>
              </a:rPr>
              <a:t>为</a:t>
            </a:r>
            <a:r>
              <a:rPr lang="en-US" altLang="zh-CN" b="0" i="0" dirty="0">
                <a:solidFill>
                  <a:srgbClr val="1D2129"/>
                </a:solidFill>
                <a:effectLst/>
                <a:latin typeface="PingFangSC-Regular"/>
              </a:rPr>
              <a:t>{h: x →fy (x) | </a:t>
            </a:r>
            <a:r>
              <a:rPr lang="en-US" altLang="zh-CN" b="0" i="0" dirty="0" err="1">
                <a:solidFill>
                  <a:srgbClr val="1D2129"/>
                </a:solidFill>
                <a:effectLst/>
                <a:latin typeface="PingFangSC-Regular"/>
              </a:rPr>
              <a:t>f∈f</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。令</a:t>
            </a:r>
            <a:r>
              <a:rPr lang="en-US" altLang="zh-CN" b="0" i="0" dirty="0">
                <a:solidFill>
                  <a:srgbClr val="1D2129"/>
                </a:solidFill>
                <a:effectLst/>
                <a:latin typeface="PingFangSC-Regular"/>
              </a:rPr>
              <a:t>Rn(Hy)</a:t>
            </a:r>
            <a:r>
              <a:rPr lang="zh-CN" altLang="en-US" b="0" i="0" dirty="0">
                <a:solidFill>
                  <a:srgbClr val="1D2129"/>
                </a:solidFill>
                <a:effectLst/>
                <a:latin typeface="PingFangSC-Regular"/>
              </a:rPr>
              <a:t>为</a:t>
            </a:r>
            <a:r>
              <a:rPr lang="en-US" altLang="zh-CN" b="0" i="0" dirty="0">
                <a:solidFill>
                  <a:srgbClr val="1D2129"/>
                </a:solidFill>
                <a:effectLst/>
                <a:latin typeface="PingFangSC-Regular"/>
              </a:rPr>
              <a:t>Hy</a:t>
            </a:r>
            <a:r>
              <a:rPr lang="zh-CN" altLang="en-US" b="0" i="0" dirty="0">
                <a:solidFill>
                  <a:srgbClr val="1D2129"/>
                </a:solidFill>
                <a:effectLst/>
                <a:latin typeface="PingFangSC-Regular"/>
              </a:rPr>
              <a:t>的期望</a:t>
            </a:r>
            <a:r>
              <a:rPr lang="en-US" altLang="zh-CN" b="0" i="0" dirty="0">
                <a:solidFill>
                  <a:srgbClr val="1D2129"/>
                </a:solidFill>
                <a:effectLst/>
                <a:latin typeface="PingFangSC-Regular"/>
              </a:rPr>
              <a:t>Rademacher</a:t>
            </a:r>
            <a:r>
              <a:rPr lang="zh-CN" altLang="en-US" b="0" i="0" dirty="0">
                <a:solidFill>
                  <a:srgbClr val="1D2129"/>
                </a:solidFill>
                <a:effectLst/>
                <a:latin typeface="PingFangSC-Regular"/>
              </a:rPr>
              <a:t>拉德马赫 复杂度</a:t>
            </a:r>
            <a:r>
              <a:rPr lang="en-US" altLang="zh-CN" b="0" i="0" dirty="0">
                <a:solidFill>
                  <a:srgbClr val="1D2129"/>
                </a:solidFill>
                <a:effectLst/>
                <a:latin typeface="PingFangSC-Regular"/>
              </a:rPr>
              <a:t>[3]</a:t>
            </a:r>
            <a:r>
              <a:rPr lang="zh-CN" altLang="en-US" b="0" i="0" dirty="0">
                <a:solidFill>
                  <a:srgbClr val="1D2129"/>
                </a:solidFill>
                <a:effectLst/>
                <a:latin typeface="PingFangSC-Regular"/>
              </a:rPr>
              <a:t>，样本容量为</a:t>
            </a:r>
            <a:r>
              <a:rPr lang="en-US" altLang="zh-CN" b="0" i="0" dirty="0">
                <a:solidFill>
                  <a:srgbClr val="1D2129"/>
                </a:solidFill>
                <a:effectLst/>
                <a:latin typeface="PingFangSC-Regular"/>
              </a:rPr>
              <a:t>n</a:t>
            </a:r>
            <a:r>
              <a:rPr lang="zh-CN" altLang="en-US" b="0" i="0" dirty="0">
                <a:solidFill>
                  <a:srgbClr val="1D2129"/>
                </a:solidFill>
                <a:effectLst/>
                <a:latin typeface="PingFangSC-Regular"/>
              </a:rPr>
              <a:t>，则有以下定理</a:t>
            </a:r>
            <a:r>
              <a:rPr lang="en-US" altLang="zh-CN" b="0" i="0" dirty="0">
                <a:solidFill>
                  <a:srgbClr val="1D2129"/>
                </a:solidFill>
                <a:effectLst/>
                <a:latin typeface="PingFangSC-Regular"/>
              </a:rPr>
              <a:t>:</a:t>
            </a:r>
          </a:p>
          <a:p>
            <a:endParaRPr lang="en-US" altLang="zh-CN" b="0" i="0" dirty="0">
              <a:solidFill>
                <a:srgbClr val="1D2129"/>
              </a:solidFill>
              <a:effectLst/>
              <a:latin typeface="PingFangSC-Regular"/>
            </a:endParaRPr>
          </a:p>
          <a:p>
            <a:r>
              <a:rPr lang="en-US" altLang="zh-CN" b="0" i="0" dirty="0">
                <a:solidFill>
                  <a:srgbClr val="1D2129"/>
                </a:solidFill>
                <a:effectLst/>
                <a:latin typeface="PingFangSC-Regular"/>
              </a:rPr>
              <a:t>Sup </a:t>
            </a:r>
            <a:r>
              <a:rPr lang="zh-CN" altLang="en-US" b="0" i="0" dirty="0">
                <a:solidFill>
                  <a:srgbClr val="1D2129"/>
                </a:solidFill>
                <a:effectLst/>
                <a:latin typeface="PingFangSC-Regular"/>
              </a:rPr>
              <a:t>上确界</a:t>
            </a:r>
            <a:endParaRPr lang="en-US" altLang="zh-CN" b="0" i="0" dirty="0">
              <a:solidFill>
                <a:srgbClr val="1D2129"/>
              </a:solidFill>
              <a:effectLst/>
              <a:latin typeface="PingFangSC-Regular"/>
            </a:endParaRPr>
          </a:p>
          <a:p>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定理</a:t>
            </a:r>
            <a:r>
              <a:rPr lang="en-US" altLang="zh-CN" b="0" i="0" dirty="0">
                <a:solidFill>
                  <a:srgbClr val="1D2129"/>
                </a:solidFill>
                <a:effectLst/>
                <a:latin typeface="PingFangSC-Regular"/>
              </a:rPr>
              <a:t>4</a:t>
            </a:r>
            <a:r>
              <a:rPr lang="zh-CN" altLang="en-US" b="0" i="0" dirty="0">
                <a:solidFill>
                  <a:srgbClr val="1D2129"/>
                </a:solidFill>
                <a:effectLst/>
                <a:latin typeface="PingFangSC-Regular"/>
              </a:rPr>
              <a:t>的证明见附录</a:t>
            </a:r>
            <a:r>
              <a:rPr lang="en-US" altLang="zh-CN" b="0" i="0" dirty="0">
                <a:solidFill>
                  <a:srgbClr val="1D2129"/>
                </a:solidFill>
                <a:effectLst/>
                <a:latin typeface="PingFangSC-Regular"/>
              </a:rPr>
              <a:t>b</a:t>
            </a:r>
            <a:r>
              <a:rPr lang="zh-CN" altLang="en-US" b="0" i="0" dirty="0">
                <a:solidFill>
                  <a:srgbClr val="1D2129"/>
                </a:solidFill>
                <a:effectLst/>
                <a:latin typeface="PingFangSC-Regular"/>
              </a:rPr>
              <a:t>。一般来说，对于正常数</a:t>
            </a:r>
            <a:r>
              <a:rPr lang="en-US" altLang="zh-CN" b="0" i="0" dirty="0">
                <a:solidFill>
                  <a:srgbClr val="1D2129"/>
                </a:solidFill>
                <a:effectLst/>
                <a:latin typeface="PingFangSC-Regular"/>
              </a:rPr>
              <a:t>CH </a:t>
            </a:r>
            <a:r>
              <a:rPr lang="zh-CN" altLang="en-US" b="0" i="0" dirty="0">
                <a:solidFill>
                  <a:srgbClr val="1D2129"/>
                </a:solidFill>
                <a:effectLst/>
                <a:latin typeface="PingFangSC-Regular"/>
              </a:rPr>
              <a:t>， </a:t>
            </a:r>
            <a:r>
              <a:rPr lang="en-US" altLang="zh-CN" b="0" i="0" dirty="0">
                <a:solidFill>
                  <a:srgbClr val="1D2129"/>
                </a:solidFill>
                <a:effectLst/>
                <a:latin typeface="PingFangSC-Regular"/>
              </a:rPr>
              <a:t>Rn(Hy)</a:t>
            </a:r>
            <a:r>
              <a:rPr lang="zh-CN" altLang="en-US" b="0" i="0" dirty="0">
                <a:solidFill>
                  <a:srgbClr val="1D2129"/>
                </a:solidFill>
                <a:effectLst/>
                <a:latin typeface="PingFangSC-Regular"/>
              </a:rPr>
              <a:t>可以被</a:t>
            </a:r>
            <a:r>
              <a:rPr lang="en-US" altLang="zh-CN" b="0" i="0" dirty="0">
                <a:solidFill>
                  <a:srgbClr val="1D2129"/>
                </a:solidFill>
                <a:effectLst/>
                <a:latin typeface="PingFangSC-Regular"/>
              </a:rPr>
              <a:t>CH/√n</a:t>
            </a:r>
            <a:r>
              <a:rPr lang="zh-CN" altLang="en-US" b="0" i="0" dirty="0">
                <a:solidFill>
                  <a:srgbClr val="1D2129"/>
                </a:solidFill>
                <a:effectLst/>
                <a:latin typeface="PingFangSC-Regular"/>
              </a:rPr>
              <a:t>所限制。因此定理</a:t>
            </a:r>
            <a:r>
              <a:rPr lang="en-US" altLang="zh-CN" b="0" i="0" dirty="0">
                <a:solidFill>
                  <a:srgbClr val="1D2129"/>
                </a:solidFill>
                <a:effectLst/>
                <a:latin typeface="PingFangSC-Regular"/>
              </a:rPr>
              <a:t>4</a:t>
            </a:r>
            <a:r>
              <a:rPr lang="zh-CN" altLang="en-US" b="0" i="0" dirty="0">
                <a:solidFill>
                  <a:srgbClr val="1D2129"/>
                </a:solidFill>
                <a:effectLst/>
                <a:latin typeface="PingFangSC-Regular"/>
              </a:rPr>
              <a:t>表明，经验风险最小值</a:t>
            </a:r>
            <a:r>
              <a:rPr lang="en-US" altLang="zh-CN" b="0" i="0" dirty="0" err="1">
                <a:solidFill>
                  <a:srgbClr val="1D2129"/>
                </a:solidFill>
                <a:effectLst/>
                <a:latin typeface="PingFangSC-Regular"/>
              </a:rPr>
              <a:t>frc</a:t>
            </a:r>
            <a:r>
              <a:rPr lang="zh-CN" altLang="en-US" b="0" i="0" dirty="0">
                <a:solidFill>
                  <a:srgbClr val="1D2129"/>
                </a:solidFill>
                <a:effectLst/>
                <a:latin typeface="PingFangSC-Regular"/>
              </a:rPr>
              <a:t>收敛于真实风险最小值</a:t>
            </a:r>
            <a:r>
              <a:rPr lang="en-US" altLang="zh-CN" b="0" i="0" dirty="0">
                <a:solidFill>
                  <a:srgbClr val="1D2129"/>
                </a:solidFill>
                <a:effectLst/>
                <a:latin typeface="PingFangSC-Regular"/>
              </a:rPr>
              <a:t>f ?n→∞</a:t>
            </a:r>
            <a:r>
              <a:rPr lang="zh-CN" altLang="en-US" b="0" i="0" dirty="0">
                <a:solidFill>
                  <a:srgbClr val="1D2129"/>
                </a:solidFill>
                <a:effectLst/>
                <a:latin typeface="PingFangSC-Regular"/>
              </a:rPr>
              <a:t>。</a:t>
            </a:r>
            <a:endParaRPr lang="en-US" altLang="zh-CN" b="0" i="0" dirty="0">
              <a:solidFill>
                <a:srgbClr val="1D2129"/>
              </a:solidFill>
              <a:effectLst/>
              <a:latin typeface="PingFangSC-Regular"/>
            </a:endParaRPr>
          </a:p>
          <a:p>
            <a:endParaRPr lang="en-US" altLang="zh-CN" b="0" i="0" dirty="0">
              <a:solidFill>
                <a:srgbClr val="1D2129"/>
              </a:solidFill>
              <a:effectLst/>
              <a:latin typeface="PingFangSC-Regular"/>
            </a:endParaRPr>
          </a:p>
          <a:p>
            <a:pPr algn="l" fontAlgn="base"/>
            <a:r>
              <a:rPr lang="zh-CN" altLang="en-US" b="0" i="0" dirty="0">
                <a:solidFill>
                  <a:srgbClr val="1C1C1C"/>
                </a:solidFill>
                <a:effectLst/>
                <a:latin typeface="Noto Sans" panose="020B0502040204020203" pitchFamily="34" charset="0"/>
              </a:rPr>
              <a:t>简而言之，当一个函数是“</a:t>
            </a:r>
            <a:r>
              <a:rPr lang="en-US" altLang="zh-CN" b="0" i="0" dirty="0">
                <a:solidFill>
                  <a:srgbClr val="1C1C1C"/>
                </a:solidFill>
                <a:effectLst/>
                <a:latin typeface="Noto Sans" panose="020B0502040204020203" pitchFamily="34" charset="0"/>
              </a:rPr>
              <a:t>Lipschitz</a:t>
            </a:r>
            <a:r>
              <a:rPr lang="zh-CN" altLang="en-US" b="0" i="0" u="sng" dirty="0">
                <a:solidFill>
                  <a:srgbClr val="015B99"/>
                </a:solidFill>
                <a:effectLst/>
                <a:latin typeface="baikeAwesome"/>
                <a:hlinkClick r:id="rId3"/>
              </a:rPr>
              <a:t>利普希茨</a:t>
            </a:r>
            <a:r>
              <a:rPr lang="zh-CN" altLang="en-US" b="0" i="0" dirty="0">
                <a:solidFill>
                  <a:srgbClr val="1C1C1C"/>
                </a:solidFill>
                <a:effectLst/>
                <a:latin typeface="Noto Sans" panose="020B0502040204020203" pitchFamily="34" charset="0"/>
              </a:rPr>
              <a:t>连续的”时，这意味着函数输入的微小变化将导致函数输出的微小变化。</a:t>
            </a:r>
            <a:r>
              <a:rPr lang="en-US" altLang="zh-CN" b="0" i="0" dirty="0">
                <a:solidFill>
                  <a:srgbClr val="1C1C1C"/>
                </a:solidFill>
                <a:effectLst/>
                <a:latin typeface="Noto Sans" panose="020B0502040204020203" pitchFamily="34" charset="0"/>
              </a:rPr>
              <a:t>Lipschitz </a:t>
            </a:r>
            <a:r>
              <a:rPr lang="zh-CN" altLang="en-US" b="0" i="0" dirty="0">
                <a:solidFill>
                  <a:srgbClr val="1C1C1C"/>
                </a:solidFill>
                <a:effectLst/>
                <a:latin typeface="Noto Sans" panose="020B0502040204020203" pitchFamily="34" charset="0"/>
              </a:rPr>
              <a:t>常数 </a:t>
            </a:r>
            <a:r>
              <a:rPr lang="en-US" altLang="zh-CN" b="0" i="0" dirty="0">
                <a:solidFill>
                  <a:srgbClr val="1C1C1C"/>
                </a:solidFill>
                <a:effectLst/>
                <a:latin typeface="Noto Sans" panose="020B0502040204020203" pitchFamily="34" charset="0"/>
              </a:rPr>
              <a:t>k </a:t>
            </a:r>
            <a:r>
              <a:rPr lang="zh-CN" altLang="en-US" b="0" i="0" dirty="0">
                <a:solidFill>
                  <a:srgbClr val="1C1C1C"/>
                </a:solidFill>
                <a:effectLst/>
                <a:latin typeface="Noto Sans" panose="020B0502040204020203" pitchFamily="34" charset="0"/>
              </a:rPr>
              <a:t>提供了这个变化率的上限：</a:t>
            </a:r>
            <a:r>
              <a:rPr lang="en-US" altLang="zh-CN" b="0" i="0" dirty="0">
                <a:solidFill>
                  <a:srgbClr val="1C1C1C"/>
                </a:solidFill>
                <a:effectLst/>
                <a:latin typeface="Noto Sans" panose="020B0502040204020203" pitchFamily="34" charset="0"/>
              </a:rPr>
              <a:t>|f(a) - f(b)| / |a - b| &lt;= k</a:t>
            </a:r>
            <a:r>
              <a:rPr lang="zh-CN" altLang="en-US" b="0" i="0" dirty="0">
                <a:solidFill>
                  <a:srgbClr val="1C1C1C"/>
                </a:solidFill>
                <a:effectLst/>
                <a:latin typeface="Noto Sans" panose="020B0502040204020203" pitchFamily="34" charset="0"/>
              </a:rPr>
              <a:t>。这可能有用的原因有很多，但我将提供一个说明性示例，说明如何使用它来简单（但不是很好）量化分类器的对抗鲁棒性。</a:t>
            </a:r>
          </a:p>
          <a:p>
            <a:pPr algn="l" fontAlgn="base"/>
            <a:r>
              <a:rPr lang="zh-CN" altLang="en-US" b="0" i="0" dirty="0">
                <a:solidFill>
                  <a:srgbClr val="1C1C1C"/>
                </a:solidFill>
                <a:effectLst/>
                <a:latin typeface="Noto Sans" panose="020B0502040204020203" pitchFamily="34" charset="0"/>
              </a:rPr>
              <a:t>假设 </a:t>
            </a:r>
            <a:r>
              <a:rPr lang="en-US" altLang="zh-CN" b="0" i="0" dirty="0">
                <a:solidFill>
                  <a:srgbClr val="1C1C1C"/>
                </a:solidFill>
                <a:effectLst/>
                <a:latin typeface="Noto Sans" panose="020B0502040204020203" pitchFamily="34" charset="0"/>
              </a:rPr>
              <a:t>f </a:t>
            </a:r>
            <a:r>
              <a:rPr lang="zh-CN" altLang="en-US" b="0" i="0" dirty="0">
                <a:solidFill>
                  <a:srgbClr val="1C1C1C"/>
                </a:solidFill>
                <a:effectLst/>
                <a:latin typeface="Noto Sans" panose="020B0502040204020203" pitchFamily="34" charset="0"/>
              </a:rPr>
              <a:t>是一个分类器（例如，卷积神经网络），它产生与类别相关的分数向量。假设对于某些特定图像 </a:t>
            </a:r>
            <a:r>
              <a:rPr lang="en-US" altLang="zh-CN" b="0" i="0" dirty="0">
                <a:solidFill>
                  <a:srgbClr val="1C1C1C"/>
                </a:solidFill>
                <a:effectLst/>
                <a:latin typeface="Noto Sans" panose="020B0502040204020203" pitchFamily="34" charset="0"/>
              </a:rPr>
              <a:t>x</a:t>
            </a:r>
            <a:r>
              <a:rPr lang="zh-CN" altLang="en-US" b="0" i="0" dirty="0">
                <a:solidFill>
                  <a:srgbClr val="1C1C1C"/>
                </a:solidFill>
                <a:effectLst/>
                <a:latin typeface="Noto Sans" panose="020B0502040204020203" pitchFamily="34" charset="0"/>
              </a:rPr>
              <a:t>，其单热标签为 </a:t>
            </a:r>
            <a:r>
              <a:rPr lang="en-US" altLang="zh-CN" b="0" i="0" dirty="0">
                <a:solidFill>
                  <a:srgbClr val="1C1C1C"/>
                </a:solidFill>
                <a:effectLst/>
                <a:latin typeface="Noto Sans" panose="020B0502040204020203" pitchFamily="34" charset="0"/>
              </a:rPr>
              <a:t>y</a:t>
            </a:r>
            <a:r>
              <a:rPr lang="zh-CN" altLang="en-US" b="0" i="0" dirty="0">
                <a:solidFill>
                  <a:srgbClr val="1C1C1C"/>
                </a:solidFill>
                <a:effectLst/>
                <a:latin typeface="Noto Sans" panose="020B0502040204020203" pitchFamily="34" charset="0"/>
              </a:rPr>
              <a:t>，网络产生正确的分类（即，</a:t>
            </a:r>
            <a:r>
              <a:rPr lang="en-US" altLang="zh-CN" b="0" i="0" dirty="0">
                <a:solidFill>
                  <a:srgbClr val="1C1C1C"/>
                </a:solidFill>
                <a:effectLst/>
                <a:latin typeface="Noto Sans" panose="020B0502040204020203" pitchFamily="34" charset="0"/>
              </a:rPr>
              <a:t>y </a:t>
            </a:r>
            <a:r>
              <a:rPr lang="zh-CN" altLang="en-US" b="0" i="0" dirty="0">
                <a:solidFill>
                  <a:srgbClr val="1C1C1C"/>
                </a:solidFill>
                <a:effectLst/>
                <a:latin typeface="Noto Sans" panose="020B0502040204020203" pitchFamily="34" charset="0"/>
              </a:rPr>
              <a:t>和 </a:t>
            </a:r>
            <a:r>
              <a:rPr lang="en-US" altLang="zh-CN" b="0" i="0" dirty="0">
                <a:solidFill>
                  <a:srgbClr val="1C1C1C"/>
                </a:solidFill>
                <a:effectLst/>
                <a:latin typeface="Noto Sans" panose="020B0502040204020203" pitchFamily="34" charset="0"/>
              </a:rPr>
              <a:t>f(x) </a:t>
            </a:r>
            <a:r>
              <a:rPr lang="zh-CN" altLang="en-US" b="0" i="0" dirty="0">
                <a:solidFill>
                  <a:srgbClr val="1C1C1C"/>
                </a:solidFill>
                <a:effectLst/>
                <a:latin typeface="Noto Sans" panose="020B0502040204020203" pitchFamily="34" charset="0"/>
              </a:rPr>
              <a:t>近似相等）。现在想象一个攻击者制造了一个小幅度的扰动 </a:t>
            </a:r>
            <a:r>
              <a:rPr lang="en-US" altLang="zh-CN" b="0" i="0" dirty="0">
                <a:solidFill>
                  <a:srgbClr val="1C1C1C"/>
                </a:solidFill>
                <a:effectLst/>
                <a:latin typeface="Noto Sans" panose="020B0502040204020203" pitchFamily="34" charset="0"/>
              </a:rPr>
              <a:t>e</a:t>
            </a:r>
            <a:r>
              <a:rPr lang="zh-CN" altLang="en-US" b="0" i="0" dirty="0">
                <a:solidFill>
                  <a:srgbClr val="1C1C1C"/>
                </a:solidFill>
                <a:effectLst/>
                <a:latin typeface="Noto Sans" panose="020B0502040204020203" pitchFamily="34" charset="0"/>
              </a:rPr>
              <a:t>。在这种情况下，我们可以稍微重新排列 </a:t>
            </a:r>
            <a:r>
              <a:rPr lang="en-US" altLang="zh-CN" b="0" i="0" dirty="0">
                <a:solidFill>
                  <a:srgbClr val="1C1C1C"/>
                </a:solidFill>
                <a:effectLst/>
                <a:latin typeface="Noto Sans" panose="020B0502040204020203" pitchFamily="34" charset="0"/>
              </a:rPr>
              <a:t>Lipschitz </a:t>
            </a:r>
            <a:r>
              <a:rPr lang="zh-CN" altLang="en-US" b="0" i="0" dirty="0">
                <a:solidFill>
                  <a:srgbClr val="1C1C1C"/>
                </a:solidFill>
                <a:effectLst/>
                <a:latin typeface="Noto Sans" panose="020B0502040204020203" pitchFamily="34" charset="0"/>
              </a:rPr>
              <a:t>常数定义以获得 </a:t>
            </a:r>
            <a:r>
              <a:rPr lang="en-US" altLang="zh-CN" b="0" i="0" dirty="0">
                <a:solidFill>
                  <a:srgbClr val="1C1C1C"/>
                </a:solidFill>
                <a:effectLst/>
                <a:latin typeface="Noto Sans" panose="020B0502040204020203" pitchFamily="34" charset="0"/>
              </a:rPr>
              <a:t>|f(x + e) - f(x)| &lt;= k |e|</a:t>
            </a:r>
            <a:r>
              <a:rPr lang="zh-CN" altLang="en-US" b="0" i="0" dirty="0">
                <a:solidFill>
                  <a:srgbClr val="1C1C1C"/>
                </a:solidFill>
                <a:effectLst/>
                <a:latin typeface="Noto Sans" panose="020B0502040204020203" pitchFamily="34" charset="0"/>
              </a:rPr>
              <a:t>。这告诉我们，如果模型的 </a:t>
            </a:r>
            <a:r>
              <a:rPr lang="en-US" altLang="zh-CN" b="0" i="0" dirty="0">
                <a:solidFill>
                  <a:srgbClr val="1C1C1C"/>
                </a:solidFill>
                <a:effectLst/>
                <a:latin typeface="Noto Sans" panose="020B0502040204020203" pitchFamily="34" charset="0"/>
              </a:rPr>
              <a:t>Lipschitz </a:t>
            </a:r>
            <a:r>
              <a:rPr lang="zh-CN" altLang="en-US" b="0" i="0" dirty="0">
                <a:solidFill>
                  <a:srgbClr val="1C1C1C"/>
                </a:solidFill>
                <a:effectLst/>
                <a:latin typeface="Noto Sans" panose="020B0502040204020203" pitchFamily="34" charset="0"/>
              </a:rPr>
              <a:t>常数比较小，并且我们的预测相当有把握，那么攻击者产生的任何小扰动都不会改变分类。</a:t>
            </a:r>
          </a:p>
          <a:p>
            <a:endParaRPr lang="en-US" altLang="zh-CN" b="0" i="0" dirty="0">
              <a:solidFill>
                <a:srgbClr val="1D2129"/>
              </a:solidFill>
              <a:effectLst/>
              <a:latin typeface="PingFangSC-Regular"/>
            </a:endParaRPr>
          </a:p>
          <a:p>
            <a:r>
              <a:rPr lang="en-US" altLang="zh-CN" b="0" i="0" dirty="0">
                <a:solidFill>
                  <a:srgbClr val="1D2129"/>
                </a:solidFill>
                <a:effectLst/>
                <a:latin typeface="PingFangSC-Regular"/>
              </a:rPr>
              <a:t>CC</a:t>
            </a:r>
            <a:r>
              <a:rPr lang="zh-CN" altLang="en-US" b="0" i="0" dirty="0">
                <a:solidFill>
                  <a:srgbClr val="1D2129"/>
                </a:solidFill>
                <a:effectLst/>
                <a:latin typeface="PingFangSC-Regular"/>
              </a:rPr>
              <a:t>估计误差边界将比</a:t>
            </a:r>
            <a:r>
              <a:rPr lang="en-US" altLang="zh-CN" b="0" i="0" dirty="0">
                <a:solidFill>
                  <a:srgbClr val="1D2129"/>
                </a:solidFill>
                <a:effectLst/>
                <a:latin typeface="PingFangSC-Regular"/>
              </a:rPr>
              <a:t>RC</a:t>
            </a:r>
            <a:r>
              <a:rPr lang="zh-CN" altLang="en-US" b="0" i="0" dirty="0">
                <a:solidFill>
                  <a:srgbClr val="1D2129"/>
                </a:solidFill>
                <a:effectLst/>
                <a:latin typeface="PingFangSC-Regular"/>
              </a:rPr>
              <a:t>的估计误差边界宽松  我们可以预期</a:t>
            </a:r>
            <a:r>
              <a:rPr lang="en-US" altLang="zh-CN" b="0" i="0" dirty="0">
                <a:solidFill>
                  <a:srgbClr val="1D2129"/>
                </a:solidFill>
                <a:effectLst/>
                <a:latin typeface="PingFangSC-Regular"/>
              </a:rPr>
              <a:t>RC</a:t>
            </a:r>
            <a:r>
              <a:rPr lang="zh-CN" altLang="en-US" b="0" i="0" dirty="0">
                <a:solidFill>
                  <a:srgbClr val="1D2129"/>
                </a:solidFill>
                <a:effectLst/>
                <a:latin typeface="PingFangSC-Regular"/>
              </a:rPr>
              <a:t>可能比</a:t>
            </a:r>
            <a:r>
              <a:rPr lang="en-US" altLang="zh-CN" b="0" i="0" dirty="0">
                <a:solidFill>
                  <a:srgbClr val="1D2129"/>
                </a:solidFill>
                <a:effectLst/>
                <a:latin typeface="PingFangSC-Regular"/>
              </a:rPr>
              <a:t>CC</a:t>
            </a:r>
            <a:r>
              <a:rPr lang="zh-CN" altLang="en-US" b="0" i="0" dirty="0">
                <a:solidFill>
                  <a:srgbClr val="1D2129"/>
                </a:solidFill>
                <a:effectLst/>
                <a:latin typeface="PingFangSC-Regular"/>
              </a:rPr>
              <a:t>有更好的性能</a:t>
            </a:r>
            <a:endParaRPr lang="en-US" altLang="zh-CN" b="0" i="0" dirty="0">
              <a:solidFill>
                <a:srgbClr val="1D2129"/>
              </a:solidFill>
              <a:effectLst/>
              <a:latin typeface="PingFangSC-Regular"/>
            </a:endParaRPr>
          </a:p>
          <a:p>
            <a:r>
              <a:rPr lang="en-US" altLang="zh-CN" b="0" i="0" dirty="0">
                <a:solidFill>
                  <a:srgbClr val="1D2129"/>
                </a:solidFill>
                <a:effectLst/>
                <a:latin typeface="PingFangSC-Regular"/>
              </a:rPr>
              <a:t> </a:t>
            </a:r>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15</a:t>
            </a:fld>
            <a:endParaRPr lang="zh-CN" altLang="en-US"/>
          </a:p>
        </p:txBody>
      </p:sp>
    </p:spTree>
    <p:extLst>
      <p:ext uri="{BB962C8B-B14F-4D97-AF65-F5344CB8AC3E}">
        <p14:creationId xmlns:p14="http://schemas.microsoft.com/office/powerpoint/2010/main" val="3806185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D2129"/>
                </a:solidFill>
                <a:effectLst/>
                <a:latin typeface="PingFangSC-Regular"/>
              </a:rPr>
              <a:t>CC</a:t>
            </a:r>
            <a:r>
              <a:rPr lang="zh-CN" altLang="en-US" b="0" i="0" dirty="0">
                <a:solidFill>
                  <a:srgbClr val="1D2129"/>
                </a:solidFill>
                <a:effectLst/>
                <a:latin typeface="PingFangSC-Regular"/>
              </a:rPr>
              <a:t>估计误差边界将比</a:t>
            </a:r>
            <a:r>
              <a:rPr lang="en-US" altLang="zh-CN" b="0" i="0" dirty="0">
                <a:solidFill>
                  <a:srgbClr val="1D2129"/>
                </a:solidFill>
                <a:effectLst/>
                <a:latin typeface="PingFangSC-Regular"/>
              </a:rPr>
              <a:t>RC</a:t>
            </a:r>
            <a:r>
              <a:rPr lang="zh-CN" altLang="en-US" b="0" i="0" dirty="0">
                <a:solidFill>
                  <a:srgbClr val="1D2129"/>
                </a:solidFill>
                <a:effectLst/>
                <a:latin typeface="PingFangSC-Regular"/>
              </a:rPr>
              <a:t>的估计误差边界宽松  我们可以预期</a:t>
            </a:r>
            <a:r>
              <a:rPr lang="en-US" altLang="zh-CN" b="0" i="0" dirty="0">
                <a:solidFill>
                  <a:srgbClr val="1D2129"/>
                </a:solidFill>
                <a:effectLst/>
                <a:latin typeface="PingFangSC-Regular"/>
              </a:rPr>
              <a:t>RC</a:t>
            </a:r>
            <a:r>
              <a:rPr lang="zh-CN" altLang="en-US" b="0" i="0" dirty="0">
                <a:solidFill>
                  <a:srgbClr val="1D2129"/>
                </a:solidFill>
                <a:effectLst/>
                <a:latin typeface="PingFangSC-Regular"/>
              </a:rPr>
              <a:t>可能比</a:t>
            </a:r>
            <a:r>
              <a:rPr lang="en-US" altLang="zh-CN" b="0" i="0" dirty="0">
                <a:solidFill>
                  <a:srgbClr val="1D2129"/>
                </a:solidFill>
                <a:effectLst/>
                <a:latin typeface="PingFangSC-Regular"/>
              </a:rPr>
              <a:t>CC</a:t>
            </a:r>
            <a:r>
              <a:rPr lang="zh-CN" altLang="en-US" b="0" i="0" dirty="0">
                <a:solidFill>
                  <a:srgbClr val="1D2129"/>
                </a:solidFill>
                <a:effectLst/>
                <a:latin typeface="PingFangSC-Regular"/>
              </a:rPr>
              <a:t>有更好的性能</a:t>
            </a:r>
            <a:endParaRPr lang="en-US" altLang="zh-CN" b="0" i="0" dirty="0">
              <a:solidFill>
                <a:srgbClr val="1D2129"/>
              </a:solidFill>
              <a:effectLst/>
              <a:latin typeface="PingFangSC-Regular"/>
            </a:endParaRPr>
          </a:p>
          <a:p>
            <a:r>
              <a:rPr lang="en-US" altLang="zh-CN" b="0" i="0" dirty="0">
                <a:solidFill>
                  <a:srgbClr val="1D2129"/>
                </a:solidFill>
                <a:effectLst/>
                <a:latin typeface="PingFangSC-Regular"/>
              </a:rPr>
              <a:t> </a:t>
            </a:r>
          </a:p>
          <a:p>
            <a:r>
              <a:rPr lang="zh-CN" altLang="en-US" b="0" i="0" dirty="0">
                <a:solidFill>
                  <a:srgbClr val="1D2129"/>
                </a:solidFill>
                <a:effectLst/>
                <a:latin typeface="PingFangSC-Regular"/>
              </a:rPr>
              <a:t>此外，</a:t>
            </a:r>
            <a:r>
              <a:rPr lang="en-US" altLang="zh-CN" b="0" i="0" dirty="0">
                <a:solidFill>
                  <a:srgbClr val="1D2129"/>
                </a:solidFill>
                <a:effectLst/>
                <a:latin typeface="PingFangSC-Regular"/>
              </a:rPr>
              <a:t>RC</a:t>
            </a:r>
            <a:r>
              <a:rPr lang="zh-CN" altLang="en-US" b="0" i="0" dirty="0">
                <a:solidFill>
                  <a:srgbClr val="1D2129"/>
                </a:solidFill>
                <a:effectLst/>
                <a:latin typeface="PingFangSC-Regular"/>
              </a:rPr>
              <a:t>需要估计每个实例的预测置信度。直观地说，像深度神经网络这样的复杂模型通常比线性模型提供更精确的估计。因此，我们推测当使用更复杂的模型时，</a:t>
            </a:r>
            <a:r>
              <a:rPr lang="en-US" altLang="zh-CN" b="0" i="0" dirty="0">
                <a:solidFill>
                  <a:srgbClr val="1D2129"/>
                </a:solidFill>
                <a:effectLst/>
                <a:latin typeface="PingFangSC-Regular"/>
              </a:rPr>
              <a:t>RC</a:t>
            </a:r>
            <a:r>
              <a:rPr lang="zh-CN" altLang="en-US" b="0" i="0" dirty="0">
                <a:solidFill>
                  <a:srgbClr val="1D2129"/>
                </a:solidFill>
                <a:effectLst/>
                <a:latin typeface="PingFangSC-Regular"/>
              </a:rPr>
              <a:t>的优越性会更加显著。我们将通过实验证明，在使用深度神经网络时，</a:t>
            </a:r>
            <a:r>
              <a:rPr lang="en-US" altLang="zh-CN" b="0" i="0" dirty="0">
                <a:solidFill>
                  <a:srgbClr val="1D2129"/>
                </a:solidFill>
                <a:effectLst/>
                <a:latin typeface="PingFangSC-Regular"/>
              </a:rPr>
              <a:t>RC</a:t>
            </a:r>
            <a:r>
              <a:rPr lang="zh-CN" altLang="en-US" b="0" i="0" dirty="0">
                <a:solidFill>
                  <a:srgbClr val="1D2129"/>
                </a:solidFill>
                <a:effectLst/>
                <a:latin typeface="PingFangSC-Regular"/>
              </a:rPr>
              <a:t>一般优于</a:t>
            </a:r>
            <a:r>
              <a:rPr lang="en-US" altLang="zh-CN" b="0" i="0" dirty="0">
                <a:solidFill>
                  <a:srgbClr val="1D2129"/>
                </a:solidFill>
                <a:effectLst/>
                <a:latin typeface="PingFangSC-Regular"/>
              </a:rPr>
              <a:t>CC</a:t>
            </a:r>
            <a:r>
              <a:rPr lang="zh-CN" altLang="en-US" b="0" i="0" dirty="0">
                <a:solidFill>
                  <a:srgbClr val="1D2129"/>
                </a:solidFill>
                <a:effectLst/>
                <a:latin typeface="PingFangSC-Regular"/>
              </a:rPr>
              <a:t>。</a:t>
            </a:r>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16</a:t>
            </a:fld>
            <a:endParaRPr lang="zh-CN" altLang="en-US"/>
          </a:p>
        </p:txBody>
      </p:sp>
    </p:spTree>
    <p:extLst>
      <p:ext uri="{BB962C8B-B14F-4D97-AF65-F5344CB8AC3E}">
        <p14:creationId xmlns:p14="http://schemas.microsoft.com/office/powerpoint/2010/main" val="1719815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D2129"/>
                </a:solidFill>
                <a:effectLst/>
                <a:latin typeface="PingFangSC-Regular"/>
              </a:rPr>
              <a:t>表</a:t>
            </a:r>
            <a:r>
              <a:rPr lang="en-US" altLang="zh-CN" b="0" i="0" dirty="0">
                <a:solidFill>
                  <a:srgbClr val="1D2129"/>
                </a:solidFill>
                <a:effectLst/>
                <a:latin typeface="PingFangSC-Regular"/>
              </a:rPr>
              <a:t>1</a:t>
            </a:r>
            <a:r>
              <a:rPr lang="zh-CN" altLang="en-US" b="0" i="0" dirty="0">
                <a:solidFill>
                  <a:srgbClr val="1D2129"/>
                </a:solidFill>
                <a:effectLst/>
                <a:latin typeface="PingFangSC-Regular"/>
              </a:rPr>
              <a:t>和表</a:t>
            </a:r>
            <a:r>
              <a:rPr lang="en-US" altLang="zh-CN" b="0" i="0" dirty="0">
                <a:solidFill>
                  <a:srgbClr val="1D2129"/>
                </a:solidFill>
                <a:effectLst/>
                <a:latin typeface="PingFangSC-Regular"/>
              </a:rPr>
              <a:t>2</a:t>
            </a:r>
            <a:r>
              <a:rPr lang="zh-CN" altLang="en-US" b="0" i="0" dirty="0">
                <a:solidFill>
                  <a:srgbClr val="1D2129"/>
                </a:solidFill>
                <a:effectLst/>
                <a:latin typeface="PingFangSC-Regular"/>
              </a:rPr>
              <a:t>报告了在基准数据集上使用神经网络的每种方法的测试性能。我们还在附录</a:t>
            </a:r>
            <a:r>
              <a:rPr lang="en-US" altLang="zh-CN" b="0" i="0" dirty="0">
                <a:solidFill>
                  <a:srgbClr val="1D2129"/>
                </a:solidFill>
                <a:effectLst/>
                <a:latin typeface="PingFangSC-Regular"/>
              </a:rPr>
              <a:t>E.3</a:t>
            </a:r>
            <a:r>
              <a:rPr lang="zh-CN" altLang="en-US" b="0" i="0" dirty="0">
                <a:solidFill>
                  <a:srgbClr val="1D2129"/>
                </a:solidFill>
                <a:effectLst/>
                <a:latin typeface="PingFangSC-Regular"/>
              </a:rPr>
              <a:t>中提供了每种方法的转导性能。从这两个表中，我们可以观察到</a:t>
            </a:r>
            <a:r>
              <a:rPr lang="en-US" altLang="zh-CN" b="0" i="0" dirty="0">
                <a:solidFill>
                  <a:srgbClr val="1D2129"/>
                </a:solidFill>
                <a:effectLst/>
                <a:latin typeface="PingFangSC-Regular"/>
              </a:rPr>
              <a:t>RC</a:t>
            </a:r>
            <a:r>
              <a:rPr lang="zh-CN" altLang="en-US" b="0" i="0" dirty="0">
                <a:solidFill>
                  <a:srgbClr val="1D2129"/>
                </a:solidFill>
                <a:effectLst/>
                <a:latin typeface="PingFangSC-Regular"/>
              </a:rPr>
              <a:t>总是获得最好的性能，并且在大多数情况下显著优于其他比较方法。</a:t>
            </a:r>
            <a:endParaRPr lang="en-US" altLang="zh-CN" b="0" i="0" dirty="0">
              <a:solidFill>
                <a:srgbClr val="1D2129"/>
              </a:solidFill>
              <a:effectLst/>
              <a:latin typeface="PingFangSC-Regular"/>
            </a:endParaRPr>
          </a:p>
          <a:p>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表</a:t>
            </a:r>
            <a:r>
              <a:rPr lang="en-US" altLang="zh-CN" b="0" i="0" dirty="0">
                <a:solidFill>
                  <a:srgbClr val="1D2129"/>
                </a:solidFill>
                <a:effectLst/>
                <a:latin typeface="PingFangSC-Regular"/>
              </a:rPr>
              <a:t>3</a:t>
            </a:r>
            <a:r>
              <a:rPr lang="zh-CN" altLang="en-US" b="0" i="0" dirty="0">
                <a:solidFill>
                  <a:srgbClr val="1D2129"/>
                </a:solidFill>
                <a:effectLst/>
                <a:latin typeface="PingFangSC-Regular"/>
              </a:rPr>
              <a:t>和表</a:t>
            </a:r>
            <a:r>
              <a:rPr lang="en-US" altLang="zh-CN" b="0" i="0" dirty="0">
                <a:solidFill>
                  <a:srgbClr val="1D2129"/>
                </a:solidFill>
                <a:effectLst/>
                <a:latin typeface="PingFangSC-Regular"/>
              </a:rPr>
              <a:t>4</a:t>
            </a:r>
            <a:r>
              <a:rPr lang="zh-CN" altLang="en-US" b="0" i="0" dirty="0">
                <a:solidFill>
                  <a:srgbClr val="1D2129"/>
                </a:solidFill>
                <a:effectLst/>
                <a:latin typeface="PingFangSC-Regular"/>
              </a:rPr>
              <a:t>分别报告了每种方法在</a:t>
            </a:r>
            <a:r>
              <a:rPr lang="en-US" altLang="zh-CN" b="0" i="0" dirty="0">
                <a:solidFill>
                  <a:srgbClr val="1D2129"/>
                </a:solidFill>
                <a:effectLst/>
                <a:latin typeface="PingFangSC-Regular"/>
              </a:rPr>
              <a:t>UCI</a:t>
            </a:r>
            <a:r>
              <a:rPr lang="zh-CN" altLang="en-US" b="0" i="0" dirty="0">
                <a:solidFill>
                  <a:srgbClr val="1D2129"/>
                </a:solidFill>
                <a:effectLst/>
                <a:latin typeface="PingFangSC-Regular"/>
              </a:rPr>
              <a:t>数据集和现实世界部分标记数据集上使用线性模型的测试性能。我们可以发现，</a:t>
            </a:r>
            <a:r>
              <a:rPr lang="en-US" altLang="zh-CN" b="0" i="0" dirty="0">
                <a:solidFill>
                  <a:srgbClr val="1D2129"/>
                </a:solidFill>
                <a:effectLst/>
                <a:latin typeface="PingFangSC-Regular"/>
              </a:rPr>
              <a:t>RC</a:t>
            </a:r>
            <a:r>
              <a:rPr lang="zh-CN" altLang="en-US" b="0" i="0" dirty="0">
                <a:solidFill>
                  <a:srgbClr val="1D2129"/>
                </a:solidFill>
                <a:effectLst/>
                <a:latin typeface="PingFangSC-Regular"/>
              </a:rPr>
              <a:t>和</a:t>
            </a:r>
            <a:r>
              <a:rPr lang="en-US" altLang="zh-CN" b="0" i="0" dirty="0">
                <a:solidFill>
                  <a:srgbClr val="1D2129"/>
                </a:solidFill>
                <a:effectLst/>
                <a:latin typeface="PingFangSC-Regular"/>
              </a:rPr>
              <a:t>CC</a:t>
            </a:r>
            <a:r>
              <a:rPr lang="zh-CN" altLang="en-US" b="0" i="0" dirty="0">
                <a:solidFill>
                  <a:srgbClr val="1D2129"/>
                </a:solidFill>
                <a:effectLst/>
                <a:latin typeface="PingFangSC-Regular"/>
              </a:rPr>
              <a:t>在</a:t>
            </a:r>
            <a:r>
              <a:rPr lang="en-US" altLang="zh-CN" b="0" i="0" dirty="0">
                <a:solidFill>
                  <a:srgbClr val="1D2129"/>
                </a:solidFill>
                <a:effectLst/>
                <a:latin typeface="PingFangSC-Regular"/>
              </a:rPr>
              <a:t>UCI</a:t>
            </a:r>
            <a:r>
              <a:rPr lang="zh-CN" altLang="en-US" b="0" i="0" dirty="0">
                <a:solidFill>
                  <a:srgbClr val="1D2129"/>
                </a:solidFill>
                <a:effectLst/>
                <a:latin typeface="PingFangSC-Regular"/>
              </a:rPr>
              <a:t>数据集和现实世界部分标记数据集上通常比其他比较方法取得更好的性能。</a:t>
            </a:r>
            <a:endParaRPr lang="en-US" altLang="zh-CN" b="0" i="0" dirty="0">
              <a:solidFill>
                <a:srgbClr val="1D2129"/>
              </a:solidFill>
              <a:effectLst/>
              <a:latin typeface="PingFangSC-Regular"/>
            </a:endParaRPr>
          </a:p>
          <a:p>
            <a:endParaRPr lang="en-US" altLang="zh-CN" b="0" i="0" dirty="0">
              <a:solidFill>
                <a:srgbClr val="1D2129"/>
              </a:solidFill>
              <a:effectLst/>
              <a:latin typeface="PingFangSC-Regular"/>
            </a:endParaRPr>
          </a:p>
          <a:p>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可以看出，当采用线性模型时，</a:t>
            </a:r>
            <a:r>
              <a:rPr lang="en-US" altLang="zh-CN" b="0" i="0" dirty="0">
                <a:solidFill>
                  <a:srgbClr val="1D2129"/>
                </a:solidFill>
                <a:effectLst/>
                <a:latin typeface="PingFangSC-Regular"/>
              </a:rPr>
              <a:t>RC</a:t>
            </a:r>
            <a:r>
              <a:rPr lang="zh-CN" altLang="en-US" b="0" i="0" dirty="0">
                <a:solidFill>
                  <a:srgbClr val="1D2129"/>
                </a:solidFill>
                <a:effectLst/>
                <a:latin typeface="PingFangSC-Regular"/>
              </a:rPr>
              <a:t>和</a:t>
            </a:r>
            <a:r>
              <a:rPr lang="en-US" altLang="zh-CN" b="0" i="0" dirty="0">
                <a:solidFill>
                  <a:srgbClr val="1D2129"/>
                </a:solidFill>
                <a:effectLst/>
                <a:latin typeface="PingFangSC-Regular"/>
              </a:rPr>
              <a:t>CC</a:t>
            </a:r>
            <a:r>
              <a:rPr lang="zh-CN" altLang="en-US" b="0" i="0" dirty="0">
                <a:solidFill>
                  <a:srgbClr val="1D2129"/>
                </a:solidFill>
                <a:effectLst/>
                <a:latin typeface="PingFangSC-Regular"/>
              </a:rPr>
              <a:t>的性能是相似的。然而，当使用深度神经网络时，</a:t>
            </a:r>
            <a:r>
              <a:rPr lang="en-US" altLang="zh-CN" b="0" i="0" dirty="0">
                <a:solidFill>
                  <a:srgbClr val="1D2129"/>
                </a:solidFill>
                <a:effectLst/>
                <a:latin typeface="PingFangSC-Regular"/>
              </a:rPr>
              <a:t>RC</a:t>
            </a:r>
            <a:r>
              <a:rPr lang="zh-CN" altLang="en-US" b="0" i="0" dirty="0">
                <a:solidFill>
                  <a:srgbClr val="1D2129"/>
                </a:solidFill>
                <a:effectLst/>
                <a:latin typeface="PingFangSC-Regular"/>
              </a:rPr>
              <a:t>的性能明显优于</a:t>
            </a:r>
            <a:r>
              <a:rPr lang="en-US" altLang="zh-CN" b="0" i="0" dirty="0">
                <a:solidFill>
                  <a:srgbClr val="1D2129"/>
                </a:solidFill>
                <a:effectLst/>
                <a:latin typeface="PingFangSC-Regular"/>
              </a:rPr>
              <a:t>CC</a:t>
            </a:r>
            <a:r>
              <a:rPr lang="zh-CN" altLang="en-US" b="0" i="0" dirty="0">
                <a:solidFill>
                  <a:srgbClr val="1D2129"/>
                </a:solidFill>
                <a:effectLst/>
                <a:latin typeface="PingFangSC-Regular"/>
              </a:rPr>
              <a:t>。这些观察结果显然符合我们的猜想，即当使用更复杂的模型时，</a:t>
            </a:r>
            <a:r>
              <a:rPr lang="en-US" altLang="zh-CN" b="0" i="0" dirty="0">
                <a:solidFill>
                  <a:srgbClr val="1D2129"/>
                </a:solidFill>
                <a:effectLst/>
                <a:latin typeface="PingFangSC-Regular"/>
              </a:rPr>
              <a:t>RC</a:t>
            </a:r>
            <a:r>
              <a:rPr lang="zh-CN" altLang="en-US" b="0" i="0" dirty="0">
                <a:solidFill>
                  <a:srgbClr val="1D2129"/>
                </a:solidFill>
                <a:effectLst/>
                <a:latin typeface="PingFangSC-Regular"/>
              </a:rPr>
              <a:t>的优越性将更加显著。</a:t>
            </a:r>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17</a:t>
            </a:fld>
            <a:endParaRPr lang="zh-CN" altLang="en-US"/>
          </a:p>
        </p:txBody>
      </p:sp>
    </p:spTree>
    <p:extLst>
      <p:ext uri="{BB962C8B-B14F-4D97-AF65-F5344CB8AC3E}">
        <p14:creationId xmlns:p14="http://schemas.microsoft.com/office/powerpoint/2010/main" val="3058399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D2129"/>
                </a:solidFill>
                <a:effectLst/>
                <a:latin typeface="PingFangSC-Regular"/>
              </a:rPr>
              <a:t>表</a:t>
            </a:r>
            <a:r>
              <a:rPr lang="en-US" altLang="zh-CN" b="0" i="0" dirty="0">
                <a:solidFill>
                  <a:srgbClr val="1D2129"/>
                </a:solidFill>
                <a:effectLst/>
                <a:latin typeface="PingFangSC-Regular"/>
              </a:rPr>
              <a:t>1</a:t>
            </a:r>
            <a:r>
              <a:rPr lang="zh-CN" altLang="en-US" b="0" i="0" dirty="0">
                <a:solidFill>
                  <a:srgbClr val="1D2129"/>
                </a:solidFill>
                <a:effectLst/>
                <a:latin typeface="PingFangSC-Regular"/>
              </a:rPr>
              <a:t>和表</a:t>
            </a:r>
            <a:r>
              <a:rPr lang="en-US" altLang="zh-CN" b="0" i="0" dirty="0">
                <a:solidFill>
                  <a:srgbClr val="1D2129"/>
                </a:solidFill>
                <a:effectLst/>
                <a:latin typeface="PingFangSC-Regular"/>
              </a:rPr>
              <a:t>2</a:t>
            </a:r>
            <a:r>
              <a:rPr lang="zh-CN" altLang="en-US" b="0" i="0" dirty="0">
                <a:solidFill>
                  <a:srgbClr val="1D2129"/>
                </a:solidFill>
                <a:effectLst/>
                <a:latin typeface="PingFangSC-Regular"/>
              </a:rPr>
              <a:t>报告了在基准数据集上使用神经网络的每种方法的测试性能。我们还在附录</a:t>
            </a:r>
            <a:r>
              <a:rPr lang="en-US" altLang="zh-CN" b="0" i="0" dirty="0">
                <a:solidFill>
                  <a:srgbClr val="1D2129"/>
                </a:solidFill>
                <a:effectLst/>
                <a:latin typeface="PingFangSC-Regular"/>
              </a:rPr>
              <a:t>E.3</a:t>
            </a:r>
            <a:r>
              <a:rPr lang="zh-CN" altLang="en-US" b="0" i="0" dirty="0">
                <a:solidFill>
                  <a:srgbClr val="1D2129"/>
                </a:solidFill>
                <a:effectLst/>
                <a:latin typeface="PingFangSC-Regular"/>
              </a:rPr>
              <a:t>中提供了每种方法的转导性能。从这两个表中，我们可以观察到</a:t>
            </a:r>
            <a:r>
              <a:rPr lang="en-US" altLang="zh-CN" b="0" i="0" dirty="0">
                <a:solidFill>
                  <a:srgbClr val="1D2129"/>
                </a:solidFill>
                <a:effectLst/>
                <a:latin typeface="PingFangSC-Regular"/>
              </a:rPr>
              <a:t>RC</a:t>
            </a:r>
            <a:r>
              <a:rPr lang="zh-CN" altLang="en-US" b="0" i="0" dirty="0">
                <a:solidFill>
                  <a:srgbClr val="1D2129"/>
                </a:solidFill>
                <a:effectLst/>
                <a:latin typeface="PingFangSC-Regular"/>
              </a:rPr>
              <a:t>总是获得最好的性能，并且在大多数情况下显著优于其他比较方法。</a:t>
            </a:r>
            <a:endParaRPr lang="en-US" altLang="zh-CN" b="0" i="0" dirty="0">
              <a:solidFill>
                <a:srgbClr val="1D2129"/>
              </a:solidFill>
              <a:effectLst/>
              <a:latin typeface="PingFangSC-Regular"/>
            </a:endParaRPr>
          </a:p>
          <a:p>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表</a:t>
            </a:r>
            <a:r>
              <a:rPr lang="en-US" altLang="zh-CN" b="0" i="0" dirty="0">
                <a:solidFill>
                  <a:srgbClr val="1D2129"/>
                </a:solidFill>
                <a:effectLst/>
                <a:latin typeface="PingFangSC-Regular"/>
              </a:rPr>
              <a:t>3</a:t>
            </a:r>
            <a:r>
              <a:rPr lang="zh-CN" altLang="en-US" b="0" i="0" dirty="0">
                <a:solidFill>
                  <a:srgbClr val="1D2129"/>
                </a:solidFill>
                <a:effectLst/>
                <a:latin typeface="PingFangSC-Regular"/>
              </a:rPr>
              <a:t>和表</a:t>
            </a:r>
            <a:r>
              <a:rPr lang="en-US" altLang="zh-CN" b="0" i="0" dirty="0">
                <a:solidFill>
                  <a:srgbClr val="1D2129"/>
                </a:solidFill>
                <a:effectLst/>
                <a:latin typeface="PingFangSC-Regular"/>
              </a:rPr>
              <a:t>4</a:t>
            </a:r>
            <a:r>
              <a:rPr lang="zh-CN" altLang="en-US" b="0" i="0" dirty="0">
                <a:solidFill>
                  <a:srgbClr val="1D2129"/>
                </a:solidFill>
                <a:effectLst/>
                <a:latin typeface="PingFangSC-Regular"/>
              </a:rPr>
              <a:t>分别报告了每种方法在</a:t>
            </a:r>
            <a:r>
              <a:rPr lang="en-US" altLang="zh-CN" b="0" i="0" dirty="0">
                <a:solidFill>
                  <a:srgbClr val="1D2129"/>
                </a:solidFill>
                <a:effectLst/>
                <a:latin typeface="PingFangSC-Regular"/>
              </a:rPr>
              <a:t>UCI</a:t>
            </a:r>
            <a:r>
              <a:rPr lang="zh-CN" altLang="en-US" b="0" i="0" dirty="0">
                <a:solidFill>
                  <a:srgbClr val="1D2129"/>
                </a:solidFill>
                <a:effectLst/>
                <a:latin typeface="PingFangSC-Regular"/>
              </a:rPr>
              <a:t>数据集和现实世界部分标记数据集上使用线性模型的测试性能。我们可以发现，</a:t>
            </a:r>
            <a:r>
              <a:rPr lang="en-US" altLang="zh-CN" b="0" i="0" dirty="0">
                <a:solidFill>
                  <a:srgbClr val="1D2129"/>
                </a:solidFill>
                <a:effectLst/>
                <a:latin typeface="PingFangSC-Regular"/>
              </a:rPr>
              <a:t>RC</a:t>
            </a:r>
            <a:r>
              <a:rPr lang="zh-CN" altLang="en-US" b="0" i="0" dirty="0">
                <a:solidFill>
                  <a:srgbClr val="1D2129"/>
                </a:solidFill>
                <a:effectLst/>
                <a:latin typeface="PingFangSC-Regular"/>
              </a:rPr>
              <a:t>和</a:t>
            </a:r>
            <a:r>
              <a:rPr lang="en-US" altLang="zh-CN" b="0" i="0" dirty="0">
                <a:solidFill>
                  <a:srgbClr val="1D2129"/>
                </a:solidFill>
                <a:effectLst/>
                <a:latin typeface="PingFangSC-Regular"/>
              </a:rPr>
              <a:t>CC</a:t>
            </a:r>
            <a:r>
              <a:rPr lang="zh-CN" altLang="en-US" b="0" i="0" dirty="0">
                <a:solidFill>
                  <a:srgbClr val="1D2129"/>
                </a:solidFill>
                <a:effectLst/>
                <a:latin typeface="PingFangSC-Regular"/>
              </a:rPr>
              <a:t>在</a:t>
            </a:r>
            <a:r>
              <a:rPr lang="en-US" altLang="zh-CN" b="0" i="0" dirty="0">
                <a:solidFill>
                  <a:srgbClr val="1D2129"/>
                </a:solidFill>
                <a:effectLst/>
                <a:latin typeface="PingFangSC-Regular"/>
              </a:rPr>
              <a:t>UCI</a:t>
            </a:r>
            <a:r>
              <a:rPr lang="zh-CN" altLang="en-US" b="0" i="0" dirty="0">
                <a:solidFill>
                  <a:srgbClr val="1D2129"/>
                </a:solidFill>
                <a:effectLst/>
                <a:latin typeface="PingFangSC-Regular"/>
              </a:rPr>
              <a:t>数据集和现实世界部分标记数据集上通常比其他比较方法取得更好的性能。</a:t>
            </a:r>
            <a:endParaRPr lang="en-US" altLang="zh-CN" b="0" i="0" dirty="0">
              <a:solidFill>
                <a:srgbClr val="1D2129"/>
              </a:solidFill>
              <a:effectLst/>
              <a:latin typeface="PingFangSC-Regular"/>
            </a:endParaRPr>
          </a:p>
          <a:p>
            <a:endParaRPr lang="en-US" altLang="zh-CN" b="0" i="0" dirty="0">
              <a:solidFill>
                <a:srgbClr val="1D2129"/>
              </a:solidFill>
              <a:effectLst/>
              <a:latin typeface="PingFangSC-Regular"/>
            </a:endParaRPr>
          </a:p>
          <a:p>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可以看出，当采用线性模型时，</a:t>
            </a:r>
            <a:r>
              <a:rPr lang="en-US" altLang="zh-CN" b="0" i="0" dirty="0">
                <a:solidFill>
                  <a:srgbClr val="1D2129"/>
                </a:solidFill>
                <a:effectLst/>
                <a:latin typeface="PingFangSC-Regular"/>
              </a:rPr>
              <a:t>RC</a:t>
            </a:r>
            <a:r>
              <a:rPr lang="zh-CN" altLang="en-US" b="0" i="0" dirty="0">
                <a:solidFill>
                  <a:srgbClr val="1D2129"/>
                </a:solidFill>
                <a:effectLst/>
                <a:latin typeface="PingFangSC-Regular"/>
              </a:rPr>
              <a:t>和</a:t>
            </a:r>
            <a:r>
              <a:rPr lang="en-US" altLang="zh-CN" b="0" i="0" dirty="0">
                <a:solidFill>
                  <a:srgbClr val="1D2129"/>
                </a:solidFill>
                <a:effectLst/>
                <a:latin typeface="PingFangSC-Regular"/>
              </a:rPr>
              <a:t>CC</a:t>
            </a:r>
            <a:r>
              <a:rPr lang="zh-CN" altLang="en-US" b="0" i="0" dirty="0">
                <a:solidFill>
                  <a:srgbClr val="1D2129"/>
                </a:solidFill>
                <a:effectLst/>
                <a:latin typeface="PingFangSC-Regular"/>
              </a:rPr>
              <a:t>的性能是相似的。然而，当使用深度神经网络时，</a:t>
            </a:r>
            <a:r>
              <a:rPr lang="en-US" altLang="zh-CN" b="0" i="0" dirty="0">
                <a:solidFill>
                  <a:srgbClr val="1D2129"/>
                </a:solidFill>
                <a:effectLst/>
                <a:latin typeface="PingFangSC-Regular"/>
              </a:rPr>
              <a:t>RC</a:t>
            </a:r>
            <a:r>
              <a:rPr lang="zh-CN" altLang="en-US" b="0" i="0" dirty="0">
                <a:solidFill>
                  <a:srgbClr val="1D2129"/>
                </a:solidFill>
                <a:effectLst/>
                <a:latin typeface="PingFangSC-Regular"/>
              </a:rPr>
              <a:t>的性能明显优于</a:t>
            </a:r>
            <a:r>
              <a:rPr lang="en-US" altLang="zh-CN" b="0" i="0" dirty="0">
                <a:solidFill>
                  <a:srgbClr val="1D2129"/>
                </a:solidFill>
                <a:effectLst/>
                <a:latin typeface="PingFangSC-Regular"/>
              </a:rPr>
              <a:t>CC</a:t>
            </a:r>
            <a:r>
              <a:rPr lang="zh-CN" altLang="en-US" b="0" i="0" dirty="0">
                <a:solidFill>
                  <a:srgbClr val="1D2129"/>
                </a:solidFill>
                <a:effectLst/>
                <a:latin typeface="PingFangSC-Regular"/>
              </a:rPr>
              <a:t>。这些观察结果显然符合我们的猜想，即当使用更复杂的模型时，</a:t>
            </a:r>
            <a:r>
              <a:rPr lang="en-US" altLang="zh-CN" b="0" i="0" dirty="0">
                <a:solidFill>
                  <a:srgbClr val="1D2129"/>
                </a:solidFill>
                <a:effectLst/>
                <a:latin typeface="PingFangSC-Regular"/>
              </a:rPr>
              <a:t>RC</a:t>
            </a:r>
            <a:r>
              <a:rPr lang="zh-CN" altLang="en-US" b="0" i="0" dirty="0">
                <a:solidFill>
                  <a:srgbClr val="1D2129"/>
                </a:solidFill>
                <a:effectLst/>
                <a:latin typeface="PingFangSC-Regular"/>
              </a:rPr>
              <a:t>的优越性将更加显著。</a:t>
            </a:r>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18</a:t>
            </a:fld>
            <a:endParaRPr lang="zh-CN" altLang="en-US"/>
          </a:p>
        </p:txBody>
      </p:sp>
    </p:spTree>
    <p:extLst>
      <p:ext uri="{BB962C8B-B14F-4D97-AF65-F5344CB8AC3E}">
        <p14:creationId xmlns:p14="http://schemas.microsoft.com/office/powerpoint/2010/main" val="89703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人们提出了许多方法来提高</a:t>
            </a:r>
            <a:r>
              <a:rPr lang="en-US" altLang="zh-CN" dirty="0">
                <a:latin typeface="微软雅黑" panose="020B0503020204020204" pitchFamily="34" charset="-122"/>
                <a:ea typeface="微软雅黑" panose="020B0503020204020204" pitchFamily="34" charset="-122"/>
              </a:rPr>
              <a:t>PLL</a:t>
            </a:r>
            <a:r>
              <a:rPr lang="zh-CN" altLang="en-US" dirty="0">
                <a:latin typeface="微软雅黑" panose="020B0503020204020204" pitchFamily="34" charset="-122"/>
                <a:ea typeface="微软雅黑" panose="020B0503020204020204" pitchFamily="34" charset="-122"/>
              </a:rPr>
              <a:t>的实际性能；同时在理论方面，一些研究者研究了</a:t>
            </a:r>
            <a:r>
              <a:rPr lang="en-US" altLang="zh-CN" dirty="0">
                <a:latin typeface="微软雅黑" panose="020B0503020204020204" pitchFamily="34" charset="-122"/>
                <a:ea typeface="微软雅黑" panose="020B0503020204020204" pitchFamily="34" charset="-122"/>
              </a:rPr>
              <a:t>PLL</a:t>
            </a:r>
            <a:r>
              <a:rPr lang="zh-CN" altLang="en-US" dirty="0">
                <a:latin typeface="微软雅黑" panose="020B0503020204020204" pitchFamily="34" charset="-122"/>
                <a:ea typeface="微软雅黑" panose="020B0503020204020204" pitchFamily="34" charset="-122"/>
              </a:rPr>
              <a:t>的统计一致性和学习性。</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有一个明确的数据分布不仅可以帮助我们理解如何生成部分标记的示例，还可以使执行经验风险最小化。</a:t>
            </a:r>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7</a:t>
            </a:fld>
            <a:endParaRPr lang="zh-CN" altLang="en-US"/>
          </a:p>
        </p:txBody>
      </p:sp>
    </p:spTree>
    <p:extLst>
      <p:ext uri="{BB962C8B-B14F-4D97-AF65-F5344CB8AC3E}">
        <p14:creationId xmlns:p14="http://schemas.microsoft.com/office/powerpoint/2010/main" val="3937329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b="0" i="0" dirty="0">
                    <a:solidFill>
                      <a:srgbClr val="1D2129"/>
                    </a:solidFill>
                    <a:effectLst/>
                    <a:latin typeface="微软雅黑" panose="020B0503020204020204" pitchFamily="34" charset="-122"/>
                    <a:ea typeface="微软雅黑" panose="020B0503020204020204" pitchFamily="34" charset="-122"/>
                  </a:rPr>
                  <a:t>其中</a:t>
                </a:r>
                <a14:m>
                  <m:oMath xmlns:m="http://schemas.openxmlformats.org/officeDocument/2006/math">
                    <m:sSub>
                      <m:sSubPr>
                        <m:ctrlPr>
                          <a:rPr lang="en-US" altLang="zh-CN" b="0" i="1" smtClean="0">
                            <a:solidFill>
                              <a:srgbClr val="1D2129"/>
                            </a:solidFill>
                            <a:effectLst/>
                            <a:latin typeface="Cambria Math" panose="02040503050406030204" pitchFamily="18" charset="0"/>
                            <a:ea typeface="微软雅黑" panose="020B0503020204020204" pitchFamily="34" charset="-122"/>
                          </a:rPr>
                        </m:ctrlPr>
                      </m:sSubPr>
                      <m:e>
                        <m:r>
                          <a:rPr lang="en-US" altLang="zh-CN" b="0" i="1" smtClean="0">
                            <a:solidFill>
                              <a:srgbClr val="1D2129"/>
                            </a:solidFill>
                            <a:effectLst/>
                            <a:latin typeface="Cambria Math" panose="02040503050406030204" pitchFamily="18" charset="0"/>
                            <a:ea typeface="微软雅黑" panose="020B0503020204020204" pitchFamily="34" charset="-122"/>
                          </a:rPr>
                          <m:t>𝐸</m:t>
                        </m:r>
                      </m:e>
                      <m:sub>
                        <m:r>
                          <a:rPr lang="en-US" altLang="zh-CN" b="0" i="1" smtClean="0">
                            <a:solidFill>
                              <a:srgbClr val="1D2129"/>
                            </a:solidFill>
                            <a:effectLst/>
                            <a:latin typeface="Cambria Math" panose="02040503050406030204" pitchFamily="18" charset="0"/>
                            <a:ea typeface="微软雅黑" panose="020B0503020204020204" pitchFamily="34" charset="-122"/>
                          </a:rPr>
                          <m:t>𝑝</m:t>
                        </m:r>
                      </m:sub>
                    </m:sSub>
                    <m:d>
                      <m:dPr>
                        <m:ctrlPr>
                          <a:rPr lang="en-US" altLang="zh-CN" b="0" i="1" smtClean="0">
                            <a:solidFill>
                              <a:srgbClr val="1D2129"/>
                            </a:solidFill>
                            <a:effectLst/>
                            <a:latin typeface="Cambria Math" panose="02040503050406030204" pitchFamily="18" charset="0"/>
                            <a:ea typeface="微软雅黑" panose="020B0503020204020204" pitchFamily="34" charset="-122"/>
                          </a:rPr>
                        </m:ctrlPr>
                      </m:dPr>
                      <m:e>
                        <m:r>
                          <a:rPr lang="en-US" altLang="zh-CN" b="0" i="1" smtClean="0">
                            <a:solidFill>
                              <a:srgbClr val="1D2129"/>
                            </a:solidFill>
                            <a:effectLst/>
                            <a:latin typeface="Cambria Math" panose="02040503050406030204" pitchFamily="18" charset="0"/>
                            <a:ea typeface="微软雅黑" panose="020B0503020204020204" pitchFamily="34" charset="-122"/>
                          </a:rPr>
                          <m:t>𝑥</m:t>
                        </m:r>
                        <m:r>
                          <a:rPr lang="en-US" altLang="zh-CN" b="0" i="1" smtClean="0">
                            <a:solidFill>
                              <a:srgbClr val="1D2129"/>
                            </a:solidFill>
                            <a:effectLst/>
                            <a:latin typeface="Cambria Math" panose="02040503050406030204" pitchFamily="18" charset="0"/>
                            <a:ea typeface="微软雅黑" panose="020B0503020204020204" pitchFamily="34" charset="-122"/>
                          </a:rPr>
                          <m:t>,</m:t>
                        </m:r>
                        <m:r>
                          <a:rPr lang="en-US" altLang="zh-CN" b="0" i="1" smtClean="0">
                            <a:solidFill>
                              <a:srgbClr val="1D2129"/>
                            </a:solidFill>
                            <a:effectLst/>
                            <a:latin typeface="Cambria Math" panose="02040503050406030204" pitchFamily="18" charset="0"/>
                            <a:ea typeface="微软雅黑" panose="020B0503020204020204" pitchFamily="34" charset="-122"/>
                          </a:rPr>
                          <m:t>𝑦</m:t>
                        </m:r>
                      </m:e>
                    </m:d>
                    <m:r>
                      <a:rPr lang="en-US" altLang="zh-CN" b="0" i="1" smtClean="0">
                        <a:solidFill>
                          <a:srgbClr val="1D2129"/>
                        </a:solidFill>
                        <a:effectLst/>
                        <a:latin typeface="Cambria Math" panose="02040503050406030204" pitchFamily="18" charset="0"/>
                        <a:ea typeface="微软雅黑" panose="020B0503020204020204" pitchFamily="34" charset="-122"/>
                      </a:rPr>
                      <m:t>[·]</m:t>
                    </m:r>
                  </m:oMath>
                </a14:m>
                <a:r>
                  <a:rPr lang="zh-CN" altLang="en-US" b="0" i="0" dirty="0">
                    <a:solidFill>
                      <a:srgbClr val="1D2129"/>
                    </a:solidFill>
                    <a:effectLst/>
                    <a:latin typeface="微软雅黑" panose="020B0503020204020204" pitchFamily="34" charset="-122"/>
                    <a:ea typeface="微软雅黑" panose="020B0503020204020204" pitchFamily="34" charset="-122"/>
                  </a:rPr>
                  <a:t>表示对联合概率密度</a:t>
                </a:r>
                <a:r>
                  <a:rPr lang="en-US" altLang="zh-CN" b="0" i="0" dirty="0">
                    <a:solidFill>
                      <a:srgbClr val="1D2129"/>
                    </a:solidFill>
                    <a:effectLst/>
                    <a:latin typeface="微软雅黑" panose="020B0503020204020204" pitchFamily="34" charset="-122"/>
                    <a:ea typeface="微软雅黑" panose="020B0503020204020204" pitchFamily="34" charset="-122"/>
                  </a:rPr>
                  <a:t>p(</a:t>
                </a:r>
                <a:r>
                  <a:rPr lang="en-US" altLang="zh-CN" b="0" i="0" dirty="0" err="1">
                    <a:solidFill>
                      <a:srgbClr val="1D2129"/>
                    </a:solidFill>
                    <a:effectLst/>
                    <a:latin typeface="微软雅黑" panose="020B0503020204020204" pitchFamily="34" charset="-122"/>
                    <a:ea typeface="微软雅黑" panose="020B0503020204020204" pitchFamily="34" charset="-122"/>
                  </a:rPr>
                  <a:t>x,y</a:t>
                </a:r>
                <a:r>
                  <a:rPr lang="en-US" altLang="zh-CN" b="0" i="0" dirty="0">
                    <a:solidFill>
                      <a:srgbClr val="1D2129"/>
                    </a:solidFill>
                    <a:effectLst/>
                    <a:latin typeface="微软雅黑" panose="020B0503020204020204" pitchFamily="34" charset="-122"/>
                    <a:ea typeface="微软雅黑" panose="020B0503020204020204" pitchFamily="34" charset="-122"/>
                  </a:rPr>
                  <a:t>)</a:t>
                </a:r>
                <a:r>
                  <a:rPr lang="zh-CN" altLang="en-US" b="0" i="0" dirty="0">
                    <a:solidFill>
                      <a:srgbClr val="1D2129"/>
                    </a:solidFill>
                    <a:effectLst/>
                    <a:latin typeface="微软雅黑" panose="020B0503020204020204" pitchFamily="34" charset="-122"/>
                    <a:ea typeface="微软雅黑" panose="020B0503020204020204" pitchFamily="34" charset="-122"/>
                  </a:rPr>
                  <a:t> 的期望</a:t>
                </a:r>
                <a:r>
                  <a:rPr lang="en-US" altLang="zh-CN" b="0" i="0" dirty="0">
                    <a:solidFill>
                      <a:srgbClr val="1D2129"/>
                    </a:solidFill>
                    <a:effectLst/>
                    <a:latin typeface="微软雅黑" panose="020B0503020204020204" pitchFamily="34" charset="-122"/>
                    <a:ea typeface="微软雅黑" panose="020B0503020204020204" pitchFamily="34" charset="-122"/>
                  </a:rPr>
                  <a:t>,L</a:t>
                </a:r>
                <a:r>
                  <a:rPr lang="zh-CN" altLang="en-US" b="0" i="0" dirty="0">
                    <a:solidFill>
                      <a:srgbClr val="1D2129"/>
                    </a:solidFill>
                    <a:effectLst/>
                    <a:latin typeface="微软雅黑" panose="020B0503020204020204" pitchFamily="34" charset="-122"/>
                    <a:ea typeface="微软雅黑" panose="020B0503020204020204" pitchFamily="34" charset="-122"/>
                  </a:rPr>
                  <a:t>是一个多类损失函数，衡量分类器对给定标签的估计效果。</a:t>
                </a:r>
                <a:endParaRPr lang="en-US" altLang="zh-CN" b="0" i="0" dirty="0">
                  <a:solidFill>
                    <a:srgbClr val="1D2129"/>
                  </a:solidFill>
                  <a:effectLst/>
                  <a:latin typeface="微软雅黑" panose="020B0503020204020204" pitchFamily="34" charset="-122"/>
                  <a:ea typeface="微软雅黑" panose="020B0503020204020204" pitchFamily="34" charset="-122"/>
                </a:endParaRPr>
              </a:p>
              <a:p>
                <a:endParaRPr lang="en-US" altLang="zh-CN" b="0" i="0" dirty="0">
                  <a:solidFill>
                    <a:srgbClr val="1D2129"/>
                  </a:solidFill>
                  <a:effectLst/>
                  <a:latin typeface="微软雅黑" panose="020B0503020204020204" pitchFamily="34" charset="-122"/>
                  <a:ea typeface="微软雅黑" panose="020B0503020204020204" pitchFamily="34" charset="-122"/>
                </a:endParaRPr>
              </a:p>
            </p:txBody>
          </p:sp>
        </mc:Choice>
        <mc:Fallback xmlns="">
          <p:sp>
            <p:nvSpPr>
              <p:cNvPr id="3" name="备注占位符 2"/>
              <p:cNvSpPr>
                <a:spLocks noGrp="1"/>
              </p:cNvSpPr>
              <p:nvPr>
                <p:ph type="body" idx="1"/>
              </p:nvPr>
            </p:nvSpPr>
            <p:spPr/>
            <p:txBody>
              <a:bodyPr/>
              <a:lstStyle/>
              <a:p>
                <a:r>
                  <a:rPr lang="zh-CN" altLang="en-US" b="0" i="0" dirty="0">
                    <a:solidFill>
                      <a:srgbClr val="1D2129"/>
                    </a:solidFill>
                    <a:effectLst/>
                    <a:latin typeface="微软雅黑" panose="020B0503020204020204" pitchFamily="34" charset="-122"/>
                    <a:ea typeface="微软雅黑" panose="020B0503020204020204" pitchFamily="34" charset="-122"/>
                  </a:rPr>
                  <a:t>其中</a:t>
                </a:r>
                <a:r>
                  <a:rPr lang="en-US" altLang="zh-CN" b="0" i="0">
                    <a:solidFill>
                      <a:srgbClr val="1D2129"/>
                    </a:solidFill>
                    <a:effectLst/>
                    <a:latin typeface="Cambria Math" panose="02040503050406030204" pitchFamily="18" charset="0"/>
                    <a:ea typeface="微软雅黑" panose="020B0503020204020204" pitchFamily="34" charset="-122"/>
                  </a:rPr>
                  <a:t>𝐸_𝑝 (𝑥,𝑦)[·]</a:t>
                </a:r>
                <a:r>
                  <a:rPr lang="zh-CN" altLang="en-US" b="0" i="0" dirty="0">
                    <a:solidFill>
                      <a:srgbClr val="1D2129"/>
                    </a:solidFill>
                    <a:effectLst/>
                    <a:latin typeface="微软雅黑" panose="020B0503020204020204" pitchFamily="34" charset="-122"/>
                    <a:ea typeface="微软雅黑" panose="020B0503020204020204" pitchFamily="34" charset="-122"/>
                  </a:rPr>
                  <a:t>表示对联合概率密度</a:t>
                </a:r>
                <a:r>
                  <a:rPr lang="en-US" altLang="zh-CN" b="0" i="0" dirty="0">
                    <a:solidFill>
                      <a:srgbClr val="1D2129"/>
                    </a:solidFill>
                    <a:effectLst/>
                    <a:latin typeface="微软雅黑" panose="020B0503020204020204" pitchFamily="34" charset="-122"/>
                    <a:ea typeface="微软雅黑" panose="020B0503020204020204" pitchFamily="34" charset="-122"/>
                  </a:rPr>
                  <a:t>p(</a:t>
                </a:r>
                <a:r>
                  <a:rPr lang="en-US" altLang="zh-CN" b="0" i="0" dirty="0" err="1">
                    <a:solidFill>
                      <a:srgbClr val="1D2129"/>
                    </a:solidFill>
                    <a:effectLst/>
                    <a:latin typeface="微软雅黑" panose="020B0503020204020204" pitchFamily="34" charset="-122"/>
                    <a:ea typeface="微软雅黑" panose="020B0503020204020204" pitchFamily="34" charset="-122"/>
                  </a:rPr>
                  <a:t>x,y</a:t>
                </a:r>
                <a:r>
                  <a:rPr lang="en-US" altLang="zh-CN" b="0" i="0" dirty="0">
                    <a:solidFill>
                      <a:srgbClr val="1D2129"/>
                    </a:solidFill>
                    <a:effectLst/>
                    <a:latin typeface="微软雅黑" panose="020B0503020204020204" pitchFamily="34" charset="-122"/>
                    <a:ea typeface="微软雅黑" panose="020B0503020204020204" pitchFamily="34" charset="-122"/>
                  </a:rPr>
                  <a:t>)</a:t>
                </a:r>
                <a:r>
                  <a:rPr lang="zh-CN" altLang="en-US" b="0" i="0" dirty="0">
                    <a:solidFill>
                      <a:srgbClr val="1D2129"/>
                    </a:solidFill>
                    <a:effectLst/>
                    <a:latin typeface="微软雅黑" panose="020B0503020204020204" pitchFamily="34" charset="-122"/>
                    <a:ea typeface="微软雅黑" panose="020B0503020204020204" pitchFamily="34" charset="-122"/>
                  </a:rPr>
                  <a:t> 的期望</a:t>
                </a:r>
                <a:r>
                  <a:rPr lang="en-US" altLang="zh-CN" b="0" i="0" dirty="0">
                    <a:solidFill>
                      <a:srgbClr val="1D2129"/>
                    </a:solidFill>
                    <a:effectLst/>
                    <a:latin typeface="微软雅黑" panose="020B0503020204020204" pitchFamily="34" charset="-122"/>
                    <a:ea typeface="微软雅黑" panose="020B0503020204020204" pitchFamily="34" charset="-122"/>
                  </a:rPr>
                  <a:t>,L</a:t>
                </a:r>
                <a:r>
                  <a:rPr lang="zh-CN" altLang="en-US" b="0" i="0" dirty="0">
                    <a:solidFill>
                      <a:srgbClr val="1D2129"/>
                    </a:solidFill>
                    <a:effectLst/>
                    <a:latin typeface="微软雅黑" panose="020B0503020204020204" pitchFamily="34" charset="-122"/>
                    <a:ea typeface="微软雅黑" panose="020B0503020204020204" pitchFamily="34" charset="-122"/>
                  </a:rPr>
                  <a:t>是一个多类损失函数，衡量分类器对给定标签的估计效果。</a:t>
                </a:r>
                <a:endParaRPr lang="en-US" altLang="zh-CN" b="0" i="0" dirty="0">
                  <a:solidFill>
                    <a:srgbClr val="1D2129"/>
                  </a:solidFill>
                  <a:effectLst/>
                  <a:latin typeface="微软雅黑" panose="020B0503020204020204" pitchFamily="34" charset="-122"/>
                  <a:ea typeface="微软雅黑" panose="020B0503020204020204" pitchFamily="34" charset="-122"/>
                </a:endParaRPr>
              </a:p>
              <a:p>
                <a:endParaRPr lang="en-US" altLang="zh-CN" b="0" i="0" dirty="0">
                  <a:solidFill>
                    <a:srgbClr val="1D2129"/>
                  </a:solidFill>
                  <a:effectLst/>
                  <a:latin typeface="微软雅黑" panose="020B0503020204020204" pitchFamily="34" charset="-122"/>
                  <a:ea typeface="微软雅黑" panose="020B0503020204020204" pitchFamily="34" charset="-122"/>
                </a:endParaRPr>
              </a:p>
            </p:txBody>
          </p:sp>
        </mc:Fallback>
      </mc:AlternateContent>
      <p:sp>
        <p:nvSpPr>
          <p:cNvPr id="4" name="灯片编号占位符 3"/>
          <p:cNvSpPr>
            <a:spLocks noGrp="1"/>
          </p:cNvSpPr>
          <p:nvPr>
            <p:ph type="sldNum" sz="quarter" idx="5"/>
          </p:nvPr>
        </p:nvSpPr>
        <p:spPr/>
        <p:txBody>
          <a:bodyPr/>
          <a:lstStyle/>
          <a:p>
            <a:fld id="{A1A821E3-F86C-41AE-A52F-AD7691908BDE}" type="slidenum">
              <a:rPr lang="zh-CN" altLang="en-US" smtClean="0"/>
              <a:t>8</a:t>
            </a:fld>
            <a:endParaRPr lang="zh-CN" altLang="en-US"/>
          </a:p>
        </p:txBody>
      </p:sp>
    </p:spTree>
    <p:extLst>
      <p:ext uri="{BB962C8B-B14F-4D97-AF65-F5344CB8AC3E}">
        <p14:creationId xmlns:p14="http://schemas.microsoft.com/office/powerpoint/2010/main" val="3812803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为此，人们提出了许多改进</a:t>
            </a:r>
            <a:r>
              <a:rPr lang="en-US" altLang="zh-CN" dirty="0">
                <a:latin typeface="微软雅黑" panose="020B0503020204020204" pitchFamily="34" charset="-122"/>
                <a:ea typeface="微软雅黑" panose="020B0503020204020204" pitchFamily="34" charset="-122"/>
              </a:rPr>
              <a:t>PLL</a:t>
            </a:r>
            <a:r>
              <a:rPr lang="zh-CN" altLang="en-US" dirty="0">
                <a:latin typeface="微软雅黑" panose="020B0503020204020204" pitchFamily="34" charset="-122"/>
                <a:ea typeface="微软雅黑" panose="020B0503020204020204" pitchFamily="34" charset="-122"/>
              </a:rPr>
              <a:t>性能的方法，但只有一种方法通过提供一个分类器一致的风险估计器而具有统计一致性。它不仅需要假设数据分布应保证有限的模糊程度，而且依赖于一些严格的条件</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如损失函数的凸性和优势关系</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此前还不清楚成功</a:t>
            </a:r>
            <a:r>
              <a:rPr lang="en-US" altLang="zh-CN" dirty="0">
                <a:latin typeface="微软雅黑" panose="020B0503020204020204" pitchFamily="34" charset="-122"/>
                <a:ea typeface="微软雅黑" panose="020B0503020204020204" pitchFamily="34" charset="-122"/>
              </a:rPr>
              <a:t>PLL</a:t>
            </a:r>
            <a:r>
              <a:rPr lang="zh-CN" altLang="en-US" dirty="0">
                <a:latin typeface="微软雅黑" panose="020B0503020204020204" pitchFamily="34" charset="-122"/>
                <a:ea typeface="微软雅黑" panose="020B0503020204020204" pitchFamily="34" charset="-122"/>
              </a:rPr>
              <a:t>的数据分布的明确表述将是什么。此外，也不知道是否存在具有统计无偏估计分类风险</a:t>
            </a:r>
            <a:r>
              <a:rPr lang="en-US" altLang="zh-CN" dirty="0">
                <a:latin typeface="微软雅黑" panose="020B0503020204020204" pitchFamily="34" charset="-122"/>
                <a:ea typeface="微软雅黑" panose="020B0503020204020204" pitchFamily="34" charset="-122"/>
              </a:rPr>
              <a:t>R(f)</a:t>
            </a:r>
            <a:r>
              <a:rPr lang="zh-CN" altLang="en-US" dirty="0">
                <a:latin typeface="微软雅黑" panose="020B0503020204020204" pitchFamily="34" charset="-122"/>
                <a:ea typeface="微软雅黑" panose="020B0503020204020204" pitchFamily="34" charset="-122"/>
              </a:rPr>
              <a:t>的风险一致性方法。</a:t>
            </a:r>
          </a:p>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9</a:t>
            </a:fld>
            <a:endParaRPr lang="zh-CN" altLang="en-US"/>
          </a:p>
        </p:txBody>
      </p:sp>
    </p:spTree>
    <p:extLst>
      <p:ext uri="{BB962C8B-B14F-4D97-AF65-F5344CB8AC3E}">
        <p14:creationId xmlns:p14="http://schemas.microsoft.com/office/powerpoint/2010/main" val="3379182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论文通过下面的定理证明其设计的数据分布是一个有效的概率分布。 </a:t>
            </a:r>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10</a:t>
            </a:fld>
            <a:endParaRPr lang="zh-CN" altLang="en-US"/>
          </a:p>
        </p:txBody>
      </p:sp>
    </p:spTree>
    <p:extLst>
      <p:ext uri="{BB962C8B-B14F-4D97-AF65-F5344CB8AC3E}">
        <p14:creationId xmlns:p14="http://schemas.microsoft.com/office/powerpoint/2010/main" val="3603426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在第二行通过重加权 新加一个对</a:t>
            </a:r>
            <a:r>
              <a:rPr lang="en-US" altLang="zh-CN" dirty="0"/>
              <a:t>x</a:t>
            </a:r>
            <a:r>
              <a:rPr lang="zh-CN" altLang="en-US" dirty="0"/>
              <a:t>条件下的待选标记集合</a:t>
            </a:r>
            <a:r>
              <a:rPr lang="en-US" altLang="zh-CN" dirty="0"/>
              <a:t>Y</a:t>
            </a:r>
            <a:r>
              <a:rPr lang="zh-CN" altLang="en-US" dirty="0"/>
              <a:t>的概率进行重加权，然后再进一步推导，</a:t>
            </a:r>
          </a:p>
        </p:txBody>
      </p:sp>
      <p:sp>
        <p:nvSpPr>
          <p:cNvPr id="4" name="灯片编号占位符 3"/>
          <p:cNvSpPr>
            <a:spLocks noGrp="1"/>
          </p:cNvSpPr>
          <p:nvPr>
            <p:ph type="sldNum" sz="quarter" idx="5"/>
          </p:nvPr>
        </p:nvSpPr>
        <p:spPr/>
        <p:txBody>
          <a:bodyPr/>
          <a:lstStyle/>
          <a:p>
            <a:fld id="{A1A821E3-F86C-41AE-A52F-AD7691908BDE}" type="slidenum">
              <a:rPr lang="zh-CN" altLang="en-US" smtClean="0"/>
              <a:t>11</a:t>
            </a:fld>
            <a:endParaRPr lang="zh-CN" altLang="en-US"/>
          </a:p>
        </p:txBody>
      </p:sp>
    </p:spTree>
    <p:extLst>
      <p:ext uri="{BB962C8B-B14F-4D97-AF65-F5344CB8AC3E}">
        <p14:creationId xmlns:p14="http://schemas.microsoft.com/office/powerpoint/2010/main" val="3524436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1D2129"/>
                </a:solidFill>
                <a:effectLst/>
                <a:latin typeface="PingFangSC-Regular"/>
              </a:rPr>
              <a:t>注意，</a:t>
            </a:r>
            <a:r>
              <a:rPr lang="en-US" altLang="zh-CN" b="0" i="0" dirty="0">
                <a:solidFill>
                  <a:srgbClr val="1D2129"/>
                </a:solidFill>
                <a:effectLst/>
                <a:latin typeface="PingFangSC-Regular"/>
              </a:rPr>
              <a:t>p(y = </a:t>
            </a:r>
            <a:r>
              <a:rPr lang="en-US" altLang="zh-CN" b="0" i="0" dirty="0" err="1">
                <a:solidFill>
                  <a:srgbClr val="1D2129"/>
                </a:solidFill>
                <a:effectLst/>
                <a:latin typeface="PingFangSC-Regular"/>
              </a:rPr>
              <a:t>i</a:t>
            </a:r>
            <a:r>
              <a:rPr lang="en-US" altLang="zh-CN" b="0" i="0" dirty="0">
                <a:solidFill>
                  <a:srgbClr val="1D2129"/>
                </a:solidFill>
                <a:effectLst/>
                <a:latin typeface="PingFangSC-Regular"/>
              </a:rPr>
              <a:t> | x)</a:t>
            </a:r>
            <a:r>
              <a:rPr lang="zh-CN" altLang="en-US" b="0" i="0" dirty="0">
                <a:solidFill>
                  <a:srgbClr val="1D2129"/>
                </a:solidFill>
                <a:effectLst/>
                <a:latin typeface="PingFangSC-Regular"/>
              </a:rPr>
              <a:t>不能从给定的数据中访问。因此，我们对模型输出的</a:t>
            </a:r>
            <a:r>
              <a:rPr lang="en-US" altLang="zh-CN" b="0" i="0" dirty="0">
                <a:solidFill>
                  <a:srgbClr val="1D2129"/>
                </a:solidFill>
                <a:effectLst/>
                <a:latin typeface="PingFangSC-Regular"/>
              </a:rPr>
              <a:t>f (x)</a:t>
            </a:r>
            <a:r>
              <a:rPr lang="zh-CN" altLang="en-US" b="0" i="0" dirty="0">
                <a:solidFill>
                  <a:srgbClr val="1D2129"/>
                </a:solidFill>
                <a:effectLst/>
                <a:latin typeface="PingFangSC-Regular"/>
              </a:rPr>
              <a:t>应用</a:t>
            </a:r>
            <a:r>
              <a:rPr lang="en-US" altLang="zh-CN" b="0" i="0" dirty="0" err="1">
                <a:solidFill>
                  <a:srgbClr val="1D2129"/>
                </a:solidFill>
                <a:effectLst/>
                <a:latin typeface="PingFangSC-Regular"/>
              </a:rPr>
              <a:t>softmax</a:t>
            </a:r>
            <a:r>
              <a:rPr lang="zh-CN" altLang="en-US" b="0" i="0" dirty="0">
                <a:solidFill>
                  <a:srgbClr val="1D2129"/>
                </a:solidFill>
                <a:effectLst/>
                <a:latin typeface="PingFangSC-Regular"/>
              </a:rPr>
              <a:t>函数来近似</a:t>
            </a:r>
            <a:r>
              <a:rPr lang="en-US" altLang="zh-CN" b="0" i="0" dirty="0">
                <a:solidFill>
                  <a:srgbClr val="1D2129"/>
                </a:solidFill>
                <a:effectLst/>
                <a:latin typeface="PingFangSC-Regular"/>
              </a:rPr>
              <a:t>p(y = </a:t>
            </a:r>
            <a:r>
              <a:rPr lang="en-US" altLang="zh-CN" b="0" i="0" dirty="0" err="1">
                <a:solidFill>
                  <a:srgbClr val="1D2129"/>
                </a:solidFill>
                <a:effectLst/>
                <a:latin typeface="PingFangSC-Regular"/>
              </a:rPr>
              <a:t>i</a:t>
            </a:r>
            <a:r>
              <a:rPr lang="en-US" altLang="zh-CN" b="0" i="0" dirty="0">
                <a:solidFill>
                  <a:srgbClr val="1D2129"/>
                </a:solidFill>
                <a:effectLst/>
                <a:latin typeface="PingFangSC-Regular"/>
              </a:rPr>
              <a:t> | x)</a:t>
            </a:r>
            <a:r>
              <a:rPr lang="zh-CN" altLang="en-US" b="0" i="0" dirty="0">
                <a:solidFill>
                  <a:srgbClr val="1D2129"/>
                </a:solidFill>
                <a:effectLst/>
                <a:latin typeface="PingFangSC-Regular"/>
              </a:rPr>
              <a:t>，例如，</a:t>
            </a:r>
            <a:r>
              <a:rPr lang="en-US" altLang="zh-CN" b="0" i="0" dirty="0">
                <a:effectLst/>
                <a:latin typeface="PingFangSC-Regular"/>
              </a:rPr>
              <a:t>P (y = I | x) = </a:t>
            </a:r>
            <a:r>
              <a:rPr lang="en-US" altLang="zh-CN" b="0" i="0" dirty="0" err="1">
                <a:effectLst/>
                <a:latin typeface="PingFangSC-Regular"/>
              </a:rPr>
              <a:t>gi</a:t>
            </a:r>
            <a:r>
              <a:rPr lang="en-US" altLang="zh-CN" b="0" i="0" dirty="0">
                <a:effectLst/>
                <a:latin typeface="PingFangSC-Regular"/>
              </a:rPr>
              <a:t>(x)</a:t>
            </a:r>
            <a:r>
              <a:rPr lang="zh-CN" altLang="en-US" b="0" i="0" dirty="0">
                <a:effectLst/>
                <a:latin typeface="PingFangSC-Regular"/>
              </a:rPr>
              <a:t>其中</a:t>
            </a:r>
            <a:r>
              <a:rPr lang="en-US" altLang="zh-CN" b="0" i="0" dirty="0" err="1">
                <a:effectLst/>
                <a:latin typeface="PingFangSC-Regular"/>
              </a:rPr>
              <a:t>gi</a:t>
            </a:r>
            <a:r>
              <a:rPr lang="en-US" altLang="zh-CN" b="0" i="0" dirty="0">
                <a:effectLst/>
                <a:latin typeface="PingFangSC-Regular"/>
              </a:rPr>
              <a:t>(x)</a:t>
            </a:r>
            <a:r>
              <a:rPr lang="zh-CN" altLang="en-US" b="0" i="0" dirty="0">
                <a:effectLst/>
                <a:latin typeface="PingFangSC-Regular"/>
              </a:rPr>
              <a:t>是标签</a:t>
            </a:r>
            <a:r>
              <a:rPr lang="en-US" altLang="zh-CN" b="0" i="0" dirty="0">
                <a:effectLst/>
                <a:latin typeface="PingFangSC-Regular"/>
              </a:rPr>
              <a:t>I </a:t>
            </a:r>
            <a:r>
              <a:rPr lang="zh-CN" altLang="en-US" b="0" i="0" dirty="0">
                <a:effectLst/>
                <a:latin typeface="PingFangSC-Regular"/>
              </a:rPr>
              <a:t>是</a:t>
            </a:r>
            <a:r>
              <a:rPr lang="en-US" altLang="zh-CN" b="0" i="0" dirty="0">
                <a:effectLst/>
                <a:latin typeface="PingFangSC-Regular"/>
              </a:rPr>
              <a:t>x</a:t>
            </a:r>
            <a:r>
              <a:rPr lang="zh-CN" altLang="en-US" b="0" i="0" dirty="0">
                <a:effectLst/>
                <a:latin typeface="PingFangSC-Regular"/>
              </a:rPr>
              <a:t>的真实标签的概率，</a:t>
            </a:r>
          </a:p>
          <a:p>
            <a:r>
              <a:rPr lang="zh-CN" altLang="en-US" b="0" i="0" dirty="0">
                <a:solidFill>
                  <a:srgbClr val="1D2129"/>
                </a:solidFill>
                <a:effectLst/>
                <a:latin typeface="PingFangSC-Regular"/>
              </a:rPr>
              <a:t>非候选标签永远不可能是正确的标签。因此，我们进一步修正</a:t>
            </a:r>
            <a:r>
              <a:rPr lang="en-US" altLang="zh-CN" b="0" i="0" dirty="0">
                <a:solidFill>
                  <a:srgbClr val="1D2129"/>
                </a:solidFill>
                <a:effectLst/>
                <a:latin typeface="PingFangSC-Regular"/>
              </a:rPr>
              <a:t>p(y = </a:t>
            </a:r>
            <a:r>
              <a:rPr lang="en-US" altLang="zh-CN" b="0" i="0" dirty="0" err="1">
                <a:solidFill>
                  <a:srgbClr val="1D2129"/>
                </a:solidFill>
                <a:effectLst/>
                <a:latin typeface="PingFangSC-Regular"/>
              </a:rPr>
              <a:t>i</a:t>
            </a:r>
            <a:r>
              <a:rPr lang="en-US" altLang="zh-CN" b="0" i="0" dirty="0">
                <a:solidFill>
                  <a:srgbClr val="1D2129"/>
                </a:solidFill>
                <a:effectLst/>
                <a:latin typeface="PingFangSC-Regular"/>
              </a:rPr>
              <a:t> | x)</a:t>
            </a:r>
            <a:r>
              <a:rPr lang="zh-CN" altLang="en-US" b="0" i="0" dirty="0">
                <a:solidFill>
                  <a:srgbClr val="1D2129"/>
                </a:solidFill>
                <a:effectLst/>
                <a:latin typeface="PingFangSC-Regular"/>
              </a:rPr>
              <a:t>，将每个非候选标签的置信度设为</a:t>
            </a:r>
            <a:r>
              <a:rPr lang="en-US" altLang="zh-CN" b="0" i="0" dirty="0">
                <a:solidFill>
                  <a:srgbClr val="1D2129"/>
                </a:solidFill>
                <a:effectLst/>
                <a:latin typeface="PingFangSC-Regular"/>
              </a:rPr>
              <a:t>0</a:t>
            </a:r>
            <a:br>
              <a:rPr lang="zh-CN" altLang="en-US" b="0" i="0" dirty="0">
                <a:effectLst/>
                <a:latin typeface="Arial" panose="020B0604020202020204" pitchFamily="34" charset="0"/>
              </a:rPr>
            </a:br>
            <a:endParaRPr lang="en-US" altLang="zh-CN" b="0" i="0" dirty="0">
              <a:solidFill>
                <a:srgbClr val="1D2129"/>
              </a:solidFill>
              <a:effectLst/>
              <a:latin typeface="PingFangSC-Regular"/>
            </a:endParaRPr>
          </a:p>
          <a:p>
            <a:r>
              <a:rPr lang="zh-CN" altLang="en-US" b="0" i="0" dirty="0">
                <a:solidFill>
                  <a:srgbClr val="4D4D4D"/>
                </a:solidFill>
                <a:effectLst/>
                <a:latin typeface="-apple-system"/>
              </a:rPr>
              <a:t>训练数据集的平均损失，也就是经验风险（</a:t>
            </a:r>
            <a:r>
              <a:rPr lang="en-US" altLang="zh-CN" b="0" i="0" dirty="0">
                <a:solidFill>
                  <a:srgbClr val="4D4D4D"/>
                </a:solidFill>
                <a:effectLst/>
                <a:latin typeface="-apple-system"/>
              </a:rPr>
              <a:t>empirical risk</a:t>
            </a:r>
            <a:r>
              <a:rPr lang="zh-CN" altLang="en-US" b="0" i="0" dirty="0">
                <a:solidFill>
                  <a:srgbClr val="4D4D4D"/>
                </a:solidFill>
                <a:effectLst/>
                <a:latin typeface="-apple-system"/>
              </a:rPr>
              <a:t>）</a:t>
            </a:r>
            <a:endParaRPr lang="en-US" altLang="zh-CN" b="0" i="0" dirty="0">
              <a:solidFill>
                <a:srgbClr val="1D2129"/>
              </a:solidFill>
              <a:effectLst/>
              <a:latin typeface="PingFangSC-Regular"/>
            </a:endParaRPr>
          </a:p>
          <a:p>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最后一个式子中 我们的风险一致性方法不依赖于特定的损失函数，因此我们在实际实施中简单地采用了广泛使用的分类交叉熵损失。在后面的代码可以看到</a:t>
            </a:r>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12</a:t>
            </a:fld>
            <a:endParaRPr lang="zh-CN" altLang="en-US"/>
          </a:p>
        </p:txBody>
      </p:sp>
    </p:spTree>
    <p:extLst>
      <p:ext uri="{BB962C8B-B14F-4D97-AF65-F5344CB8AC3E}">
        <p14:creationId xmlns:p14="http://schemas.microsoft.com/office/powerpoint/2010/main" val="1353730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lumMod val="50000"/>
                    <a:lumOff val="50000"/>
                  </a:schemeClr>
                </a:solidFill>
                <a:effectLst/>
                <a:latin typeface="微软雅黑" panose="020B0503020204020204" pitchFamily="34" charset="-122"/>
                <a:ea typeface="微软雅黑" panose="020B0503020204020204" pitchFamily="34" charset="-122"/>
              </a:rPr>
              <a:t>值得注意的是，过渡矩阵</a:t>
            </a:r>
            <a:r>
              <a:rPr lang="en-US" altLang="zh-CN" sz="1200" dirty="0">
                <a:solidFill>
                  <a:schemeClr val="tx1">
                    <a:lumMod val="50000"/>
                    <a:lumOff val="50000"/>
                  </a:schemeClr>
                </a:solidFill>
                <a:effectLst/>
                <a:latin typeface="微软雅黑" panose="020B0503020204020204" pitchFamily="34" charset="-122"/>
                <a:ea typeface="微软雅黑" panose="020B0503020204020204" pitchFamily="34" charset="-122"/>
              </a:rPr>
              <a:t>Q</a:t>
            </a:r>
            <a:r>
              <a:rPr lang="zh-CN" altLang="en-US" sz="1200" dirty="0">
                <a:solidFill>
                  <a:schemeClr val="tx1">
                    <a:lumMod val="50000"/>
                    <a:lumOff val="50000"/>
                  </a:schemeClr>
                </a:solidFill>
                <a:effectLst/>
                <a:latin typeface="微软雅黑" panose="020B0503020204020204" pitchFamily="34" charset="-122"/>
                <a:ea typeface="微软雅黑" panose="020B0503020204020204" pitchFamily="34" charset="-122"/>
              </a:rPr>
              <a:t>是满秩的，因为根据</a:t>
            </a:r>
            <a:r>
              <a:rPr lang="en-US" altLang="zh-CN" sz="1200" dirty="0">
                <a:solidFill>
                  <a:schemeClr val="tx1">
                    <a:lumMod val="50000"/>
                    <a:lumOff val="50000"/>
                  </a:schemeClr>
                </a:solidFill>
                <a:effectLst/>
                <a:latin typeface="微软雅黑" panose="020B0503020204020204" pitchFamily="34" charset="-122"/>
                <a:ea typeface="微软雅黑" panose="020B0503020204020204" pitchFamily="34" charset="-122"/>
              </a:rPr>
              <a:t>Q</a:t>
            </a:r>
            <a:r>
              <a:rPr lang="zh-CN" altLang="en-US" sz="1200" dirty="0">
                <a:solidFill>
                  <a:schemeClr val="tx1">
                    <a:lumMod val="50000"/>
                    <a:lumOff val="50000"/>
                  </a:schemeClr>
                </a:solidFill>
                <a:effectLst/>
                <a:latin typeface="微软雅黑" panose="020B0503020204020204" pitchFamily="34" charset="-122"/>
                <a:ea typeface="微软雅黑" panose="020B0503020204020204" pitchFamily="34" charset="-122"/>
              </a:rPr>
              <a:t>的定义，</a:t>
            </a:r>
            <a:r>
              <a:rPr lang="en-US" altLang="zh-CN" sz="1200" dirty="0">
                <a:solidFill>
                  <a:schemeClr val="tx1">
                    <a:lumMod val="50000"/>
                    <a:lumOff val="50000"/>
                  </a:schemeClr>
                </a:solidFill>
                <a:effectLst/>
                <a:latin typeface="微软雅黑" panose="020B0503020204020204" pitchFamily="34" charset="-122"/>
                <a:ea typeface="微软雅黑" panose="020B0503020204020204" pitchFamily="34" charset="-122"/>
              </a:rPr>
              <a:t>Q</a:t>
            </a:r>
            <a:r>
              <a:rPr lang="zh-CN" altLang="en-US" sz="1200" dirty="0">
                <a:solidFill>
                  <a:schemeClr val="tx1">
                    <a:lumMod val="50000"/>
                    <a:lumOff val="50000"/>
                  </a:schemeClr>
                </a:solidFill>
                <a:effectLst/>
                <a:latin typeface="微软雅黑" panose="020B0503020204020204" pitchFamily="34" charset="-122"/>
                <a:ea typeface="微软雅黑" panose="020B0503020204020204" pitchFamily="34" charset="-122"/>
              </a:rPr>
              <a:t>的所有行都是线性无关的。</a:t>
            </a:r>
            <a:endParaRPr lang="en-US" altLang="zh-CN" sz="1200" dirty="0">
              <a:solidFill>
                <a:schemeClr val="tx1">
                  <a:lumMod val="50000"/>
                  <a:lumOff val="50000"/>
                </a:schemeClr>
              </a:solidFill>
              <a:effectLst/>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13</a:t>
            </a:fld>
            <a:endParaRPr lang="zh-CN" altLang="en-US"/>
          </a:p>
        </p:txBody>
      </p:sp>
    </p:spTree>
    <p:extLst>
      <p:ext uri="{BB962C8B-B14F-4D97-AF65-F5344CB8AC3E}">
        <p14:creationId xmlns:p14="http://schemas.microsoft.com/office/powerpoint/2010/main" val="2869112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D2129"/>
                </a:solidFill>
                <a:effectLst/>
                <a:latin typeface="PingFangSC-Regular"/>
              </a:rPr>
              <a:t>在这个公式中，如果候选标签集</a:t>
            </a:r>
            <a:r>
              <a:rPr lang="en-US" altLang="zh-CN" b="0" i="0" dirty="0">
                <a:solidFill>
                  <a:srgbClr val="1D2129"/>
                </a:solidFill>
                <a:effectLst/>
                <a:latin typeface="PingFangSC-Regular"/>
              </a:rPr>
              <a:t>Y</a:t>
            </a:r>
            <a:r>
              <a:rPr lang="zh-CN" altLang="en-US" b="0" i="0" dirty="0">
                <a:solidFill>
                  <a:srgbClr val="1D2129"/>
                </a:solidFill>
                <a:effectLst/>
                <a:latin typeface="PingFangSC-Regular"/>
              </a:rPr>
              <a:t>是一个特定的标签集</a:t>
            </a:r>
            <a:r>
              <a:rPr lang="en-US" altLang="zh-CN" b="0" i="0" dirty="0" err="1">
                <a:solidFill>
                  <a:srgbClr val="1D2129"/>
                </a:solidFill>
                <a:effectLst/>
                <a:latin typeface="PingFangSC-Regular"/>
              </a:rPr>
              <a:t>C_y</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，我们将</a:t>
            </a:r>
            <a:r>
              <a:rPr lang="en-US" altLang="zh-CN" b="0" i="0" dirty="0">
                <a:solidFill>
                  <a:srgbClr val="1D2129"/>
                </a:solidFill>
                <a:effectLst/>
                <a:latin typeface="PingFangSC-Regular"/>
              </a:rPr>
              <a:t>Y</a:t>
            </a:r>
            <a:r>
              <a:rPr lang="zh-CN" altLang="en-US" b="0" i="0" dirty="0">
                <a:solidFill>
                  <a:srgbClr val="1D2129"/>
                </a:solidFill>
                <a:effectLst/>
                <a:latin typeface="PingFangSC-Regular"/>
              </a:rPr>
              <a:t>视为一个虚拟标签</a:t>
            </a:r>
            <a:r>
              <a:rPr lang="en-US" altLang="zh-CN" b="0" i="0" dirty="0">
                <a:solidFill>
                  <a:srgbClr val="1D2129"/>
                </a:solidFill>
                <a:effectLst/>
                <a:latin typeface="PingFangSC-Regular"/>
              </a:rPr>
              <a:t>y~</a:t>
            </a:r>
          </a:p>
          <a:p>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当类的数量</a:t>
            </a:r>
            <a:r>
              <a:rPr lang="en-US" altLang="zh-CN" b="0" i="0" dirty="0">
                <a:solidFill>
                  <a:srgbClr val="1D2129"/>
                </a:solidFill>
                <a:effectLst/>
                <a:latin typeface="PingFangSC-Regular"/>
              </a:rPr>
              <a:t>k</a:t>
            </a:r>
            <a:r>
              <a:rPr lang="zh-CN" altLang="en-US" b="0" i="0" dirty="0">
                <a:solidFill>
                  <a:srgbClr val="1D2129"/>
                </a:solidFill>
                <a:effectLst/>
                <a:latin typeface="PingFangSC-Regular"/>
              </a:rPr>
              <a:t>很大时，</a:t>
            </a:r>
            <a:r>
              <a:rPr lang="en-US" altLang="zh-CN" b="0" i="0" dirty="0">
                <a:solidFill>
                  <a:srgbClr val="1D2129"/>
                </a:solidFill>
                <a:effectLst/>
                <a:latin typeface="PingFangSC-Regular"/>
              </a:rPr>
              <a:t>2^k-2</a:t>
            </a:r>
            <a:r>
              <a:rPr lang="zh-CN" altLang="en-US" b="0" i="0" dirty="0">
                <a:solidFill>
                  <a:srgbClr val="1D2129"/>
                </a:solidFill>
                <a:effectLst/>
                <a:latin typeface="PingFangSC-Regular"/>
              </a:rPr>
              <a:t>是一个指数级别的数，过渡矩阵</a:t>
            </a:r>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14</a:t>
            </a:fld>
            <a:endParaRPr lang="zh-CN" altLang="en-US"/>
          </a:p>
        </p:txBody>
      </p:sp>
    </p:spTree>
    <p:extLst>
      <p:ext uri="{BB962C8B-B14F-4D97-AF65-F5344CB8AC3E}">
        <p14:creationId xmlns:p14="http://schemas.microsoft.com/office/powerpoint/2010/main" val="3674314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C4433B-53A2-4D5A-9033-2B487BE7826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888457C-4B3C-4074-8051-081E1FDA00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111E6F4-C30D-4929-922E-054B53845154}"/>
              </a:ext>
            </a:extLst>
          </p:cNvPr>
          <p:cNvSpPr>
            <a:spLocks noGrp="1"/>
          </p:cNvSpPr>
          <p:nvPr>
            <p:ph type="dt" sz="half" idx="10"/>
          </p:nvPr>
        </p:nvSpPr>
        <p:spPr/>
        <p:txBody>
          <a:bodyPr/>
          <a:lstStyle/>
          <a:p>
            <a:fld id="{C23E1100-D3E0-4B46-A155-C6D716FBFC85}" type="datetimeFigureOut">
              <a:rPr lang="zh-CN" altLang="en-US" smtClean="0"/>
              <a:t>2022/10/29</a:t>
            </a:fld>
            <a:endParaRPr lang="zh-CN" altLang="en-US"/>
          </a:p>
        </p:txBody>
      </p:sp>
      <p:sp>
        <p:nvSpPr>
          <p:cNvPr id="5" name="页脚占位符 4">
            <a:extLst>
              <a:ext uri="{FF2B5EF4-FFF2-40B4-BE49-F238E27FC236}">
                <a16:creationId xmlns:a16="http://schemas.microsoft.com/office/drawing/2014/main" id="{4B5F2FF9-A618-4F6C-AB41-7205D29310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C91806-ED9E-43ED-829D-910529D93B71}"/>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2480127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151440-EA36-4840-8B4F-F5254BD06CF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1A1CB46-4457-4A3F-8C17-787DB39EC9D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F1DC25-6234-47E3-9FAB-2365F92F5B65}"/>
              </a:ext>
            </a:extLst>
          </p:cNvPr>
          <p:cNvSpPr>
            <a:spLocks noGrp="1"/>
          </p:cNvSpPr>
          <p:nvPr>
            <p:ph type="dt" sz="half" idx="10"/>
          </p:nvPr>
        </p:nvSpPr>
        <p:spPr/>
        <p:txBody>
          <a:bodyPr/>
          <a:lstStyle/>
          <a:p>
            <a:fld id="{C23E1100-D3E0-4B46-A155-C6D716FBFC85}" type="datetimeFigureOut">
              <a:rPr lang="zh-CN" altLang="en-US" smtClean="0"/>
              <a:t>2022/10/29</a:t>
            </a:fld>
            <a:endParaRPr lang="zh-CN" altLang="en-US"/>
          </a:p>
        </p:txBody>
      </p:sp>
      <p:sp>
        <p:nvSpPr>
          <p:cNvPr id="5" name="页脚占位符 4">
            <a:extLst>
              <a:ext uri="{FF2B5EF4-FFF2-40B4-BE49-F238E27FC236}">
                <a16:creationId xmlns:a16="http://schemas.microsoft.com/office/drawing/2014/main" id="{713A5BE1-CEB9-4A63-B2D5-94317A59BC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4FEA8F0-E75B-4072-8105-4E9EEDA76E9F}"/>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1949235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1B44BA2-2535-44BB-9816-87900154EFE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6177B31-76CD-484D-9F89-3FA802190D4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E48876-D6A5-402D-A724-3627E1150BF1}"/>
              </a:ext>
            </a:extLst>
          </p:cNvPr>
          <p:cNvSpPr>
            <a:spLocks noGrp="1"/>
          </p:cNvSpPr>
          <p:nvPr>
            <p:ph type="dt" sz="half" idx="10"/>
          </p:nvPr>
        </p:nvSpPr>
        <p:spPr/>
        <p:txBody>
          <a:bodyPr/>
          <a:lstStyle/>
          <a:p>
            <a:fld id="{C23E1100-D3E0-4B46-A155-C6D716FBFC85}" type="datetimeFigureOut">
              <a:rPr lang="zh-CN" altLang="en-US" smtClean="0"/>
              <a:t>2022/10/29</a:t>
            </a:fld>
            <a:endParaRPr lang="zh-CN" altLang="en-US"/>
          </a:p>
        </p:txBody>
      </p:sp>
      <p:sp>
        <p:nvSpPr>
          <p:cNvPr id="5" name="页脚占位符 4">
            <a:extLst>
              <a:ext uri="{FF2B5EF4-FFF2-40B4-BE49-F238E27FC236}">
                <a16:creationId xmlns:a16="http://schemas.microsoft.com/office/drawing/2014/main" id="{EA82E060-BDE9-4968-BD0D-E20EBC8319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A3EE3D-85B7-4113-A50C-4FBA3E27C096}"/>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203334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D18F32-B1C9-4728-99F6-14F32D2D482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867F450-C211-4125-A984-54D2E88EC65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628C0B1-D678-440E-B084-E899F963499A}"/>
              </a:ext>
            </a:extLst>
          </p:cNvPr>
          <p:cNvSpPr>
            <a:spLocks noGrp="1"/>
          </p:cNvSpPr>
          <p:nvPr>
            <p:ph type="dt" sz="half" idx="10"/>
          </p:nvPr>
        </p:nvSpPr>
        <p:spPr/>
        <p:txBody>
          <a:bodyPr/>
          <a:lstStyle/>
          <a:p>
            <a:fld id="{C23E1100-D3E0-4B46-A155-C6D716FBFC85}" type="datetimeFigureOut">
              <a:rPr lang="zh-CN" altLang="en-US" smtClean="0"/>
              <a:t>2022/10/29</a:t>
            </a:fld>
            <a:endParaRPr lang="zh-CN" altLang="en-US"/>
          </a:p>
        </p:txBody>
      </p:sp>
      <p:sp>
        <p:nvSpPr>
          <p:cNvPr id="5" name="页脚占位符 4">
            <a:extLst>
              <a:ext uri="{FF2B5EF4-FFF2-40B4-BE49-F238E27FC236}">
                <a16:creationId xmlns:a16="http://schemas.microsoft.com/office/drawing/2014/main" id="{71522027-DA46-48B3-AA85-9C04F4E437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1F967B-7796-4EFD-9555-169566A78E66}"/>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3106777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73CF83-4703-47C4-8D4D-47B56AD84CF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EFE27F0-C795-4E84-8814-AE661F94B5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27DC55F-7331-4CDE-B747-E57026595EEE}"/>
              </a:ext>
            </a:extLst>
          </p:cNvPr>
          <p:cNvSpPr>
            <a:spLocks noGrp="1"/>
          </p:cNvSpPr>
          <p:nvPr>
            <p:ph type="dt" sz="half" idx="10"/>
          </p:nvPr>
        </p:nvSpPr>
        <p:spPr/>
        <p:txBody>
          <a:bodyPr/>
          <a:lstStyle/>
          <a:p>
            <a:fld id="{C23E1100-D3E0-4B46-A155-C6D716FBFC85}" type="datetimeFigureOut">
              <a:rPr lang="zh-CN" altLang="en-US" smtClean="0"/>
              <a:t>2022/10/29</a:t>
            </a:fld>
            <a:endParaRPr lang="zh-CN" altLang="en-US"/>
          </a:p>
        </p:txBody>
      </p:sp>
      <p:sp>
        <p:nvSpPr>
          <p:cNvPr id="5" name="页脚占位符 4">
            <a:extLst>
              <a:ext uri="{FF2B5EF4-FFF2-40B4-BE49-F238E27FC236}">
                <a16:creationId xmlns:a16="http://schemas.microsoft.com/office/drawing/2014/main" id="{E8078CD6-8EF4-40A1-9688-01EFE2CD1F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A3BB89-5328-4DB8-A651-60B4C9F02052}"/>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1670517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D024CF-47ED-42E7-923F-285DA2AC551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4B219C-C650-4AE8-BCD4-3B8F267986C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5569B66-9EF2-4FFE-86BC-B1B8026AC5C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B5C0686-FD22-4B65-AAEA-5E83B858B784}"/>
              </a:ext>
            </a:extLst>
          </p:cNvPr>
          <p:cNvSpPr>
            <a:spLocks noGrp="1"/>
          </p:cNvSpPr>
          <p:nvPr>
            <p:ph type="dt" sz="half" idx="10"/>
          </p:nvPr>
        </p:nvSpPr>
        <p:spPr/>
        <p:txBody>
          <a:bodyPr/>
          <a:lstStyle/>
          <a:p>
            <a:fld id="{C23E1100-D3E0-4B46-A155-C6D716FBFC85}" type="datetimeFigureOut">
              <a:rPr lang="zh-CN" altLang="en-US" smtClean="0"/>
              <a:t>2022/10/29</a:t>
            </a:fld>
            <a:endParaRPr lang="zh-CN" altLang="en-US"/>
          </a:p>
        </p:txBody>
      </p:sp>
      <p:sp>
        <p:nvSpPr>
          <p:cNvPr id="6" name="页脚占位符 5">
            <a:extLst>
              <a:ext uri="{FF2B5EF4-FFF2-40B4-BE49-F238E27FC236}">
                <a16:creationId xmlns:a16="http://schemas.microsoft.com/office/drawing/2014/main" id="{9388FAB0-3F84-4A2C-A42B-1FEF2999AB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65F738-B5B3-476C-8324-709CBCD1A7C2}"/>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4088233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BE2BE-B7C6-4FE6-8348-E7098D5CE2F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886ED64-B88C-47B8-AB7B-A1E9DA3E92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82BED06-E06C-4983-88DD-9159A60B4A5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8E9338F-7F00-4A50-92F8-749322BB70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C4F4608-7A38-4EF5-8643-5B20DF2F39B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B0BEC80-8407-4526-AB91-17F0A72C915B}"/>
              </a:ext>
            </a:extLst>
          </p:cNvPr>
          <p:cNvSpPr>
            <a:spLocks noGrp="1"/>
          </p:cNvSpPr>
          <p:nvPr>
            <p:ph type="dt" sz="half" idx="10"/>
          </p:nvPr>
        </p:nvSpPr>
        <p:spPr/>
        <p:txBody>
          <a:bodyPr/>
          <a:lstStyle/>
          <a:p>
            <a:fld id="{C23E1100-D3E0-4B46-A155-C6D716FBFC85}" type="datetimeFigureOut">
              <a:rPr lang="zh-CN" altLang="en-US" smtClean="0"/>
              <a:t>2022/10/29</a:t>
            </a:fld>
            <a:endParaRPr lang="zh-CN" altLang="en-US"/>
          </a:p>
        </p:txBody>
      </p:sp>
      <p:sp>
        <p:nvSpPr>
          <p:cNvPr id="8" name="页脚占位符 7">
            <a:extLst>
              <a:ext uri="{FF2B5EF4-FFF2-40B4-BE49-F238E27FC236}">
                <a16:creationId xmlns:a16="http://schemas.microsoft.com/office/drawing/2014/main" id="{B4F9F47F-E3FB-4FBE-AB6B-3B7F817E494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426F881-E119-4273-AF4D-6C753B2938B1}"/>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756357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1BB7B8-4813-49AB-A463-90F0E673F4D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F3FA85C-69D1-4BFE-979C-2FA48DC783C5}"/>
              </a:ext>
            </a:extLst>
          </p:cNvPr>
          <p:cNvSpPr>
            <a:spLocks noGrp="1"/>
          </p:cNvSpPr>
          <p:nvPr>
            <p:ph type="dt" sz="half" idx="10"/>
          </p:nvPr>
        </p:nvSpPr>
        <p:spPr/>
        <p:txBody>
          <a:bodyPr/>
          <a:lstStyle/>
          <a:p>
            <a:fld id="{C23E1100-D3E0-4B46-A155-C6D716FBFC85}" type="datetimeFigureOut">
              <a:rPr lang="zh-CN" altLang="en-US" smtClean="0"/>
              <a:t>2022/10/29</a:t>
            </a:fld>
            <a:endParaRPr lang="zh-CN" altLang="en-US"/>
          </a:p>
        </p:txBody>
      </p:sp>
      <p:sp>
        <p:nvSpPr>
          <p:cNvPr id="4" name="页脚占位符 3">
            <a:extLst>
              <a:ext uri="{FF2B5EF4-FFF2-40B4-BE49-F238E27FC236}">
                <a16:creationId xmlns:a16="http://schemas.microsoft.com/office/drawing/2014/main" id="{883F7081-718D-4E35-9E27-BC19B13555E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6330C0D-13B9-42F0-B78B-2EA7EE6B68A5}"/>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1815610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DFB4EF4-402A-4551-88D7-5CF0314033E7}"/>
              </a:ext>
            </a:extLst>
          </p:cNvPr>
          <p:cNvSpPr>
            <a:spLocks noGrp="1"/>
          </p:cNvSpPr>
          <p:nvPr>
            <p:ph type="dt" sz="half" idx="10"/>
          </p:nvPr>
        </p:nvSpPr>
        <p:spPr/>
        <p:txBody>
          <a:bodyPr/>
          <a:lstStyle/>
          <a:p>
            <a:fld id="{C23E1100-D3E0-4B46-A155-C6D716FBFC85}" type="datetimeFigureOut">
              <a:rPr lang="zh-CN" altLang="en-US" smtClean="0"/>
              <a:t>2022/10/29</a:t>
            </a:fld>
            <a:endParaRPr lang="zh-CN" altLang="en-US"/>
          </a:p>
        </p:txBody>
      </p:sp>
      <p:sp>
        <p:nvSpPr>
          <p:cNvPr id="3" name="页脚占位符 2">
            <a:extLst>
              <a:ext uri="{FF2B5EF4-FFF2-40B4-BE49-F238E27FC236}">
                <a16:creationId xmlns:a16="http://schemas.microsoft.com/office/drawing/2014/main" id="{DA603293-F6F0-42C0-9723-474F2BB07C3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821C660-D4CC-4BE2-AEE6-885B074C0367}"/>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388945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8D1A1-FDE8-4E39-9AED-BB140D4D0A9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B9C053A-05FF-4C11-8065-96B3E604E8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F20513B-1405-4579-9707-3D95D9F93E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60F6C15-0396-4895-9766-0ACD900F66BA}"/>
              </a:ext>
            </a:extLst>
          </p:cNvPr>
          <p:cNvSpPr>
            <a:spLocks noGrp="1"/>
          </p:cNvSpPr>
          <p:nvPr>
            <p:ph type="dt" sz="half" idx="10"/>
          </p:nvPr>
        </p:nvSpPr>
        <p:spPr/>
        <p:txBody>
          <a:bodyPr/>
          <a:lstStyle/>
          <a:p>
            <a:fld id="{C23E1100-D3E0-4B46-A155-C6D716FBFC85}" type="datetimeFigureOut">
              <a:rPr lang="zh-CN" altLang="en-US" smtClean="0"/>
              <a:t>2022/10/29</a:t>
            </a:fld>
            <a:endParaRPr lang="zh-CN" altLang="en-US"/>
          </a:p>
        </p:txBody>
      </p:sp>
      <p:sp>
        <p:nvSpPr>
          <p:cNvPr id="6" name="页脚占位符 5">
            <a:extLst>
              <a:ext uri="{FF2B5EF4-FFF2-40B4-BE49-F238E27FC236}">
                <a16:creationId xmlns:a16="http://schemas.microsoft.com/office/drawing/2014/main" id="{EB4B2EFF-4C14-4CAD-B76E-34F6B2170F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C5FDDF-6498-4F85-9215-479F24216668}"/>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4208394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494D1-466C-4B85-9315-183FBAB2205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F0B4244-1650-4344-A692-93BA77D6B2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578F5F2-4BF5-450C-ABFA-D226F9FC9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BC857A9-E376-4287-A137-7B16B220AAD0}"/>
              </a:ext>
            </a:extLst>
          </p:cNvPr>
          <p:cNvSpPr>
            <a:spLocks noGrp="1"/>
          </p:cNvSpPr>
          <p:nvPr>
            <p:ph type="dt" sz="half" idx="10"/>
          </p:nvPr>
        </p:nvSpPr>
        <p:spPr/>
        <p:txBody>
          <a:bodyPr/>
          <a:lstStyle/>
          <a:p>
            <a:fld id="{C23E1100-D3E0-4B46-A155-C6D716FBFC85}" type="datetimeFigureOut">
              <a:rPr lang="zh-CN" altLang="en-US" smtClean="0"/>
              <a:t>2022/10/29</a:t>
            </a:fld>
            <a:endParaRPr lang="zh-CN" altLang="en-US"/>
          </a:p>
        </p:txBody>
      </p:sp>
      <p:sp>
        <p:nvSpPr>
          <p:cNvPr id="6" name="页脚占位符 5">
            <a:extLst>
              <a:ext uri="{FF2B5EF4-FFF2-40B4-BE49-F238E27FC236}">
                <a16:creationId xmlns:a16="http://schemas.microsoft.com/office/drawing/2014/main" id="{318B7054-F969-48F9-B799-DBE6BA3ED5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F184899-B4D4-4EA1-97C8-1AA5C2D0D186}"/>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2686837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AF975F8-9184-4D5B-BE1E-8D654B2BC7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0B6B687-8478-4382-991A-8C13CC3501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4561AA-D6EA-470F-817F-4116963118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3E1100-D3E0-4B46-A155-C6D716FBFC85}" type="datetimeFigureOut">
              <a:rPr lang="zh-CN" altLang="en-US" smtClean="0"/>
              <a:t>2022/10/29</a:t>
            </a:fld>
            <a:endParaRPr lang="zh-CN" altLang="en-US"/>
          </a:p>
        </p:txBody>
      </p:sp>
      <p:sp>
        <p:nvSpPr>
          <p:cNvPr id="5" name="页脚占位符 4">
            <a:extLst>
              <a:ext uri="{FF2B5EF4-FFF2-40B4-BE49-F238E27FC236}">
                <a16:creationId xmlns:a16="http://schemas.microsoft.com/office/drawing/2014/main" id="{550BCB99-A434-4144-A8A1-096B104659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3517005-8BCA-46C3-9E7B-6E7380DFF1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1656315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23D7ACB-FFEA-4743-A81D-3FD880561C50}"/>
              </a:ext>
            </a:extLst>
          </p:cNvPr>
          <p:cNvSpPr txBox="1"/>
          <p:nvPr/>
        </p:nvSpPr>
        <p:spPr>
          <a:xfrm>
            <a:off x="2778935" y="2289152"/>
            <a:ext cx="6545843"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偏标记学习（</a:t>
            </a:r>
            <a:r>
              <a:rPr lang="en-US" altLang="zh-CN" sz="4400" b="1" dirty="0">
                <a:latin typeface="微软雅黑" panose="020B0503020204020204" pitchFamily="34" charset="-122"/>
                <a:ea typeface="微软雅黑" panose="020B0503020204020204" pitchFamily="34" charset="-122"/>
              </a:rPr>
              <a:t>PLL</a:t>
            </a:r>
            <a:r>
              <a:rPr lang="zh-CN" altLang="en-US" sz="4400" b="1" dirty="0">
                <a:latin typeface="微软雅黑" panose="020B0503020204020204" pitchFamily="34" charset="-122"/>
                <a:ea typeface="微软雅黑" panose="020B0503020204020204" pitchFamily="34" charset="-122"/>
              </a:rPr>
              <a:t>）介绍和论文分享</a:t>
            </a:r>
          </a:p>
        </p:txBody>
      </p:sp>
      <p:sp>
        <p:nvSpPr>
          <p:cNvPr id="5" name="文本框 4">
            <a:extLst>
              <a:ext uri="{FF2B5EF4-FFF2-40B4-BE49-F238E27FC236}">
                <a16:creationId xmlns:a16="http://schemas.microsoft.com/office/drawing/2014/main" id="{5F54FE29-925F-47C2-B4F9-14DC75847069}"/>
              </a:ext>
            </a:extLst>
          </p:cNvPr>
          <p:cNvSpPr txBox="1"/>
          <p:nvPr/>
        </p:nvSpPr>
        <p:spPr>
          <a:xfrm>
            <a:off x="5421234" y="4177781"/>
            <a:ext cx="6545843" cy="707886"/>
          </a:xfrm>
          <a:prstGeom prst="rect">
            <a:avLst/>
          </a:prstGeom>
          <a:noFill/>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rPr>
              <a:t>分享人：项桂巳雨</a:t>
            </a:r>
            <a:endParaRPr lang="en-US" altLang="zh-CN" sz="2000" dirty="0">
              <a:latin typeface="微软雅黑" panose="020B0503020204020204" pitchFamily="34" charset="-122"/>
              <a:ea typeface="微软雅黑" panose="020B0503020204020204" pitchFamily="34" charset="-122"/>
            </a:endParaRPr>
          </a:p>
          <a:p>
            <a:pPr algn="ctr"/>
            <a:r>
              <a:rPr lang="en-US" altLang="zh-CN" sz="2000" dirty="0">
                <a:latin typeface="微软雅黑" panose="020B0503020204020204" pitchFamily="34" charset="-122"/>
                <a:ea typeface="微软雅黑" panose="020B0503020204020204" pitchFamily="34" charset="-122"/>
              </a:rPr>
              <a:t>2022/10/29</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5601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6831725"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Provably Consistent Partial-Label Learning  2020</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D007192-4239-41E1-89F9-A2D755D40043}"/>
              </a:ext>
            </a:extLst>
          </p:cNvPr>
          <p:cNvSpPr txBox="1"/>
          <p:nvPr/>
        </p:nvSpPr>
        <p:spPr>
          <a:xfrm>
            <a:off x="562828" y="1666648"/>
            <a:ext cx="10746855"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Partially Labeled Data Distribution</a:t>
            </a:r>
            <a:endParaRPr lang="en-US" altLang="zh-CN"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生成模型</a:t>
            </a:r>
          </a:p>
        </p:txBody>
      </p:sp>
      <p:pic>
        <p:nvPicPr>
          <p:cNvPr id="7" name="图片 6">
            <a:extLst>
              <a:ext uri="{FF2B5EF4-FFF2-40B4-BE49-F238E27FC236}">
                <a16:creationId xmlns:a16="http://schemas.microsoft.com/office/drawing/2014/main" id="{BA220833-3D4E-4BF4-8957-0A1D45673F7A}"/>
              </a:ext>
            </a:extLst>
          </p:cNvPr>
          <p:cNvPicPr>
            <a:picLocks noChangeAspect="1"/>
          </p:cNvPicPr>
          <p:nvPr/>
        </p:nvPicPr>
        <p:blipFill>
          <a:blip r:embed="rId3"/>
          <a:stretch>
            <a:fillRect/>
          </a:stretch>
        </p:blipFill>
        <p:spPr>
          <a:xfrm>
            <a:off x="1143868" y="2981381"/>
            <a:ext cx="9200000" cy="895238"/>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7C36639-09D3-4FDB-A29A-EE189BB7BBBA}"/>
                  </a:ext>
                </a:extLst>
              </p:cNvPr>
              <p:cNvSpPr txBox="1"/>
              <p:nvPr/>
            </p:nvSpPr>
            <p:spPr>
              <a:xfrm>
                <a:off x="899948" y="2584559"/>
                <a:ext cx="9687841" cy="646331"/>
              </a:xfrm>
              <a:prstGeom prst="rect">
                <a:avLst/>
              </a:prstGeom>
              <a:noFill/>
            </p:spPr>
            <p:txBody>
              <a:bodyPr wrap="square">
                <a:spAutoFit/>
              </a:bodyPr>
              <a:lstStyle/>
              <a:p>
                <a:r>
                  <a:rPr lang="zh-CN" altLang="en-US" b="0" i="0" dirty="0">
                    <a:solidFill>
                      <a:srgbClr val="1D2129"/>
                    </a:solidFill>
                    <a:effectLst/>
                    <a:latin typeface="微软雅黑" panose="020B0503020204020204" pitchFamily="34" charset="-122"/>
                    <a:ea typeface="微软雅黑" panose="020B0503020204020204" pitchFamily="34" charset="-122"/>
                  </a:rPr>
                  <a:t>本文假设每一个部分标记的实例</a:t>
                </a:r>
                <a14:m>
                  <m:oMath xmlns:m="http://schemas.openxmlformats.org/officeDocument/2006/math">
                    <m:r>
                      <a:rPr lang="en-US" altLang="zh-CN" b="0" i="1" dirty="0" smtClean="0">
                        <a:solidFill>
                          <a:srgbClr val="1D2129"/>
                        </a:solidFill>
                        <a:effectLst/>
                        <a:latin typeface="Cambria Math" panose="02040503050406030204" pitchFamily="18" charset="0"/>
                        <a:ea typeface="微软雅黑" panose="020B0503020204020204" pitchFamily="34" charset="-122"/>
                      </a:rPr>
                      <m:t>(</m:t>
                    </m:r>
                    <m:r>
                      <a:rPr lang="en-US" altLang="zh-CN" b="0" i="1" dirty="0">
                        <a:solidFill>
                          <a:srgbClr val="1D2129"/>
                        </a:solidFill>
                        <a:effectLst/>
                        <a:latin typeface="Cambria Math" panose="02040503050406030204" pitchFamily="18" charset="0"/>
                        <a:ea typeface="微软雅黑" panose="020B0503020204020204" pitchFamily="34" charset="-122"/>
                      </a:rPr>
                      <m:t>𝑥</m:t>
                    </m:r>
                    <m:r>
                      <a:rPr lang="en-US" altLang="zh-CN" b="0" i="1" dirty="0">
                        <a:solidFill>
                          <a:srgbClr val="1D2129"/>
                        </a:solidFill>
                        <a:effectLst/>
                        <a:latin typeface="Cambria Math" panose="02040503050406030204" pitchFamily="18" charset="0"/>
                        <a:ea typeface="微软雅黑" panose="020B0503020204020204" pitchFamily="34" charset="-122"/>
                      </a:rPr>
                      <m:t>, </m:t>
                    </m:r>
                    <m:r>
                      <a:rPr lang="en-US" altLang="zh-CN" b="0" i="1" dirty="0">
                        <a:solidFill>
                          <a:srgbClr val="1D2129"/>
                        </a:solidFill>
                        <a:effectLst/>
                        <a:latin typeface="Cambria Math" panose="02040503050406030204" pitchFamily="18" charset="0"/>
                        <a:ea typeface="微软雅黑" panose="020B0503020204020204" pitchFamily="34" charset="-122"/>
                      </a:rPr>
                      <m:t>𝑌</m:t>
                    </m:r>
                    <m:r>
                      <a:rPr lang="en-US" altLang="zh-CN" b="0" i="1" dirty="0">
                        <a:solidFill>
                          <a:srgbClr val="1D2129"/>
                        </a:solidFill>
                        <a:effectLst/>
                        <a:latin typeface="Cambria Math" panose="02040503050406030204" pitchFamily="18" charset="0"/>
                        <a:ea typeface="微软雅黑" panose="020B0503020204020204" pitchFamily="34" charset="-122"/>
                      </a:rPr>
                      <m:t>)</m:t>
                    </m:r>
                  </m:oMath>
                </a14:m>
                <a:r>
                  <a:rPr lang="zh-CN" altLang="en-US" b="0" i="0" dirty="0">
                    <a:solidFill>
                      <a:srgbClr val="1D2129"/>
                    </a:solidFill>
                    <a:effectLst/>
                    <a:latin typeface="微软雅黑" panose="020B0503020204020204" pitchFamily="34" charset="-122"/>
                    <a:ea typeface="微软雅黑" panose="020B0503020204020204" pitchFamily="34" charset="-122"/>
                  </a:rPr>
                  <a:t>都是从一个具有以下密度的概率分布中独立抽取的</a:t>
                </a:r>
                <a:r>
                  <a:rPr lang="en-US" altLang="zh-CN" b="0" i="0" dirty="0">
                    <a:solidFill>
                      <a:srgbClr val="1D2129"/>
                    </a:solidFill>
                    <a:effectLst/>
                    <a:latin typeface="微软雅黑" panose="020B0503020204020204" pitchFamily="34" charset="-122"/>
                    <a:ea typeface="微软雅黑" panose="020B0503020204020204" pitchFamily="34" charset="-122"/>
                  </a:rPr>
                  <a:t>:</a:t>
                </a:r>
              </a:p>
              <a:p>
                <a:endParaRPr lang="en-US" altLang="zh-CN" dirty="0">
                  <a:solidFill>
                    <a:srgbClr val="1D2129"/>
                  </a:solidFill>
                  <a:latin typeface="微软雅黑" panose="020B0503020204020204" pitchFamily="34" charset="-122"/>
                  <a:ea typeface="微软雅黑" panose="020B0503020204020204" pitchFamily="34" charset="-122"/>
                </a:endParaRPr>
              </a:p>
            </p:txBody>
          </p:sp>
        </mc:Choice>
        <mc:Fallback xmlns="">
          <p:sp>
            <p:nvSpPr>
              <p:cNvPr id="9" name="文本框 8">
                <a:extLst>
                  <a:ext uri="{FF2B5EF4-FFF2-40B4-BE49-F238E27FC236}">
                    <a16:creationId xmlns:a16="http://schemas.microsoft.com/office/drawing/2014/main" id="{B7C36639-09D3-4FDB-A29A-EE189BB7BBBA}"/>
                  </a:ext>
                </a:extLst>
              </p:cNvPr>
              <p:cNvSpPr txBox="1">
                <a:spLocks noRot="1" noChangeAspect="1" noMove="1" noResize="1" noEditPoints="1" noAdjustHandles="1" noChangeArrowheads="1" noChangeShapeType="1" noTextEdit="1"/>
              </p:cNvSpPr>
              <p:nvPr/>
            </p:nvSpPr>
            <p:spPr>
              <a:xfrm>
                <a:off x="899948" y="2584559"/>
                <a:ext cx="9687841" cy="646331"/>
              </a:xfrm>
              <a:prstGeom prst="rect">
                <a:avLst/>
              </a:prstGeom>
              <a:blipFill>
                <a:blip r:embed="rId4"/>
                <a:stretch>
                  <a:fillRect l="-566" t="-5660"/>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E3687DE5-D6B8-43DE-9FA6-5D160EDC1FE5}"/>
              </a:ext>
            </a:extLst>
          </p:cNvPr>
          <p:cNvSpPr txBox="1"/>
          <p:nvPr/>
        </p:nvSpPr>
        <p:spPr>
          <a:xfrm>
            <a:off x="899947" y="4037919"/>
            <a:ext cx="9687841"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该公式描述在给定特定标签的情况下，每个候选标签集被均匀抽样的概率。</a:t>
            </a:r>
          </a:p>
        </p:txBody>
      </p:sp>
      <p:sp>
        <p:nvSpPr>
          <p:cNvPr id="15" name="文本框 14">
            <a:extLst>
              <a:ext uri="{FF2B5EF4-FFF2-40B4-BE49-F238E27FC236}">
                <a16:creationId xmlns:a16="http://schemas.microsoft.com/office/drawing/2014/main" id="{F088E8B1-FA42-498B-98DB-633297D56F76}"/>
              </a:ext>
            </a:extLst>
          </p:cNvPr>
          <p:cNvSpPr txBox="1"/>
          <p:nvPr/>
        </p:nvSpPr>
        <p:spPr>
          <a:xfrm>
            <a:off x="1546349" y="5171255"/>
            <a:ext cx="8395035" cy="1200329"/>
          </a:xfrm>
          <a:prstGeom prst="rect">
            <a:avLst/>
          </a:prstGeom>
          <a:noFill/>
        </p:spPr>
        <p:txBody>
          <a:bodyPr wrap="square">
            <a:spAutoFit/>
          </a:bodyPr>
          <a:lstStyle/>
          <a:p>
            <a:r>
              <a:rPr lang="en-US" altLang="zh-CN" b="0" i="1" dirty="0">
                <a:solidFill>
                  <a:srgbClr val="569CD6"/>
                </a:solidFill>
                <a:effectLst/>
                <a:latin typeface="Consolas" panose="020B0609020204030204" pitchFamily="49" charset="0"/>
              </a:rPr>
              <a:t>Theorem 1. </a:t>
            </a:r>
            <a:r>
              <a:rPr lang="zh-CN" altLang="en-US" b="0" i="1" dirty="0">
                <a:solidFill>
                  <a:srgbClr val="569CD6"/>
                </a:solidFill>
                <a:effectLst/>
                <a:latin typeface="Consolas" panose="020B0609020204030204" pitchFamily="49" charset="0"/>
              </a:rPr>
              <a:t>等式                         成立</a:t>
            </a:r>
            <a:endParaRPr lang="zh-CN" altLang="en-US" b="0" dirty="0">
              <a:solidFill>
                <a:srgbClr val="D4D4D4"/>
              </a:solidFill>
              <a:effectLst/>
              <a:latin typeface="Consolas" panose="020B0609020204030204" pitchFamily="49" charset="0"/>
            </a:endParaRPr>
          </a:p>
          <a:p>
            <a:br>
              <a:rPr lang="zh-CN" altLang="en-US" b="0" dirty="0">
                <a:solidFill>
                  <a:srgbClr val="D4D4D4"/>
                </a:solidFill>
                <a:effectLst/>
                <a:latin typeface="Consolas" panose="020B0609020204030204" pitchFamily="49" charset="0"/>
              </a:rPr>
            </a:br>
            <a:r>
              <a:rPr lang="en-US" altLang="zh-CN" b="0" i="1" dirty="0">
                <a:solidFill>
                  <a:srgbClr val="569CD6"/>
                </a:solidFill>
                <a:effectLst/>
                <a:latin typeface="Consolas" panose="020B0609020204030204" pitchFamily="49" charset="0"/>
              </a:rPr>
              <a:t>Theorem 2. </a:t>
            </a:r>
            <a:r>
              <a:rPr lang="zh-CN" altLang="en-US" b="0" i="1" dirty="0">
                <a:solidFill>
                  <a:srgbClr val="569CD6"/>
                </a:solidFill>
                <a:effectLst/>
                <a:latin typeface="Consolas" panose="020B0609020204030204" pitchFamily="49" charset="0"/>
              </a:rPr>
              <a:t>对于从公式中假设的数据分布中独立抽样的任何偏标记示例</a:t>
            </a:r>
            <a:r>
              <a:rPr lang="en-US" altLang="zh-CN" b="0" i="1" dirty="0">
                <a:solidFill>
                  <a:srgbClr val="569CD6"/>
                </a:solidFill>
                <a:effectLst/>
                <a:latin typeface="Consolas" panose="020B0609020204030204" pitchFamily="49" charset="0"/>
              </a:rPr>
              <a:t>(x, Y)</a:t>
            </a:r>
            <a:r>
              <a:rPr lang="zh-CN" altLang="en-US" b="0" i="1" dirty="0">
                <a:solidFill>
                  <a:srgbClr val="569CD6"/>
                </a:solidFill>
                <a:effectLst/>
                <a:latin typeface="Consolas" panose="020B0609020204030204" pitchFamily="49" charset="0"/>
              </a:rPr>
              <a:t>，正确的标签</a:t>
            </a:r>
            <a:r>
              <a:rPr lang="en-US" altLang="zh-CN" b="0" i="1" dirty="0">
                <a:solidFill>
                  <a:srgbClr val="569CD6"/>
                </a:solidFill>
                <a:effectLst/>
                <a:latin typeface="Consolas" panose="020B0609020204030204" pitchFamily="49" charset="0"/>
              </a:rPr>
              <a:t>y</a:t>
            </a:r>
            <a:r>
              <a:rPr lang="zh-CN" altLang="en-US" b="0" i="1" dirty="0">
                <a:solidFill>
                  <a:srgbClr val="569CD6"/>
                </a:solidFill>
                <a:effectLst/>
                <a:latin typeface="Consolas" panose="020B0609020204030204" pitchFamily="49" charset="0"/>
              </a:rPr>
              <a:t>总是在候选标签集</a:t>
            </a:r>
            <a:r>
              <a:rPr lang="en-US" altLang="zh-CN" b="0" i="1" dirty="0">
                <a:solidFill>
                  <a:srgbClr val="569CD6"/>
                </a:solidFill>
                <a:effectLst/>
                <a:latin typeface="Consolas" panose="020B0609020204030204" pitchFamily="49" charset="0"/>
              </a:rPr>
              <a:t>Y</a:t>
            </a:r>
            <a:r>
              <a:rPr lang="zh-CN" altLang="en-US" b="0" i="1" dirty="0">
                <a:solidFill>
                  <a:srgbClr val="569CD6"/>
                </a:solidFill>
                <a:effectLst/>
                <a:latin typeface="Consolas" panose="020B0609020204030204" pitchFamily="49" charset="0"/>
              </a:rPr>
              <a:t>中</a:t>
            </a:r>
            <a:endParaRPr lang="zh-CN" altLang="en-US" b="0" dirty="0">
              <a:solidFill>
                <a:srgbClr val="D4D4D4"/>
              </a:solidFill>
              <a:effectLst/>
              <a:latin typeface="Consolas" panose="020B0609020204030204" pitchFamily="49" charset="0"/>
            </a:endParaRPr>
          </a:p>
        </p:txBody>
      </p:sp>
      <p:pic>
        <p:nvPicPr>
          <p:cNvPr id="17" name="图片 16">
            <a:extLst>
              <a:ext uri="{FF2B5EF4-FFF2-40B4-BE49-F238E27FC236}">
                <a16:creationId xmlns:a16="http://schemas.microsoft.com/office/drawing/2014/main" id="{46DCC742-47BB-4F93-AE84-C23DD4E82218}"/>
              </a:ext>
            </a:extLst>
          </p:cNvPr>
          <p:cNvPicPr>
            <a:picLocks noChangeAspect="1"/>
          </p:cNvPicPr>
          <p:nvPr/>
        </p:nvPicPr>
        <p:blipFill>
          <a:blip r:embed="rId5"/>
          <a:stretch>
            <a:fillRect/>
          </a:stretch>
        </p:blipFill>
        <p:spPr>
          <a:xfrm>
            <a:off x="3757867" y="5087031"/>
            <a:ext cx="2647619" cy="533333"/>
          </a:xfrm>
          <a:prstGeom prst="rect">
            <a:avLst/>
          </a:prstGeom>
        </p:spPr>
      </p:pic>
    </p:spTree>
    <p:extLst>
      <p:ext uri="{BB962C8B-B14F-4D97-AF65-F5344CB8AC3E}">
        <p14:creationId xmlns:p14="http://schemas.microsoft.com/office/powerpoint/2010/main" val="1028618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6831725"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Provably Consistent Partial-Label Learning  2020</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一致性方法</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44BDC88-3D27-469B-98D0-D181826F0560}"/>
                  </a:ext>
                </a:extLst>
              </p:cNvPr>
              <p:cNvSpPr txBox="1"/>
              <p:nvPr/>
            </p:nvSpPr>
            <p:spPr>
              <a:xfrm>
                <a:off x="938049" y="1647664"/>
                <a:ext cx="7724689" cy="1323439"/>
              </a:xfrm>
              <a:prstGeom prst="rect">
                <a:avLst/>
              </a:prstGeom>
              <a:noFill/>
            </p:spPr>
            <p:txBody>
              <a:bodyPr wrap="square">
                <a:spAutoFit/>
              </a:bodyPr>
              <a:lstStyle/>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、Risk-Consistent Method （</a:t>
                </a:r>
                <a:r>
                  <a:rPr lang="en-US" altLang="zh-CN" sz="2000" dirty="0">
                    <a:latin typeface="微软雅黑" panose="020B0503020204020204" pitchFamily="34" charset="-122"/>
                    <a:ea typeface="微软雅黑" panose="020B0503020204020204" pitchFamily="34" charset="-122"/>
                  </a:rPr>
                  <a:t>RC</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采用重要性重加权策略将分类风险</a:t>
                </a:r>
                <a14:m>
                  <m:oMath xmlns:m="http://schemas.openxmlformats.org/officeDocument/2006/math">
                    <m:r>
                      <a:rPr lang="en-US" altLang="zh-CN" sz="2000" i="1" dirty="0" smtClean="0">
                        <a:latin typeface="Cambria Math" panose="02040503050406030204" pitchFamily="18" charset="0"/>
                        <a:ea typeface="微软雅黑" panose="020B0503020204020204" pitchFamily="34" charset="-122"/>
                      </a:rPr>
                      <m:t>𝑅</m:t>
                    </m:r>
                    <m:r>
                      <a:rPr lang="en-US" altLang="zh-CN" sz="2000" i="1" dirty="0" smtClean="0">
                        <a:latin typeface="Cambria Math" panose="02040503050406030204" pitchFamily="18" charset="0"/>
                        <a:ea typeface="微软雅黑" panose="020B0503020204020204" pitchFamily="34" charset="-122"/>
                      </a:rPr>
                      <m:t>(</m:t>
                    </m:r>
                    <m:r>
                      <a:rPr lang="en-US" altLang="zh-CN" sz="2000" i="1" dirty="0" smtClean="0">
                        <a:latin typeface="Cambria Math" panose="02040503050406030204" pitchFamily="18" charset="0"/>
                        <a:ea typeface="微软雅黑" panose="020B0503020204020204" pitchFamily="34" charset="-122"/>
                      </a:rPr>
                      <m:t>𝑓</m:t>
                    </m:r>
                    <m:r>
                      <a:rPr lang="en-US" altLang="zh-CN" sz="2000" i="1" dirty="0" smtClean="0">
                        <a:latin typeface="Cambria Math" panose="02040503050406030204" pitchFamily="18" charset="0"/>
                        <a:ea typeface="微软雅黑" panose="020B0503020204020204" pitchFamily="34" charset="-122"/>
                      </a:rPr>
                      <m:t>)</m:t>
                    </m:r>
                  </m:oMath>
                </a14:m>
                <a:r>
                  <a:rPr lang="zh-CN" altLang="en-US" sz="2000" dirty="0">
                    <a:latin typeface="微软雅黑" panose="020B0503020204020204" pitchFamily="34" charset="-122"/>
                    <a:ea typeface="微软雅黑" panose="020B0503020204020204" pitchFamily="34" charset="-122"/>
                  </a:rPr>
                  <a:t>改写为：</a:t>
                </a:r>
              </a:p>
            </p:txBody>
          </p:sp>
        </mc:Choice>
        <mc:Fallback xmlns="">
          <p:sp>
            <p:nvSpPr>
              <p:cNvPr id="9" name="文本框 8">
                <a:extLst>
                  <a:ext uri="{FF2B5EF4-FFF2-40B4-BE49-F238E27FC236}">
                    <a16:creationId xmlns:a16="http://schemas.microsoft.com/office/drawing/2014/main" id="{644BDC88-3D27-469B-98D0-D181826F0560}"/>
                  </a:ext>
                </a:extLst>
              </p:cNvPr>
              <p:cNvSpPr txBox="1">
                <a:spLocks noRot="1" noChangeAspect="1" noMove="1" noResize="1" noEditPoints="1" noAdjustHandles="1" noChangeArrowheads="1" noChangeShapeType="1" noTextEdit="1"/>
              </p:cNvSpPr>
              <p:nvPr/>
            </p:nvSpPr>
            <p:spPr>
              <a:xfrm>
                <a:off x="938049" y="1647664"/>
                <a:ext cx="7724689" cy="1323439"/>
              </a:xfrm>
              <a:prstGeom prst="rect">
                <a:avLst/>
              </a:prstGeom>
              <a:blipFill>
                <a:blip r:embed="rId3"/>
                <a:stretch>
                  <a:fillRect l="-868" t="-2304" b="-7373"/>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215180A1-BA13-47AA-9A9E-71107EDD4EC7}"/>
              </a:ext>
            </a:extLst>
          </p:cNvPr>
          <p:cNvPicPr>
            <a:picLocks noChangeAspect="1"/>
          </p:cNvPicPr>
          <p:nvPr/>
        </p:nvPicPr>
        <p:blipFill>
          <a:blip r:embed="rId4"/>
          <a:stretch>
            <a:fillRect/>
          </a:stretch>
        </p:blipFill>
        <p:spPr>
          <a:xfrm>
            <a:off x="1358987" y="3189123"/>
            <a:ext cx="7514286" cy="2114286"/>
          </a:xfrm>
          <a:prstGeom prst="rect">
            <a:avLst/>
          </a:prstGeom>
        </p:spPr>
      </p:pic>
    </p:spTree>
    <p:extLst>
      <p:ext uri="{BB962C8B-B14F-4D97-AF65-F5344CB8AC3E}">
        <p14:creationId xmlns:p14="http://schemas.microsoft.com/office/powerpoint/2010/main" val="3174427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6831725"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Provably Consistent Partial-Label Learning  2020</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一致性方法</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44BDC88-3D27-469B-98D0-D181826F0560}"/>
                  </a:ext>
                </a:extLst>
              </p:cNvPr>
              <p:cNvSpPr txBox="1"/>
              <p:nvPr/>
            </p:nvSpPr>
            <p:spPr>
              <a:xfrm>
                <a:off x="938049" y="1647664"/>
                <a:ext cx="7724689" cy="2923877"/>
              </a:xfrm>
              <a:prstGeom prst="rect">
                <a:avLst/>
              </a:prstGeom>
              <a:noFill/>
            </p:spPr>
            <p:txBody>
              <a:bodyPr wrap="square">
                <a:spAutoFit/>
              </a:bodyPr>
              <a:lstStyle/>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、Risk-Consistent Method （</a:t>
                </a:r>
                <a:r>
                  <a:rPr lang="en-US" altLang="zh-CN" sz="2000" dirty="0">
                    <a:latin typeface="微软雅黑" panose="020B0503020204020204" pitchFamily="34" charset="-122"/>
                    <a:ea typeface="微软雅黑" panose="020B0503020204020204" pitchFamily="34" charset="-122"/>
                  </a:rPr>
                  <a:t>RC</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这里，</a:t>
                </a:r>
                <a14:m>
                  <m:oMath xmlns:m="http://schemas.openxmlformats.org/officeDocument/2006/math">
                    <m:r>
                      <a:rPr lang="en-US" altLang="zh-CN" sz="2000" i="1" dirty="0" smtClean="0">
                        <a:latin typeface="Cambria Math" panose="02040503050406030204" pitchFamily="18" charset="0"/>
                        <a:ea typeface="微软雅黑" panose="020B0503020204020204" pitchFamily="34" charset="-122"/>
                      </a:rPr>
                      <m:t>𝑝</m:t>
                    </m:r>
                    <m:r>
                      <a:rPr lang="en-US" altLang="zh-CN" sz="2000" i="1" dirty="0" smtClean="0">
                        <a:latin typeface="Cambria Math" panose="02040503050406030204" pitchFamily="18" charset="0"/>
                        <a:ea typeface="微软雅黑" panose="020B0503020204020204" pitchFamily="34" charset="-122"/>
                      </a:rPr>
                      <m:t>(</m:t>
                    </m:r>
                    <m:r>
                      <a:rPr lang="en-US" altLang="zh-CN" sz="2000" i="1" dirty="0" smtClean="0">
                        <a:latin typeface="Cambria Math" panose="02040503050406030204" pitchFamily="18" charset="0"/>
                        <a:ea typeface="微软雅黑" panose="020B0503020204020204" pitchFamily="34" charset="-122"/>
                      </a:rPr>
                      <m:t>𝑌</m:t>
                    </m:r>
                    <m:r>
                      <a:rPr lang="en-US" altLang="zh-CN" sz="2000" i="1" dirty="0" smtClean="0">
                        <a:latin typeface="Cambria Math" panose="02040503050406030204" pitchFamily="18" charset="0"/>
                        <a:ea typeface="微软雅黑" panose="020B0503020204020204" pitchFamily="34" charset="-122"/>
                      </a:rPr>
                      <m:t> | </m:t>
                    </m:r>
                    <m:r>
                      <a:rPr lang="en-US" altLang="zh-CN" sz="2000" i="1" dirty="0" smtClean="0">
                        <a:latin typeface="Cambria Math" panose="02040503050406030204" pitchFamily="18" charset="0"/>
                        <a:ea typeface="微软雅黑" panose="020B0503020204020204" pitchFamily="34" charset="-122"/>
                      </a:rPr>
                      <m:t>𝑥</m:t>
                    </m:r>
                    <m:r>
                      <a:rPr lang="en-US" altLang="zh-CN" sz="2000" i="1" dirty="0" smtClean="0">
                        <a:latin typeface="Cambria Math" panose="02040503050406030204" pitchFamily="18" charset="0"/>
                        <a:ea typeface="微软雅黑" panose="020B0503020204020204" pitchFamily="34" charset="-122"/>
                      </a:rPr>
                      <m:t>)</m:t>
                    </m:r>
                  </m:oMath>
                </a14:m>
                <a:r>
                  <a:rPr lang="zh-CN" altLang="en-US" sz="2000" dirty="0">
                    <a:latin typeface="微软雅黑" panose="020B0503020204020204" pitchFamily="34" charset="-122"/>
                    <a:ea typeface="微软雅黑" panose="020B0503020204020204" pitchFamily="34" charset="-122"/>
                  </a:rPr>
                  <a:t>可以用</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带入</a:t>
                </a:r>
                <a:r>
                  <a:rPr lang="en-US" altLang="zh-CN" sz="2000" dirty="0">
                    <a:latin typeface="微软雅黑" panose="020B0503020204020204" pitchFamily="34" charset="-122"/>
                    <a:ea typeface="微软雅黑" panose="020B0503020204020204" pitchFamily="34" charset="-122"/>
                  </a:rPr>
                  <a:t>RC</a:t>
                </a:r>
                <a:r>
                  <a:rPr lang="zh-CN" altLang="en-US" sz="2000" dirty="0">
                    <a:latin typeface="微软雅黑" panose="020B0503020204020204" pitchFamily="34" charset="-122"/>
                    <a:ea typeface="微软雅黑" panose="020B0503020204020204" pitchFamily="34" charset="-122"/>
                  </a:rPr>
                  <a:t>分类风险估计得：</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这样，其经验风险估计量可表示为：</a:t>
                </a:r>
              </a:p>
            </p:txBody>
          </p:sp>
        </mc:Choice>
        <mc:Fallback xmlns="">
          <p:sp>
            <p:nvSpPr>
              <p:cNvPr id="9" name="文本框 8">
                <a:extLst>
                  <a:ext uri="{FF2B5EF4-FFF2-40B4-BE49-F238E27FC236}">
                    <a16:creationId xmlns:a16="http://schemas.microsoft.com/office/drawing/2014/main" id="{644BDC88-3D27-469B-98D0-D181826F0560}"/>
                  </a:ext>
                </a:extLst>
              </p:cNvPr>
              <p:cNvSpPr txBox="1">
                <a:spLocks noRot="1" noChangeAspect="1" noMove="1" noResize="1" noEditPoints="1" noAdjustHandles="1" noChangeArrowheads="1" noChangeShapeType="1" noTextEdit="1"/>
              </p:cNvSpPr>
              <p:nvPr/>
            </p:nvSpPr>
            <p:spPr>
              <a:xfrm>
                <a:off x="938049" y="1647664"/>
                <a:ext cx="7724689" cy="2923877"/>
              </a:xfrm>
              <a:prstGeom prst="rect">
                <a:avLst/>
              </a:prstGeom>
              <a:blipFill>
                <a:blip r:embed="rId3"/>
                <a:stretch>
                  <a:fillRect l="-868" t="-1042" b="-625"/>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7E73E129-4BAE-4A08-8820-91F2D0CB738E}"/>
              </a:ext>
            </a:extLst>
          </p:cNvPr>
          <p:cNvPicPr>
            <a:picLocks noChangeAspect="1"/>
          </p:cNvPicPr>
          <p:nvPr/>
        </p:nvPicPr>
        <p:blipFill>
          <a:blip r:embed="rId4"/>
          <a:stretch>
            <a:fillRect/>
          </a:stretch>
        </p:blipFill>
        <p:spPr>
          <a:xfrm>
            <a:off x="3457076" y="2243062"/>
            <a:ext cx="7971428" cy="571429"/>
          </a:xfrm>
          <a:prstGeom prst="rect">
            <a:avLst/>
          </a:prstGeom>
        </p:spPr>
      </p:pic>
      <p:pic>
        <p:nvPicPr>
          <p:cNvPr id="7" name="图片 6">
            <a:extLst>
              <a:ext uri="{FF2B5EF4-FFF2-40B4-BE49-F238E27FC236}">
                <a16:creationId xmlns:a16="http://schemas.microsoft.com/office/drawing/2014/main" id="{355C3C10-C3FF-4A2A-B8B6-13BF9035DA87}"/>
              </a:ext>
            </a:extLst>
          </p:cNvPr>
          <p:cNvPicPr>
            <a:picLocks noChangeAspect="1"/>
          </p:cNvPicPr>
          <p:nvPr/>
        </p:nvPicPr>
        <p:blipFill>
          <a:blip r:embed="rId5"/>
          <a:stretch>
            <a:fillRect/>
          </a:stretch>
        </p:blipFill>
        <p:spPr>
          <a:xfrm>
            <a:off x="3812689" y="3090905"/>
            <a:ext cx="5800000" cy="676190"/>
          </a:xfrm>
          <a:prstGeom prst="rect">
            <a:avLst/>
          </a:prstGeom>
        </p:spPr>
      </p:pic>
      <p:pic>
        <p:nvPicPr>
          <p:cNvPr id="10" name="图片 9">
            <a:extLst>
              <a:ext uri="{FF2B5EF4-FFF2-40B4-BE49-F238E27FC236}">
                <a16:creationId xmlns:a16="http://schemas.microsoft.com/office/drawing/2014/main" id="{B9B0B342-F5B2-4AF2-B813-7B66AE9A297E}"/>
              </a:ext>
            </a:extLst>
          </p:cNvPr>
          <p:cNvPicPr>
            <a:picLocks noChangeAspect="1"/>
          </p:cNvPicPr>
          <p:nvPr/>
        </p:nvPicPr>
        <p:blipFill>
          <a:blip r:embed="rId6"/>
          <a:stretch>
            <a:fillRect/>
          </a:stretch>
        </p:blipFill>
        <p:spPr>
          <a:xfrm>
            <a:off x="2712355" y="4601367"/>
            <a:ext cx="6228571" cy="619048"/>
          </a:xfrm>
          <a:prstGeom prst="rect">
            <a:avLst/>
          </a:prstGeom>
        </p:spPr>
      </p:pic>
      <p:pic>
        <p:nvPicPr>
          <p:cNvPr id="13" name="图片 12">
            <a:extLst>
              <a:ext uri="{FF2B5EF4-FFF2-40B4-BE49-F238E27FC236}">
                <a16:creationId xmlns:a16="http://schemas.microsoft.com/office/drawing/2014/main" id="{7ABDF30B-564A-4705-BDB7-37C6422CC266}"/>
              </a:ext>
            </a:extLst>
          </p:cNvPr>
          <p:cNvPicPr>
            <a:picLocks noChangeAspect="1"/>
          </p:cNvPicPr>
          <p:nvPr/>
        </p:nvPicPr>
        <p:blipFill rotWithShape="1">
          <a:blip r:embed="rId7"/>
          <a:srcRect b="17718"/>
          <a:stretch/>
        </p:blipFill>
        <p:spPr>
          <a:xfrm>
            <a:off x="1553321" y="5739052"/>
            <a:ext cx="8419048" cy="4623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图片 14">
            <a:extLst>
              <a:ext uri="{FF2B5EF4-FFF2-40B4-BE49-F238E27FC236}">
                <a16:creationId xmlns:a16="http://schemas.microsoft.com/office/drawing/2014/main" id="{3285C9C1-709B-4288-8598-3569E49FD3A5}"/>
              </a:ext>
            </a:extLst>
          </p:cNvPr>
          <p:cNvPicPr>
            <a:picLocks noChangeAspect="1"/>
          </p:cNvPicPr>
          <p:nvPr/>
        </p:nvPicPr>
        <p:blipFill rotWithShape="1">
          <a:blip r:embed="rId8"/>
          <a:srcRect t="13073"/>
          <a:stretch/>
        </p:blipFill>
        <p:spPr>
          <a:xfrm>
            <a:off x="3734273" y="6387926"/>
            <a:ext cx="4057143" cy="355986"/>
          </a:xfrm>
          <a:prstGeom prst="rect">
            <a:avLst/>
          </a:prstGeom>
        </p:spPr>
      </p:pic>
    </p:spTree>
    <p:extLst>
      <p:ext uri="{BB962C8B-B14F-4D97-AF65-F5344CB8AC3E}">
        <p14:creationId xmlns:p14="http://schemas.microsoft.com/office/powerpoint/2010/main" val="3178086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6831725"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Provably Consistent Partial-Label Learning  2020</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一致性方法</a:t>
            </a:r>
          </a:p>
        </p:txBody>
      </p:sp>
      <p:sp>
        <p:nvSpPr>
          <p:cNvPr id="9" name="文本框 8">
            <a:extLst>
              <a:ext uri="{FF2B5EF4-FFF2-40B4-BE49-F238E27FC236}">
                <a16:creationId xmlns:a16="http://schemas.microsoft.com/office/drawing/2014/main" id="{644BDC88-3D27-469B-98D0-D181826F0560}"/>
              </a:ext>
            </a:extLst>
          </p:cNvPr>
          <p:cNvSpPr txBox="1"/>
          <p:nvPr/>
        </p:nvSpPr>
        <p:spPr>
          <a:xfrm>
            <a:off x="938049" y="1647664"/>
            <a:ext cx="7724689" cy="1015663"/>
          </a:xfrm>
          <a:prstGeom prst="rect">
            <a:avLst/>
          </a:prstGeom>
          <a:noFill/>
        </p:spPr>
        <p:txBody>
          <a:bodyPr wrap="square">
            <a:spAutoFit/>
          </a:bodyPr>
          <a:lstStyle/>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Classifier-Consistent Method (CC)</a:t>
            </a:r>
            <a:endParaRPr lang="zh-CN" altLang="en-US"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引入转换矩阵</a:t>
            </a:r>
            <a:r>
              <a:rPr lang="en-US" altLang="zh-CN" sz="2000" dirty="0">
                <a:latin typeface="微软雅黑" panose="020B0503020204020204" pitchFamily="34" charset="-122"/>
                <a:ea typeface="微软雅黑" panose="020B0503020204020204" pitchFamily="34" charset="-122"/>
              </a:rPr>
              <a:t>Q</a:t>
            </a:r>
            <a:r>
              <a:rPr lang="zh-CN" altLang="en-US" sz="2000" dirty="0">
                <a:latin typeface="微软雅黑" panose="020B0503020204020204" pitchFamily="34" charset="-122"/>
                <a:ea typeface="微软雅黑" panose="020B0503020204020204" pitchFamily="34" charset="-122"/>
              </a:rPr>
              <a:t>，用于描述给定的普通标签的候选标签集的概率：</a:t>
            </a:r>
          </a:p>
        </p:txBody>
      </p:sp>
      <p:pic>
        <p:nvPicPr>
          <p:cNvPr id="7" name="图片 6">
            <a:extLst>
              <a:ext uri="{FF2B5EF4-FFF2-40B4-BE49-F238E27FC236}">
                <a16:creationId xmlns:a16="http://schemas.microsoft.com/office/drawing/2014/main" id="{4B3E4A98-3F4E-4E72-86BB-14CF124E1A37}"/>
              </a:ext>
            </a:extLst>
          </p:cNvPr>
          <p:cNvPicPr>
            <a:picLocks noChangeAspect="1"/>
          </p:cNvPicPr>
          <p:nvPr/>
        </p:nvPicPr>
        <p:blipFill rotWithShape="1">
          <a:blip r:embed="rId3"/>
          <a:srcRect t="7001"/>
          <a:stretch/>
        </p:blipFill>
        <p:spPr>
          <a:xfrm>
            <a:off x="3073557" y="4534079"/>
            <a:ext cx="5476190" cy="345424"/>
          </a:xfrm>
          <a:prstGeom prst="rect">
            <a:avLst/>
          </a:prstGeom>
        </p:spPr>
      </p:pic>
      <p:pic>
        <p:nvPicPr>
          <p:cNvPr id="13" name="图片 12">
            <a:extLst>
              <a:ext uri="{FF2B5EF4-FFF2-40B4-BE49-F238E27FC236}">
                <a16:creationId xmlns:a16="http://schemas.microsoft.com/office/drawing/2014/main" id="{F9633094-1D5C-4F74-B733-7E62E23CFE25}"/>
              </a:ext>
            </a:extLst>
          </p:cNvPr>
          <p:cNvPicPr>
            <a:picLocks noChangeAspect="1"/>
          </p:cNvPicPr>
          <p:nvPr/>
        </p:nvPicPr>
        <p:blipFill rotWithShape="1">
          <a:blip r:embed="rId4"/>
          <a:srcRect t="9785"/>
          <a:stretch/>
        </p:blipFill>
        <p:spPr>
          <a:xfrm>
            <a:off x="1792873" y="2895290"/>
            <a:ext cx="8180952" cy="309310"/>
          </a:xfrm>
          <a:prstGeom prst="rect">
            <a:avLst/>
          </a:prstGeom>
        </p:spPr>
      </p:pic>
      <p:sp>
        <p:nvSpPr>
          <p:cNvPr id="16" name="文本框 15">
            <a:extLst>
              <a:ext uri="{FF2B5EF4-FFF2-40B4-BE49-F238E27FC236}">
                <a16:creationId xmlns:a16="http://schemas.microsoft.com/office/drawing/2014/main" id="{824C59DB-BD63-481B-A96E-795B5F666562}"/>
              </a:ext>
            </a:extLst>
          </p:cNvPr>
          <p:cNvSpPr txBox="1"/>
          <p:nvPr/>
        </p:nvSpPr>
        <p:spPr>
          <a:xfrm>
            <a:off x="938049" y="3669284"/>
            <a:ext cx="8794286" cy="400110"/>
          </a:xfrm>
          <a:prstGeom prst="rect">
            <a:avLst/>
          </a:prstGeom>
          <a:noFill/>
        </p:spPr>
        <p:txBody>
          <a:bodyPr wrap="square">
            <a:spAutoFit/>
          </a:bodyPr>
          <a:lstStyle/>
          <a:p>
            <a:r>
              <a:rPr lang="zh-CN" altLang="en-US" sz="2000" b="0" i="0" dirty="0">
                <a:solidFill>
                  <a:srgbClr val="1D2129"/>
                </a:solidFill>
                <a:effectLst/>
                <a:latin typeface="微软雅黑" panose="020B0503020204020204" pitchFamily="34" charset="-122"/>
                <a:ea typeface="微软雅黑" panose="020B0503020204020204" pitchFamily="34" charset="-122"/>
              </a:rPr>
              <a:t>通过进一步生成模型中假设的数据分布，我们可以实例化转换矩阵：</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3071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6831725"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Provably Consistent Partial-Label Learning  2020</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一致性方法</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44BDC88-3D27-469B-98D0-D181826F0560}"/>
                  </a:ext>
                </a:extLst>
              </p:cNvPr>
              <p:cNvSpPr txBox="1"/>
              <p:nvPr/>
            </p:nvSpPr>
            <p:spPr>
              <a:xfrm>
                <a:off x="938049" y="1647664"/>
                <a:ext cx="9942602" cy="1015663"/>
              </a:xfrm>
              <a:prstGeom prst="rect">
                <a:avLst/>
              </a:prstGeom>
              <a:noFill/>
            </p:spPr>
            <p:txBody>
              <a:bodyPr wrap="square">
                <a:spAutoFit/>
              </a:bodyPr>
              <a:lstStyle/>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Classifier-Consistent Method (CC)</a:t>
                </a:r>
                <a:endParaRPr lang="zh-CN" altLang="en-US"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b="0" i="0" dirty="0">
                    <a:solidFill>
                      <a:srgbClr val="1D2129"/>
                    </a:solidFill>
                    <a:effectLst/>
                    <a:latin typeface="微软雅黑" panose="020B0503020204020204" pitchFamily="34" charset="-122"/>
                    <a:ea typeface="微软雅黑" panose="020B0503020204020204" pitchFamily="34" charset="-122"/>
                  </a:rPr>
                  <a:t>对于从 </a:t>
                </a:r>
                <a14:m>
                  <m:oMath xmlns:m="http://schemas.openxmlformats.org/officeDocument/2006/math">
                    <m:sSup>
                      <m:sSupPr>
                        <m:ctrlPr>
                          <a:rPr lang="en-US" altLang="zh-CN" sz="2000" b="0" i="1" dirty="0" smtClean="0">
                            <a:solidFill>
                              <a:srgbClr val="1D2129"/>
                            </a:solidFill>
                            <a:effectLst/>
                            <a:latin typeface="Cambria Math" panose="02040503050406030204" pitchFamily="18" charset="0"/>
                          </a:rPr>
                        </m:ctrlPr>
                      </m:sSupPr>
                      <m:e>
                        <m:r>
                          <a:rPr lang="en-US" altLang="zh-CN" sz="2000" b="0" i="1" dirty="0" smtClean="0">
                            <a:solidFill>
                              <a:srgbClr val="1D2129"/>
                            </a:solidFill>
                            <a:effectLst/>
                            <a:latin typeface="Cambria Math" panose="02040503050406030204" pitchFamily="18" charset="0"/>
                          </a:rPr>
                          <m:t>𝑝</m:t>
                        </m:r>
                      </m:e>
                      <m:sup>
                        <m:r>
                          <a:rPr lang="en-US" altLang="zh-CN" sz="2000" b="0" i="1" dirty="0" smtClean="0">
                            <a:solidFill>
                              <a:srgbClr val="1D2129"/>
                            </a:solidFill>
                            <a:effectLst/>
                            <a:latin typeface="Cambria Math" panose="02040503050406030204" pitchFamily="18" charset="0"/>
                          </a:rPr>
                          <m:t>~</m:t>
                        </m:r>
                      </m:sup>
                    </m:sSup>
                    <m:r>
                      <a:rPr lang="en-US" altLang="zh-CN" sz="2000" b="0" i="1" dirty="0" smtClean="0">
                        <a:solidFill>
                          <a:srgbClr val="1D2129"/>
                        </a:solidFill>
                        <a:effectLst/>
                        <a:latin typeface="Cambria Math" panose="02040503050406030204" pitchFamily="18" charset="0"/>
                      </a:rPr>
                      <m:t>(</m:t>
                    </m:r>
                    <m:r>
                      <a:rPr lang="en-US" altLang="zh-CN" sz="2000" b="0" i="1" dirty="0" smtClean="0">
                        <a:solidFill>
                          <a:srgbClr val="1D2129"/>
                        </a:solidFill>
                        <a:effectLst/>
                        <a:latin typeface="Cambria Math" panose="02040503050406030204" pitchFamily="18" charset="0"/>
                      </a:rPr>
                      <m:t>𝑥</m:t>
                    </m:r>
                    <m:r>
                      <a:rPr lang="en-US" altLang="zh-CN" sz="2000" b="0" i="1" dirty="0" smtClean="0">
                        <a:solidFill>
                          <a:srgbClr val="1D2129"/>
                        </a:solidFill>
                        <a:effectLst/>
                        <a:latin typeface="Cambria Math" panose="02040503050406030204" pitchFamily="18" charset="0"/>
                      </a:rPr>
                      <m:t>, </m:t>
                    </m:r>
                    <m:r>
                      <a:rPr lang="en-US" altLang="zh-CN" sz="2000" b="0" i="1" dirty="0" smtClean="0">
                        <a:solidFill>
                          <a:srgbClr val="1D2129"/>
                        </a:solidFill>
                        <a:effectLst/>
                        <a:latin typeface="Cambria Math" panose="02040503050406030204" pitchFamily="18" charset="0"/>
                      </a:rPr>
                      <m:t>𝑌</m:t>
                    </m:r>
                    <m:r>
                      <a:rPr lang="en-US" altLang="zh-CN" sz="2000" b="0" i="1" dirty="0" smtClean="0">
                        <a:solidFill>
                          <a:srgbClr val="1D2129"/>
                        </a:solidFill>
                        <a:effectLst/>
                        <a:latin typeface="Cambria Math" panose="02040503050406030204" pitchFamily="18" charset="0"/>
                      </a:rPr>
                      <m:t>)</m:t>
                    </m:r>
                  </m:oMath>
                </a14:m>
                <a:r>
                  <a:rPr lang="zh-CN" altLang="en-US" sz="2000" b="0" i="0" dirty="0">
                    <a:solidFill>
                      <a:srgbClr val="1D2129"/>
                    </a:solidFill>
                    <a:effectLst/>
                    <a:latin typeface="微软雅黑" panose="020B0503020204020204" pitchFamily="34" charset="-122"/>
                    <a:ea typeface="微软雅黑" panose="020B0503020204020204" pitchFamily="34" charset="-122"/>
                  </a:rPr>
                  <a:t>中采样的每个部分标记示例</a:t>
                </a:r>
                <a14:m>
                  <m:oMath xmlns:m="http://schemas.openxmlformats.org/officeDocument/2006/math">
                    <m:r>
                      <a:rPr lang="en-US" altLang="zh-CN" sz="2000" b="0" i="1" dirty="0" smtClean="0">
                        <a:solidFill>
                          <a:srgbClr val="1D2129"/>
                        </a:solidFill>
                        <a:effectLst/>
                        <a:latin typeface="Cambria Math" panose="02040503050406030204" pitchFamily="18" charset="0"/>
                      </a:rPr>
                      <m:t>(</m:t>
                    </m:r>
                    <m:r>
                      <a:rPr lang="en-US" altLang="zh-CN" sz="2000" b="0" i="1" dirty="0" smtClean="0">
                        <a:solidFill>
                          <a:srgbClr val="1D2129"/>
                        </a:solidFill>
                        <a:effectLst/>
                        <a:latin typeface="Cambria Math" panose="02040503050406030204" pitchFamily="18" charset="0"/>
                      </a:rPr>
                      <m:t>𝑥</m:t>
                    </m:r>
                    <m:r>
                      <a:rPr lang="en-US" altLang="zh-CN" sz="2000" b="0" i="1" dirty="0" smtClean="0">
                        <a:solidFill>
                          <a:srgbClr val="1D2129"/>
                        </a:solidFill>
                        <a:effectLst/>
                        <a:latin typeface="Cambria Math" panose="02040503050406030204" pitchFamily="18" charset="0"/>
                      </a:rPr>
                      <m:t>, </m:t>
                    </m:r>
                    <m:r>
                      <a:rPr lang="en-US" altLang="zh-CN" sz="2000" b="0" i="1" dirty="0" smtClean="0">
                        <a:solidFill>
                          <a:srgbClr val="1D2129"/>
                        </a:solidFill>
                        <a:effectLst/>
                        <a:latin typeface="Cambria Math" panose="02040503050406030204" pitchFamily="18" charset="0"/>
                      </a:rPr>
                      <m:t>𝑌</m:t>
                    </m:r>
                    <m:r>
                      <a:rPr lang="en-US" altLang="zh-CN" sz="2000" b="0" i="1" dirty="0" smtClean="0">
                        <a:solidFill>
                          <a:srgbClr val="1D2129"/>
                        </a:solidFill>
                        <a:effectLst/>
                        <a:latin typeface="Cambria Math" panose="02040503050406030204" pitchFamily="18" charset="0"/>
                      </a:rPr>
                      <m:t>)</m:t>
                    </m:r>
                  </m:oMath>
                </a14:m>
                <a:r>
                  <a:rPr lang="zh-CN" altLang="en-US" sz="2000" b="0" i="0" dirty="0">
                    <a:solidFill>
                      <a:srgbClr val="1D2129"/>
                    </a:solidFill>
                    <a:effectLst/>
                    <a:latin typeface="微软雅黑" panose="020B0503020204020204" pitchFamily="34" charset="-122"/>
                    <a:ea typeface="微软雅黑" panose="020B0503020204020204" pitchFamily="34" charset="-122"/>
                  </a:rPr>
                  <a:t>，提出的分类器一致风险估计量表示为</a:t>
                </a:r>
                <a:endParaRPr lang="zh-CN" altLang="en-US" sz="2000" dirty="0">
                  <a:latin typeface="微软雅黑" panose="020B0503020204020204" pitchFamily="34" charset="-122"/>
                  <a:ea typeface="微软雅黑" panose="020B0503020204020204" pitchFamily="34" charset="-122"/>
                </a:endParaRPr>
              </a:p>
            </p:txBody>
          </p:sp>
        </mc:Choice>
        <mc:Fallback xmlns="">
          <p:sp>
            <p:nvSpPr>
              <p:cNvPr id="9" name="文本框 8">
                <a:extLst>
                  <a:ext uri="{FF2B5EF4-FFF2-40B4-BE49-F238E27FC236}">
                    <a16:creationId xmlns:a16="http://schemas.microsoft.com/office/drawing/2014/main" id="{644BDC88-3D27-469B-98D0-D181826F0560}"/>
                  </a:ext>
                </a:extLst>
              </p:cNvPr>
              <p:cNvSpPr txBox="1">
                <a:spLocks noRot="1" noChangeAspect="1" noMove="1" noResize="1" noEditPoints="1" noAdjustHandles="1" noChangeArrowheads="1" noChangeShapeType="1" noTextEdit="1"/>
              </p:cNvSpPr>
              <p:nvPr/>
            </p:nvSpPr>
            <p:spPr>
              <a:xfrm>
                <a:off x="938049" y="1647664"/>
                <a:ext cx="9942602" cy="1015663"/>
              </a:xfrm>
              <a:prstGeom prst="rect">
                <a:avLst/>
              </a:prstGeom>
              <a:blipFill>
                <a:blip r:embed="rId3"/>
                <a:stretch>
                  <a:fillRect l="-674" t="-2994" r="-245" b="-9581"/>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1CA23783-C124-4C51-8E96-72E9EE55D405}"/>
              </a:ext>
            </a:extLst>
          </p:cNvPr>
          <p:cNvSpPr txBox="1"/>
          <p:nvPr/>
        </p:nvSpPr>
        <p:spPr>
          <a:xfrm>
            <a:off x="938049" y="3840731"/>
            <a:ext cx="6518919" cy="707886"/>
          </a:xfrm>
          <a:prstGeom prst="rect">
            <a:avLst/>
          </a:prstGeom>
          <a:noFill/>
        </p:spPr>
        <p:txBody>
          <a:bodyPr wrap="square">
            <a:spAutoFit/>
          </a:bodyPr>
          <a:lstStyle/>
          <a:p>
            <a:r>
              <a:rPr lang="zh-CN" altLang="en-US" sz="2000" b="0" i="0" dirty="0">
                <a:solidFill>
                  <a:srgbClr val="1D2129"/>
                </a:solidFill>
                <a:effectLst/>
                <a:latin typeface="微软雅黑" panose="020B0503020204020204" pitchFamily="34" charset="-122"/>
                <a:ea typeface="微软雅黑" panose="020B0503020204020204" pitchFamily="34" charset="-122"/>
              </a:rPr>
              <a:t>分类器一致风险估计量中采用交叉熵损失进行实际实现。于是有以下经验风险估计</a:t>
            </a:r>
            <a:r>
              <a:rPr lang="en-US" altLang="zh-CN" sz="2000" b="0" i="0" dirty="0">
                <a:solidFill>
                  <a:srgbClr val="1D2129"/>
                </a:solidFill>
                <a:effectLst/>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EA848267-651D-49F7-BACF-4CAFF31A34EA}"/>
              </a:ext>
            </a:extLst>
          </p:cNvPr>
          <p:cNvPicPr>
            <a:picLocks noChangeAspect="1"/>
          </p:cNvPicPr>
          <p:nvPr/>
        </p:nvPicPr>
        <p:blipFill>
          <a:blip r:embed="rId4"/>
          <a:stretch>
            <a:fillRect/>
          </a:stretch>
        </p:blipFill>
        <p:spPr>
          <a:xfrm>
            <a:off x="938049" y="4828928"/>
            <a:ext cx="10019048" cy="1457143"/>
          </a:xfrm>
          <a:prstGeom prst="rect">
            <a:avLst/>
          </a:prstGeom>
        </p:spPr>
      </p:pic>
      <p:pic>
        <p:nvPicPr>
          <p:cNvPr id="11" name="图片 10">
            <a:extLst>
              <a:ext uri="{FF2B5EF4-FFF2-40B4-BE49-F238E27FC236}">
                <a16:creationId xmlns:a16="http://schemas.microsoft.com/office/drawing/2014/main" id="{2839F0C9-9935-46E8-8EC0-C8D9D8111CB3}"/>
              </a:ext>
            </a:extLst>
          </p:cNvPr>
          <p:cNvPicPr>
            <a:picLocks noChangeAspect="1"/>
          </p:cNvPicPr>
          <p:nvPr/>
        </p:nvPicPr>
        <p:blipFill>
          <a:blip r:embed="rId5"/>
          <a:stretch>
            <a:fillRect/>
          </a:stretch>
        </p:blipFill>
        <p:spPr>
          <a:xfrm>
            <a:off x="3371255" y="3100576"/>
            <a:ext cx="5076190" cy="400000"/>
          </a:xfrm>
          <a:prstGeom prst="rect">
            <a:avLst/>
          </a:prstGeom>
        </p:spPr>
      </p:pic>
    </p:spTree>
    <p:extLst>
      <p:ext uri="{BB962C8B-B14F-4D97-AF65-F5344CB8AC3E}">
        <p14:creationId xmlns:p14="http://schemas.microsoft.com/office/powerpoint/2010/main" val="3438356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6831725"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Provably Consistent Partial-Label Learning  2020</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一致性方法</a:t>
            </a:r>
          </a:p>
        </p:txBody>
      </p:sp>
      <p:sp>
        <p:nvSpPr>
          <p:cNvPr id="9" name="文本框 8">
            <a:extLst>
              <a:ext uri="{FF2B5EF4-FFF2-40B4-BE49-F238E27FC236}">
                <a16:creationId xmlns:a16="http://schemas.microsoft.com/office/drawing/2014/main" id="{644BDC88-3D27-469B-98D0-D181826F0560}"/>
              </a:ext>
            </a:extLst>
          </p:cNvPr>
          <p:cNvSpPr txBox="1"/>
          <p:nvPr/>
        </p:nvSpPr>
        <p:spPr>
          <a:xfrm>
            <a:off x="711267" y="1541628"/>
            <a:ext cx="4020967" cy="400110"/>
          </a:xfrm>
          <a:prstGeom prst="rect">
            <a:avLst/>
          </a:prstGeom>
          <a:noFill/>
        </p:spPr>
        <p:txBody>
          <a:bodyPr wrap="square">
            <a:spAutoFit/>
          </a:bodyPr>
          <a:lstStyle/>
          <a:p>
            <a:r>
              <a:rPr lang="zh-CN" altLang="en-US" sz="2000" b="1" dirty="0">
                <a:latin typeface="微软雅黑" panose="020B0503020204020204" pitchFamily="34" charset="-122"/>
                <a:ea typeface="微软雅黑" panose="020B0503020204020204" pitchFamily="34" charset="-122"/>
              </a:rPr>
              <a:t>Risk-Consistent Method （</a:t>
            </a:r>
            <a:r>
              <a:rPr lang="en-US" altLang="zh-CN" sz="2000" b="1" dirty="0">
                <a:latin typeface="微软雅黑" panose="020B0503020204020204" pitchFamily="34" charset="-122"/>
                <a:ea typeface="微软雅黑" panose="020B0503020204020204" pitchFamily="34" charset="-122"/>
              </a:rPr>
              <a:t>RC</a:t>
            </a:r>
            <a:r>
              <a:rPr lang="zh-CN" altLang="en-US" sz="2000" b="1" dirty="0">
                <a:latin typeface="微软雅黑" panose="020B0503020204020204" pitchFamily="34" charset="-122"/>
                <a:ea typeface="微软雅黑" panose="020B0503020204020204" pitchFamily="34" charset="-122"/>
              </a:rPr>
              <a:t>）</a:t>
            </a:r>
          </a:p>
        </p:txBody>
      </p:sp>
      <p:sp>
        <p:nvSpPr>
          <p:cNvPr id="10" name="文本框 9">
            <a:extLst>
              <a:ext uri="{FF2B5EF4-FFF2-40B4-BE49-F238E27FC236}">
                <a16:creationId xmlns:a16="http://schemas.microsoft.com/office/drawing/2014/main" id="{6955CCCF-EC7C-4EA2-9CD0-A7C4652D1144}"/>
              </a:ext>
            </a:extLst>
          </p:cNvPr>
          <p:cNvSpPr txBox="1"/>
          <p:nvPr/>
        </p:nvSpPr>
        <p:spPr>
          <a:xfrm>
            <a:off x="711267" y="4206053"/>
            <a:ext cx="4893257" cy="400110"/>
          </a:xfrm>
          <a:prstGeom prst="rect">
            <a:avLst/>
          </a:prstGeom>
          <a:noFill/>
        </p:spPr>
        <p:txBody>
          <a:bodyPr wrap="square">
            <a:spAutoFit/>
          </a:bodyPr>
          <a:lstStyle/>
          <a:p>
            <a:r>
              <a:rPr lang="en-US" altLang="zh-CN" sz="2000" b="1" dirty="0">
                <a:latin typeface="微软雅黑" panose="020B0503020204020204" pitchFamily="34" charset="-122"/>
                <a:ea typeface="微软雅黑" panose="020B0503020204020204" pitchFamily="34" charset="-122"/>
              </a:rPr>
              <a:t>Classifier-Consistent Method (CC)</a:t>
            </a:r>
            <a:endParaRPr lang="zh-CN" altLang="en-US" sz="2000" b="1"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07DCDA97-AFA5-48B3-988A-08A0B602EFEF}"/>
              </a:ext>
            </a:extLst>
          </p:cNvPr>
          <p:cNvPicPr>
            <a:picLocks noChangeAspect="1"/>
          </p:cNvPicPr>
          <p:nvPr/>
        </p:nvPicPr>
        <p:blipFill>
          <a:blip r:embed="rId3"/>
          <a:stretch>
            <a:fillRect/>
          </a:stretch>
        </p:blipFill>
        <p:spPr>
          <a:xfrm>
            <a:off x="711267" y="1941738"/>
            <a:ext cx="10514286" cy="1723810"/>
          </a:xfrm>
          <a:prstGeom prst="rect">
            <a:avLst/>
          </a:prstGeom>
        </p:spPr>
      </p:pic>
      <p:pic>
        <p:nvPicPr>
          <p:cNvPr id="12" name="图片 11">
            <a:extLst>
              <a:ext uri="{FF2B5EF4-FFF2-40B4-BE49-F238E27FC236}">
                <a16:creationId xmlns:a16="http://schemas.microsoft.com/office/drawing/2014/main" id="{B6321AB3-BEFD-4DC2-8B80-E1A55072FBF2}"/>
              </a:ext>
            </a:extLst>
          </p:cNvPr>
          <p:cNvPicPr>
            <a:picLocks noChangeAspect="1"/>
          </p:cNvPicPr>
          <p:nvPr/>
        </p:nvPicPr>
        <p:blipFill>
          <a:blip r:embed="rId4"/>
          <a:stretch>
            <a:fillRect/>
          </a:stretch>
        </p:blipFill>
        <p:spPr>
          <a:xfrm>
            <a:off x="902178" y="4837701"/>
            <a:ext cx="10019048" cy="1733333"/>
          </a:xfrm>
          <a:prstGeom prst="rect">
            <a:avLst/>
          </a:prstGeom>
        </p:spPr>
      </p:pic>
    </p:spTree>
    <p:extLst>
      <p:ext uri="{BB962C8B-B14F-4D97-AF65-F5344CB8AC3E}">
        <p14:creationId xmlns:p14="http://schemas.microsoft.com/office/powerpoint/2010/main" val="1184698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6831725"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Provably Consistent Partial-Label Learning  2020</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一致性方法</a:t>
            </a:r>
          </a:p>
        </p:txBody>
      </p:sp>
      <p:sp>
        <p:nvSpPr>
          <p:cNvPr id="9" name="文本框 8">
            <a:extLst>
              <a:ext uri="{FF2B5EF4-FFF2-40B4-BE49-F238E27FC236}">
                <a16:creationId xmlns:a16="http://schemas.microsoft.com/office/drawing/2014/main" id="{644BDC88-3D27-469B-98D0-D181826F0560}"/>
              </a:ext>
            </a:extLst>
          </p:cNvPr>
          <p:cNvSpPr txBox="1"/>
          <p:nvPr/>
        </p:nvSpPr>
        <p:spPr>
          <a:xfrm>
            <a:off x="1202743" y="1587507"/>
            <a:ext cx="4020967" cy="400110"/>
          </a:xfrm>
          <a:prstGeom prst="rect">
            <a:avLst/>
          </a:prstGeom>
          <a:noFill/>
        </p:spPr>
        <p:txBody>
          <a:bodyPr wrap="square">
            <a:spAutoFit/>
          </a:bodyPr>
          <a:lstStyle/>
          <a:p>
            <a:r>
              <a:rPr lang="zh-CN" altLang="en-US" sz="2000" dirty="0">
                <a:latin typeface="微软雅黑" panose="020B0503020204020204" pitchFamily="34" charset="-122"/>
                <a:ea typeface="微软雅黑" panose="020B0503020204020204" pitchFamily="34" charset="-122"/>
              </a:rPr>
              <a:t>Risk-Consistent Method （</a:t>
            </a:r>
            <a:r>
              <a:rPr lang="en-US" altLang="zh-CN" sz="2000" dirty="0">
                <a:latin typeface="微软雅黑" panose="020B0503020204020204" pitchFamily="34" charset="-122"/>
                <a:ea typeface="微软雅黑" panose="020B0503020204020204" pitchFamily="34" charset="-122"/>
              </a:rPr>
              <a:t>RC</a:t>
            </a:r>
            <a:r>
              <a:rPr lang="zh-CN" altLang="en-US" sz="2000" dirty="0">
                <a:latin typeface="微软雅黑" panose="020B0503020204020204" pitchFamily="34" charset="-122"/>
                <a:ea typeface="微软雅黑" panose="020B0503020204020204" pitchFamily="34" charset="-122"/>
              </a:rPr>
              <a:t>）</a:t>
            </a:r>
          </a:p>
        </p:txBody>
      </p:sp>
      <p:sp>
        <p:nvSpPr>
          <p:cNvPr id="10" name="文本框 9">
            <a:extLst>
              <a:ext uri="{FF2B5EF4-FFF2-40B4-BE49-F238E27FC236}">
                <a16:creationId xmlns:a16="http://schemas.microsoft.com/office/drawing/2014/main" id="{6955CCCF-EC7C-4EA2-9CD0-A7C4652D1144}"/>
              </a:ext>
            </a:extLst>
          </p:cNvPr>
          <p:cNvSpPr txBox="1"/>
          <p:nvPr/>
        </p:nvSpPr>
        <p:spPr>
          <a:xfrm>
            <a:off x="6096000" y="1587507"/>
            <a:ext cx="4893257" cy="400110"/>
          </a:xfrm>
          <a:prstGeom prst="rect">
            <a:avLst/>
          </a:prstGeom>
          <a:noFill/>
        </p:spPr>
        <p:txBody>
          <a:bodyPr wrap="square">
            <a:spAutoFit/>
          </a:bodyPr>
          <a:lstStyle/>
          <a:p>
            <a:r>
              <a:rPr lang="en-US" altLang="zh-CN" sz="2000" dirty="0">
                <a:latin typeface="微软雅黑" panose="020B0503020204020204" pitchFamily="34" charset="-122"/>
                <a:ea typeface="微软雅黑" panose="020B0503020204020204" pitchFamily="34" charset="-122"/>
              </a:rPr>
              <a:t>Classifier-Consistent Method (CC)</a:t>
            </a:r>
            <a:endParaRPr lang="zh-CN" altLang="en-US" sz="2000"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6628FF44-1715-4EA2-99D2-FBCF0146E196}"/>
              </a:ext>
            </a:extLst>
          </p:cNvPr>
          <p:cNvPicPr>
            <a:picLocks noChangeAspect="1"/>
          </p:cNvPicPr>
          <p:nvPr/>
        </p:nvPicPr>
        <p:blipFill>
          <a:blip r:embed="rId3"/>
          <a:stretch>
            <a:fillRect/>
          </a:stretch>
        </p:blipFill>
        <p:spPr>
          <a:xfrm>
            <a:off x="827050" y="2048651"/>
            <a:ext cx="10104762" cy="4304762"/>
          </a:xfrm>
          <a:prstGeom prst="rect">
            <a:avLst/>
          </a:prstGeom>
        </p:spPr>
      </p:pic>
    </p:spTree>
    <p:extLst>
      <p:ext uri="{BB962C8B-B14F-4D97-AF65-F5344CB8AC3E}">
        <p14:creationId xmlns:p14="http://schemas.microsoft.com/office/powerpoint/2010/main" val="2667535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6831725"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Provably Consistent Partial-Label Learning  2020</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实验部分</a:t>
            </a:r>
          </a:p>
        </p:txBody>
      </p:sp>
      <p:pic>
        <p:nvPicPr>
          <p:cNvPr id="5" name="图片 4">
            <a:extLst>
              <a:ext uri="{FF2B5EF4-FFF2-40B4-BE49-F238E27FC236}">
                <a16:creationId xmlns:a16="http://schemas.microsoft.com/office/drawing/2014/main" id="{B90CE770-0987-4896-B652-55CD8569A1C3}"/>
              </a:ext>
            </a:extLst>
          </p:cNvPr>
          <p:cNvPicPr>
            <a:picLocks noChangeAspect="1"/>
          </p:cNvPicPr>
          <p:nvPr/>
        </p:nvPicPr>
        <p:blipFill>
          <a:blip r:embed="rId3"/>
          <a:stretch>
            <a:fillRect/>
          </a:stretch>
        </p:blipFill>
        <p:spPr>
          <a:xfrm>
            <a:off x="3206633" y="1206343"/>
            <a:ext cx="6194957" cy="2549121"/>
          </a:xfrm>
          <a:prstGeom prst="rect">
            <a:avLst/>
          </a:prstGeom>
        </p:spPr>
      </p:pic>
      <p:pic>
        <p:nvPicPr>
          <p:cNvPr id="8" name="图片 7">
            <a:extLst>
              <a:ext uri="{FF2B5EF4-FFF2-40B4-BE49-F238E27FC236}">
                <a16:creationId xmlns:a16="http://schemas.microsoft.com/office/drawing/2014/main" id="{0016CC24-384E-4D62-A5CF-34EB3DD2499B}"/>
              </a:ext>
            </a:extLst>
          </p:cNvPr>
          <p:cNvPicPr>
            <a:picLocks noChangeAspect="1"/>
          </p:cNvPicPr>
          <p:nvPr/>
        </p:nvPicPr>
        <p:blipFill>
          <a:blip r:embed="rId4"/>
          <a:stretch>
            <a:fillRect/>
          </a:stretch>
        </p:blipFill>
        <p:spPr>
          <a:xfrm>
            <a:off x="3206633" y="3991189"/>
            <a:ext cx="6153650" cy="2549122"/>
          </a:xfrm>
          <a:prstGeom prst="rect">
            <a:avLst/>
          </a:prstGeom>
        </p:spPr>
      </p:pic>
    </p:spTree>
    <p:extLst>
      <p:ext uri="{BB962C8B-B14F-4D97-AF65-F5344CB8AC3E}">
        <p14:creationId xmlns:p14="http://schemas.microsoft.com/office/powerpoint/2010/main" val="901293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6831725"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Provably Consistent Partial-Label Learning  2020</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实验部分</a:t>
            </a:r>
          </a:p>
        </p:txBody>
      </p:sp>
      <p:pic>
        <p:nvPicPr>
          <p:cNvPr id="6" name="图片 5">
            <a:extLst>
              <a:ext uri="{FF2B5EF4-FFF2-40B4-BE49-F238E27FC236}">
                <a16:creationId xmlns:a16="http://schemas.microsoft.com/office/drawing/2014/main" id="{7C2A3528-733B-4275-961B-5CE74538109E}"/>
              </a:ext>
            </a:extLst>
          </p:cNvPr>
          <p:cNvPicPr>
            <a:picLocks noChangeAspect="1"/>
          </p:cNvPicPr>
          <p:nvPr/>
        </p:nvPicPr>
        <p:blipFill>
          <a:blip r:embed="rId3"/>
          <a:stretch>
            <a:fillRect/>
          </a:stretch>
        </p:blipFill>
        <p:spPr>
          <a:xfrm>
            <a:off x="972189" y="1411184"/>
            <a:ext cx="10247619" cy="2476190"/>
          </a:xfrm>
          <a:prstGeom prst="rect">
            <a:avLst/>
          </a:prstGeom>
        </p:spPr>
      </p:pic>
      <p:pic>
        <p:nvPicPr>
          <p:cNvPr id="9" name="图片 8">
            <a:extLst>
              <a:ext uri="{FF2B5EF4-FFF2-40B4-BE49-F238E27FC236}">
                <a16:creationId xmlns:a16="http://schemas.microsoft.com/office/drawing/2014/main" id="{BD0A3AD5-13D5-412A-B2BE-DFB3AEDB2748}"/>
              </a:ext>
            </a:extLst>
          </p:cNvPr>
          <p:cNvPicPr>
            <a:picLocks noChangeAspect="1"/>
          </p:cNvPicPr>
          <p:nvPr/>
        </p:nvPicPr>
        <p:blipFill>
          <a:blip r:embed="rId4"/>
          <a:stretch>
            <a:fillRect/>
          </a:stretch>
        </p:blipFill>
        <p:spPr>
          <a:xfrm>
            <a:off x="886475" y="3887374"/>
            <a:ext cx="10419048" cy="2638095"/>
          </a:xfrm>
          <a:prstGeom prst="rect">
            <a:avLst/>
          </a:prstGeom>
        </p:spPr>
      </p:pic>
    </p:spTree>
    <p:extLst>
      <p:ext uri="{BB962C8B-B14F-4D97-AF65-F5344CB8AC3E}">
        <p14:creationId xmlns:p14="http://schemas.microsoft.com/office/powerpoint/2010/main" val="4070400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644BDC88-3D27-469B-98D0-D181826F0560}"/>
              </a:ext>
            </a:extLst>
          </p:cNvPr>
          <p:cNvSpPr txBox="1"/>
          <p:nvPr/>
        </p:nvSpPr>
        <p:spPr>
          <a:xfrm>
            <a:off x="2233655" y="2519534"/>
            <a:ext cx="7724689" cy="1107996"/>
          </a:xfrm>
          <a:prstGeom prst="rect">
            <a:avLst/>
          </a:prstGeom>
          <a:noFill/>
        </p:spPr>
        <p:txBody>
          <a:bodyPr wrap="square">
            <a:spAutoFit/>
          </a:bodyPr>
          <a:lstStyle/>
          <a:p>
            <a:pPr algn="ctr"/>
            <a:r>
              <a:rPr lang="zh-CN" altLang="en-US" sz="6600" b="1" dirty="0">
                <a:latin typeface="微软雅黑" panose="020B0503020204020204" pitchFamily="34" charset="-122"/>
                <a:ea typeface="微软雅黑" panose="020B0503020204020204" pitchFamily="34" charset="-122"/>
              </a:rPr>
              <a:t>谢谢大家</a:t>
            </a:r>
          </a:p>
        </p:txBody>
      </p:sp>
    </p:spTree>
    <p:extLst>
      <p:ext uri="{BB962C8B-B14F-4D97-AF65-F5344CB8AC3E}">
        <p14:creationId xmlns:p14="http://schemas.microsoft.com/office/powerpoint/2010/main" val="621799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23D7ACB-FFEA-4743-A81D-3FD880561C50}"/>
              </a:ext>
            </a:extLst>
          </p:cNvPr>
          <p:cNvSpPr txBox="1"/>
          <p:nvPr/>
        </p:nvSpPr>
        <p:spPr>
          <a:xfrm>
            <a:off x="269063" y="605395"/>
            <a:ext cx="907042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传统监督学习</a:t>
            </a:r>
          </a:p>
        </p:txBody>
      </p:sp>
      <p:sp>
        <p:nvSpPr>
          <p:cNvPr id="6" name="文本框 5">
            <a:extLst>
              <a:ext uri="{FF2B5EF4-FFF2-40B4-BE49-F238E27FC236}">
                <a16:creationId xmlns:a16="http://schemas.microsoft.com/office/drawing/2014/main" id="{E928F56D-D454-46E0-8A06-A3D830BD566F}"/>
              </a:ext>
            </a:extLst>
          </p:cNvPr>
          <p:cNvSpPr txBox="1"/>
          <p:nvPr/>
        </p:nvSpPr>
        <p:spPr>
          <a:xfrm>
            <a:off x="126123" y="163961"/>
            <a:ext cx="6831725"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What is PLL?</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CE3FFF1B-0E27-4590-8271-E56EA5C32AF5}"/>
              </a:ext>
            </a:extLst>
          </p:cNvPr>
          <p:cNvSpPr/>
          <p:nvPr/>
        </p:nvSpPr>
        <p:spPr>
          <a:xfrm>
            <a:off x="678795" y="2033574"/>
            <a:ext cx="4052889" cy="50304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Strong supervision assumption</a:t>
            </a:r>
            <a:endParaRPr lang="zh-CN" altLang="en-US" sz="2400" dirty="0">
              <a:latin typeface="Times New Roman" panose="02020603050405020304" pitchFamily="18" charset="0"/>
              <a:cs typeface="Times New Roman" panose="02020603050405020304" pitchFamily="18" charset="0"/>
            </a:endParaRPr>
          </a:p>
        </p:txBody>
      </p:sp>
      <p:grpSp>
        <p:nvGrpSpPr>
          <p:cNvPr id="8" name="组合 7">
            <a:extLst>
              <a:ext uri="{FF2B5EF4-FFF2-40B4-BE49-F238E27FC236}">
                <a16:creationId xmlns:a16="http://schemas.microsoft.com/office/drawing/2014/main" id="{B6AD4DCC-8FDC-4135-8524-DEEDECB85957}"/>
              </a:ext>
            </a:extLst>
          </p:cNvPr>
          <p:cNvGrpSpPr/>
          <p:nvPr/>
        </p:nvGrpSpPr>
        <p:grpSpPr>
          <a:xfrm>
            <a:off x="1120553" y="2951192"/>
            <a:ext cx="3082192" cy="2626629"/>
            <a:chOff x="5889008" y="2391772"/>
            <a:chExt cx="2999497" cy="2494128"/>
          </a:xfrm>
        </p:grpSpPr>
        <p:sp>
          <p:nvSpPr>
            <p:cNvPr id="9" name="矩形 8">
              <a:extLst>
                <a:ext uri="{FF2B5EF4-FFF2-40B4-BE49-F238E27FC236}">
                  <a16:creationId xmlns:a16="http://schemas.microsoft.com/office/drawing/2014/main" id="{F462DA4A-AB0F-43DB-A16A-B59B0C4D62B6}"/>
                </a:ext>
              </a:extLst>
            </p:cNvPr>
            <p:cNvSpPr/>
            <p:nvPr/>
          </p:nvSpPr>
          <p:spPr>
            <a:xfrm>
              <a:off x="5889008" y="2391772"/>
              <a:ext cx="2999497" cy="2494128"/>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9294CDAD-CB32-4E04-8037-5085B2FA385F}"/>
                </a:ext>
              </a:extLst>
            </p:cNvPr>
            <p:cNvSpPr/>
            <p:nvPr/>
          </p:nvSpPr>
          <p:spPr>
            <a:xfrm>
              <a:off x="6054947" y="2636637"/>
              <a:ext cx="1021418" cy="47767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Instance</a:t>
              </a:r>
              <a:endParaRPr lang="zh-CN" altLang="en-US" dirty="0">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35D5C1A3-C8E8-406C-9B21-07FA9F965161}"/>
                </a:ext>
              </a:extLst>
            </p:cNvPr>
            <p:cNvSpPr/>
            <p:nvPr/>
          </p:nvSpPr>
          <p:spPr>
            <a:xfrm>
              <a:off x="7897906" y="2636637"/>
              <a:ext cx="743804" cy="47767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a:latin typeface="Times New Roman" panose="02020603050405020304" pitchFamily="18" charset="0"/>
                  <a:cs typeface="Times New Roman" panose="02020603050405020304" pitchFamily="18" charset="0"/>
                </a:rPr>
                <a:t>Label</a:t>
              </a:r>
              <a:endParaRPr lang="zh-CN" altLang="en-US">
                <a:latin typeface="Times New Roman" panose="02020603050405020304" pitchFamily="18" charset="0"/>
                <a:cs typeface="Times New Roman" panose="02020603050405020304" pitchFamily="18" charset="0"/>
              </a:endParaRPr>
            </a:p>
          </p:txBody>
        </p:sp>
        <p:cxnSp>
          <p:nvCxnSpPr>
            <p:cNvPr id="12" name="直接连接符 11">
              <a:extLst>
                <a:ext uri="{FF2B5EF4-FFF2-40B4-BE49-F238E27FC236}">
                  <a16:creationId xmlns:a16="http://schemas.microsoft.com/office/drawing/2014/main" id="{F539FBEB-D095-419A-8AFE-426E1F173D86}"/>
                </a:ext>
              </a:extLst>
            </p:cNvPr>
            <p:cNvCxnSpPr>
              <a:endCxn id="11" idx="1"/>
            </p:cNvCxnSpPr>
            <p:nvPr/>
          </p:nvCxnSpPr>
          <p:spPr>
            <a:xfrm>
              <a:off x="7076365" y="2875472"/>
              <a:ext cx="821541" cy="1"/>
            </a:xfrm>
            <a:prstGeom prst="line">
              <a:avLst/>
            </a:prstGeom>
          </p:spPr>
          <p:style>
            <a:lnRef idx="2">
              <a:schemeClr val="accent1"/>
            </a:lnRef>
            <a:fillRef idx="0">
              <a:schemeClr val="accent1"/>
            </a:fillRef>
            <a:effectRef idx="1">
              <a:schemeClr val="accent1"/>
            </a:effectRef>
            <a:fontRef idx="minor">
              <a:schemeClr val="tx1"/>
            </a:fontRef>
          </p:style>
        </p:cxnSp>
        <p:sp>
          <p:nvSpPr>
            <p:cNvPr id="13" name="矩形 12">
              <a:extLst>
                <a:ext uri="{FF2B5EF4-FFF2-40B4-BE49-F238E27FC236}">
                  <a16:creationId xmlns:a16="http://schemas.microsoft.com/office/drawing/2014/main" id="{47505A53-3A04-4F1A-A5C3-BB6978723B68}"/>
                </a:ext>
              </a:extLst>
            </p:cNvPr>
            <p:cNvSpPr/>
            <p:nvPr/>
          </p:nvSpPr>
          <p:spPr>
            <a:xfrm>
              <a:off x="6052618" y="3302138"/>
              <a:ext cx="1021418" cy="47767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a:latin typeface="Times New Roman" panose="02020603050405020304" pitchFamily="18" charset="0"/>
                  <a:cs typeface="Times New Roman" panose="02020603050405020304" pitchFamily="18" charset="0"/>
                </a:rPr>
                <a:t>Instance</a:t>
              </a:r>
              <a:endParaRPr lang="zh-CN" altLang="en-US">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A187554D-2829-4B81-8979-A34157A6F383}"/>
                </a:ext>
              </a:extLst>
            </p:cNvPr>
            <p:cNvSpPr/>
            <p:nvPr/>
          </p:nvSpPr>
          <p:spPr>
            <a:xfrm>
              <a:off x="6054947" y="4325548"/>
              <a:ext cx="1021418" cy="47767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a:latin typeface="Times New Roman" panose="02020603050405020304" pitchFamily="18" charset="0"/>
                  <a:cs typeface="Times New Roman" panose="02020603050405020304" pitchFamily="18" charset="0"/>
                </a:rPr>
                <a:t>Instance</a:t>
              </a:r>
              <a:endParaRPr lang="zh-CN" altLang="en-US">
                <a:latin typeface="Times New Roman" panose="02020603050405020304" pitchFamily="18" charset="0"/>
                <a:cs typeface="Times New Roman" panose="02020603050405020304" pitchFamily="18" charset="0"/>
              </a:endParaRPr>
            </a:p>
          </p:txBody>
        </p:sp>
        <p:cxnSp>
          <p:nvCxnSpPr>
            <p:cNvPr id="15" name="直接连接符 14">
              <a:extLst>
                <a:ext uri="{FF2B5EF4-FFF2-40B4-BE49-F238E27FC236}">
                  <a16:creationId xmlns:a16="http://schemas.microsoft.com/office/drawing/2014/main" id="{FCF25905-9B32-4CC1-9971-88C3B6F21226}"/>
                </a:ext>
              </a:extLst>
            </p:cNvPr>
            <p:cNvCxnSpPr/>
            <p:nvPr/>
          </p:nvCxnSpPr>
          <p:spPr>
            <a:xfrm>
              <a:off x="7076365" y="3540973"/>
              <a:ext cx="821541"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接连接符 15">
              <a:extLst>
                <a:ext uri="{FF2B5EF4-FFF2-40B4-BE49-F238E27FC236}">
                  <a16:creationId xmlns:a16="http://schemas.microsoft.com/office/drawing/2014/main" id="{78EFB5E3-A0B5-47EF-8082-409D1C00F745}"/>
                </a:ext>
              </a:extLst>
            </p:cNvPr>
            <p:cNvCxnSpPr/>
            <p:nvPr/>
          </p:nvCxnSpPr>
          <p:spPr>
            <a:xfrm>
              <a:off x="7076365" y="4564383"/>
              <a:ext cx="821541" cy="1"/>
            </a:xfrm>
            <a:prstGeom prst="line">
              <a:avLst/>
            </a:prstGeom>
          </p:spPr>
          <p:style>
            <a:lnRef idx="2">
              <a:schemeClr val="accent1"/>
            </a:lnRef>
            <a:fillRef idx="0">
              <a:schemeClr val="accent1"/>
            </a:fillRef>
            <a:effectRef idx="1">
              <a:schemeClr val="accent1"/>
            </a:effectRef>
            <a:fontRef idx="minor">
              <a:schemeClr val="tx1"/>
            </a:fontRef>
          </p:style>
        </p:cxnSp>
        <p:sp>
          <p:nvSpPr>
            <p:cNvPr id="17" name="矩形 16">
              <a:extLst>
                <a:ext uri="{FF2B5EF4-FFF2-40B4-BE49-F238E27FC236}">
                  <a16:creationId xmlns:a16="http://schemas.microsoft.com/office/drawing/2014/main" id="{1ED98678-AB3C-42B9-B335-6ECDF185C6E0}"/>
                </a:ext>
              </a:extLst>
            </p:cNvPr>
            <p:cNvSpPr/>
            <p:nvPr/>
          </p:nvSpPr>
          <p:spPr>
            <a:xfrm>
              <a:off x="7897906" y="3302137"/>
              <a:ext cx="743804" cy="47767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a:latin typeface="Times New Roman" panose="02020603050405020304" pitchFamily="18" charset="0"/>
                  <a:cs typeface="Times New Roman" panose="02020603050405020304" pitchFamily="18" charset="0"/>
                </a:rPr>
                <a:t>Label</a:t>
              </a:r>
              <a:endParaRPr lang="zh-CN" altLang="en-US">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8177EE69-9FF1-4A61-9E25-E6F73075F043}"/>
                </a:ext>
              </a:extLst>
            </p:cNvPr>
            <p:cNvSpPr/>
            <p:nvPr/>
          </p:nvSpPr>
          <p:spPr>
            <a:xfrm>
              <a:off x="7897906" y="4325548"/>
              <a:ext cx="743804" cy="47767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a:latin typeface="Times New Roman" panose="02020603050405020304" pitchFamily="18" charset="0"/>
                  <a:cs typeface="Times New Roman" panose="02020603050405020304" pitchFamily="18" charset="0"/>
                </a:rPr>
                <a:t>Label</a:t>
              </a:r>
              <a:endParaRPr lang="zh-CN" altLang="en-US">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79C95245-71E0-42E5-B86F-05EE4139F46A}"/>
                </a:ext>
              </a:extLst>
            </p:cNvPr>
            <p:cNvSpPr txBox="1"/>
            <p:nvPr/>
          </p:nvSpPr>
          <p:spPr>
            <a:xfrm>
              <a:off x="6868410" y="3669962"/>
              <a:ext cx="1235122" cy="584775"/>
            </a:xfrm>
            <a:prstGeom prst="rect">
              <a:avLst/>
            </a:prstGeom>
            <a:noFill/>
          </p:spPr>
          <p:txBody>
            <a:bodyPr wrap="square" rtlCol="0">
              <a:spAutoFit/>
            </a:bodyPr>
            <a:lstStyle/>
            <a:p>
              <a:pPr algn="ctr"/>
              <a:r>
                <a:rPr lang="en-US" altLang="zh-CN" sz="3200" b="1"/>
                <a:t>…</a:t>
              </a:r>
              <a:endParaRPr lang="zh-CN" altLang="en-US" sz="3200" b="1"/>
            </a:p>
          </p:txBody>
        </p:sp>
      </p:grpSp>
      <p:sp>
        <p:nvSpPr>
          <p:cNvPr id="20" name="矩形 19">
            <a:extLst>
              <a:ext uri="{FF2B5EF4-FFF2-40B4-BE49-F238E27FC236}">
                <a16:creationId xmlns:a16="http://schemas.microsoft.com/office/drawing/2014/main" id="{35E801F0-A4D4-496F-9EEC-1B05CE65A67C}"/>
              </a:ext>
            </a:extLst>
          </p:cNvPr>
          <p:cNvSpPr/>
          <p:nvPr/>
        </p:nvSpPr>
        <p:spPr>
          <a:xfrm>
            <a:off x="5287094" y="3588303"/>
            <a:ext cx="1617812" cy="11462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Supervised Learning Algorithm</a:t>
            </a:r>
            <a:endParaRPr lang="zh-CN" altLang="en-US" dirty="0">
              <a:latin typeface="Times New Roman" panose="02020603050405020304" pitchFamily="18" charset="0"/>
              <a:cs typeface="Times New Roman" panose="02020603050405020304" pitchFamily="18" charset="0"/>
            </a:endParaRPr>
          </a:p>
        </p:txBody>
      </p:sp>
      <p:sp>
        <p:nvSpPr>
          <p:cNvPr id="21" name="云形 20">
            <a:extLst>
              <a:ext uri="{FF2B5EF4-FFF2-40B4-BE49-F238E27FC236}">
                <a16:creationId xmlns:a16="http://schemas.microsoft.com/office/drawing/2014/main" id="{6E97708D-32A4-427A-AF8C-316911F61A78}"/>
              </a:ext>
            </a:extLst>
          </p:cNvPr>
          <p:cNvSpPr/>
          <p:nvPr/>
        </p:nvSpPr>
        <p:spPr>
          <a:xfrm>
            <a:off x="8134298" y="3554688"/>
            <a:ext cx="1963362" cy="1290009"/>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000" dirty="0">
                <a:latin typeface="Times New Roman" panose="02020603050405020304" pitchFamily="18" charset="0"/>
                <a:cs typeface="Times New Roman" panose="02020603050405020304" pitchFamily="18" charset="0"/>
              </a:rPr>
              <a:t>Predictive model</a:t>
            </a:r>
            <a:endParaRPr lang="zh-CN" altLang="en-US" sz="2000" dirty="0">
              <a:latin typeface="Times New Roman" panose="02020603050405020304" pitchFamily="18" charset="0"/>
              <a:cs typeface="Times New Roman" panose="02020603050405020304" pitchFamily="18" charset="0"/>
            </a:endParaRPr>
          </a:p>
        </p:txBody>
      </p:sp>
      <p:sp>
        <p:nvSpPr>
          <p:cNvPr id="22" name="箭头: 右 21">
            <a:extLst>
              <a:ext uri="{FF2B5EF4-FFF2-40B4-BE49-F238E27FC236}">
                <a16:creationId xmlns:a16="http://schemas.microsoft.com/office/drawing/2014/main" id="{899CE2AB-64B8-488D-B325-8DEC801D883A}"/>
              </a:ext>
            </a:extLst>
          </p:cNvPr>
          <p:cNvSpPr/>
          <p:nvPr/>
        </p:nvSpPr>
        <p:spPr>
          <a:xfrm>
            <a:off x="4289927" y="3908343"/>
            <a:ext cx="883515" cy="640244"/>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8D0791E3-8FCE-4E1D-9CFA-AA69EE9F26B4}"/>
              </a:ext>
            </a:extLst>
          </p:cNvPr>
          <p:cNvSpPr/>
          <p:nvPr/>
        </p:nvSpPr>
        <p:spPr>
          <a:xfrm>
            <a:off x="7018558" y="3879571"/>
            <a:ext cx="883515" cy="640244"/>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33914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23D7ACB-FFEA-4743-A81D-3FD880561C50}"/>
              </a:ext>
            </a:extLst>
          </p:cNvPr>
          <p:cNvSpPr txBox="1"/>
          <p:nvPr/>
        </p:nvSpPr>
        <p:spPr>
          <a:xfrm>
            <a:off x="269063" y="605395"/>
            <a:ext cx="907042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传统监督学习</a:t>
            </a:r>
          </a:p>
        </p:txBody>
      </p:sp>
      <p:sp>
        <p:nvSpPr>
          <p:cNvPr id="6" name="文本框 5">
            <a:extLst>
              <a:ext uri="{FF2B5EF4-FFF2-40B4-BE49-F238E27FC236}">
                <a16:creationId xmlns:a16="http://schemas.microsoft.com/office/drawing/2014/main" id="{E928F56D-D454-46E0-8A06-A3D830BD566F}"/>
              </a:ext>
            </a:extLst>
          </p:cNvPr>
          <p:cNvSpPr txBox="1"/>
          <p:nvPr/>
        </p:nvSpPr>
        <p:spPr>
          <a:xfrm>
            <a:off x="126123" y="163961"/>
            <a:ext cx="6831725"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What is PLL?</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FB67010E-0B23-4F55-A54A-B711395E4072}"/>
              </a:ext>
            </a:extLst>
          </p:cNvPr>
          <p:cNvSpPr txBox="1"/>
          <p:nvPr/>
        </p:nvSpPr>
        <p:spPr>
          <a:xfrm>
            <a:off x="498191" y="1489727"/>
            <a:ext cx="4168403"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Supervision Is Usually Weak</a:t>
            </a:r>
            <a:endParaRPr lang="zh-CN" altLang="en-US" dirty="0">
              <a:latin typeface="微软雅黑" panose="020B0503020204020204" pitchFamily="34" charset="-122"/>
              <a:ea typeface="微软雅黑" panose="020B0503020204020204" pitchFamily="34" charset="-122"/>
            </a:endParaRPr>
          </a:p>
        </p:txBody>
      </p:sp>
      <p:sp>
        <p:nvSpPr>
          <p:cNvPr id="24" name="矩形 23">
            <a:extLst>
              <a:ext uri="{FF2B5EF4-FFF2-40B4-BE49-F238E27FC236}">
                <a16:creationId xmlns:a16="http://schemas.microsoft.com/office/drawing/2014/main" id="{AD7CBB11-9572-4676-8C4A-10C9A9406C81}"/>
              </a:ext>
            </a:extLst>
          </p:cNvPr>
          <p:cNvSpPr/>
          <p:nvPr/>
        </p:nvSpPr>
        <p:spPr>
          <a:xfrm>
            <a:off x="397291" y="4998941"/>
            <a:ext cx="3186752" cy="77026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Strong supervision</a:t>
            </a:r>
          </a:p>
          <a:p>
            <a:pPr algn="ct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(sufficient &amp; explicit)</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5" name="矩形 24">
            <a:extLst>
              <a:ext uri="{FF2B5EF4-FFF2-40B4-BE49-F238E27FC236}">
                <a16:creationId xmlns:a16="http://schemas.microsoft.com/office/drawing/2014/main" id="{343535D2-8D28-45A4-B02E-4C616A83EB19}"/>
              </a:ext>
            </a:extLst>
          </p:cNvPr>
          <p:cNvSpPr/>
          <p:nvPr/>
        </p:nvSpPr>
        <p:spPr>
          <a:xfrm>
            <a:off x="4548485" y="4997570"/>
            <a:ext cx="3186752" cy="77026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Strong generalization ability</a:t>
            </a:r>
          </a:p>
        </p:txBody>
      </p:sp>
      <p:sp>
        <p:nvSpPr>
          <p:cNvPr id="26" name="箭头: 右 25">
            <a:extLst>
              <a:ext uri="{FF2B5EF4-FFF2-40B4-BE49-F238E27FC236}">
                <a16:creationId xmlns:a16="http://schemas.microsoft.com/office/drawing/2014/main" id="{599EF3A0-FF7E-4832-B554-132059E898B0}"/>
              </a:ext>
            </a:extLst>
          </p:cNvPr>
          <p:cNvSpPr/>
          <p:nvPr/>
        </p:nvSpPr>
        <p:spPr>
          <a:xfrm>
            <a:off x="3663333" y="5261894"/>
            <a:ext cx="805218" cy="2661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7" name="思想气泡: 云 26">
            <a:extLst>
              <a:ext uri="{FF2B5EF4-FFF2-40B4-BE49-F238E27FC236}">
                <a16:creationId xmlns:a16="http://schemas.microsoft.com/office/drawing/2014/main" id="{9CD84760-D5A8-4E1B-8246-3F26491C48AD}"/>
              </a:ext>
            </a:extLst>
          </p:cNvPr>
          <p:cNvSpPr/>
          <p:nvPr/>
        </p:nvSpPr>
        <p:spPr>
          <a:xfrm>
            <a:off x="1999687" y="2913763"/>
            <a:ext cx="2490716" cy="1222892"/>
          </a:xfrm>
          <a:prstGeom prst="cloudCallout">
            <a:avLst>
              <a:gd name="adj1" fmla="val -61773"/>
              <a:gd name="adj2" fmla="val 1105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Difficult </a:t>
            </a:r>
          </a:p>
          <a:p>
            <a:pPr algn="ct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to have!</a:t>
            </a:r>
            <a:endParaRPr lang="zh-CN" altLang="en-US"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文本框 27">
            <a:extLst>
              <a:ext uri="{FF2B5EF4-FFF2-40B4-BE49-F238E27FC236}">
                <a16:creationId xmlns:a16="http://schemas.microsoft.com/office/drawing/2014/main" id="{811F269F-9D29-41CD-8D8B-E8F3B9A0D0C7}"/>
              </a:ext>
            </a:extLst>
          </p:cNvPr>
          <p:cNvSpPr txBox="1"/>
          <p:nvPr/>
        </p:nvSpPr>
        <p:spPr>
          <a:xfrm>
            <a:off x="8100997" y="1779187"/>
            <a:ext cx="3814550" cy="1754326"/>
          </a:xfrm>
          <a:prstGeom prst="rect">
            <a:avLst/>
          </a:prstGeom>
          <a:noFill/>
        </p:spPr>
        <p:txBody>
          <a:bodyPr wrap="square" rtlCol="0">
            <a:spAutoFit/>
          </a:bodyPr>
          <a:lstStyle/>
          <a:p>
            <a:r>
              <a:rPr lang="en-US" altLang="zh-CN" sz="28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Constrained by:</a:t>
            </a:r>
          </a:p>
          <a:p>
            <a:pPr marL="342900" indent="-34290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Limited resources;</a:t>
            </a:r>
          </a:p>
          <a:p>
            <a:pPr marL="342900" indent="-34290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Physical environment;</a:t>
            </a:r>
          </a:p>
          <a:p>
            <a:pPr marL="342900" indent="-34290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Problem properties;</a:t>
            </a:r>
          </a:p>
          <a:p>
            <a:pPr marL="342900" indent="-34290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9" name="图片 28">
            <a:extLst>
              <a:ext uri="{FF2B5EF4-FFF2-40B4-BE49-F238E27FC236}">
                <a16:creationId xmlns:a16="http://schemas.microsoft.com/office/drawing/2014/main" id="{06DA47A0-9D7C-4334-98F6-6EE65E955C89}"/>
              </a:ext>
            </a:extLst>
          </p:cNvPr>
          <p:cNvPicPr>
            <a:picLocks noChangeAspect="1"/>
          </p:cNvPicPr>
          <p:nvPr/>
        </p:nvPicPr>
        <p:blipFill rotWithShape="1">
          <a:blip r:embed="rId3"/>
          <a:srcRect r="49978"/>
          <a:stretch/>
        </p:blipFill>
        <p:spPr>
          <a:xfrm>
            <a:off x="8490793" y="3717025"/>
            <a:ext cx="2639366" cy="2456966"/>
          </a:xfrm>
          <a:prstGeom prst="rect">
            <a:avLst/>
          </a:prstGeom>
        </p:spPr>
      </p:pic>
    </p:spTree>
    <p:extLst>
      <p:ext uri="{BB962C8B-B14F-4D97-AF65-F5344CB8AC3E}">
        <p14:creationId xmlns:p14="http://schemas.microsoft.com/office/powerpoint/2010/main" val="3662025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23D7ACB-FFEA-4743-A81D-3FD880561C50}"/>
              </a:ext>
            </a:extLst>
          </p:cNvPr>
          <p:cNvSpPr txBox="1"/>
          <p:nvPr/>
        </p:nvSpPr>
        <p:spPr>
          <a:xfrm>
            <a:off x="269063" y="605395"/>
            <a:ext cx="907042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弱监督学习</a:t>
            </a:r>
          </a:p>
        </p:txBody>
      </p:sp>
      <p:sp>
        <p:nvSpPr>
          <p:cNvPr id="6" name="文本框 5">
            <a:extLst>
              <a:ext uri="{FF2B5EF4-FFF2-40B4-BE49-F238E27FC236}">
                <a16:creationId xmlns:a16="http://schemas.microsoft.com/office/drawing/2014/main" id="{E928F56D-D454-46E0-8A06-A3D830BD566F}"/>
              </a:ext>
            </a:extLst>
          </p:cNvPr>
          <p:cNvSpPr txBox="1"/>
          <p:nvPr/>
        </p:nvSpPr>
        <p:spPr>
          <a:xfrm>
            <a:off x="126123" y="163961"/>
            <a:ext cx="6831725"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What is PLL?</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FB67010E-0B23-4F55-A54A-B711395E4072}"/>
              </a:ext>
            </a:extLst>
          </p:cNvPr>
          <p:cNvSpPr txBox="1"/>
          <p:nvPr/>
        </p:nvSpPr>
        <p:spPr>
          <a:xfrm>
            <a:off x="763051" y="1463040"/>
            <a:ext cx="4168403"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Many Constraints in Real World</a:t>
            </a:r>
            <a:endParaRPr lang="zh-CN" altLang="en-US" dirty="0">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A3A74765-B3CF-41AF-8F23-AA37C336EC14}"/>
              </a:ext>
            </a:extLst>
          </p:cNvPr>
          <p:cNvGrpSpPr/>
          <p:nvPr/>
        </p:nvGrpSpPr>
        <p:grpSpPr>
          <a:xfrm>
            <a:off x="382953" y="2210179"/>
            <a:ext cx="3602142" cy="3028722"/>
            <a:chOff x="561102" y="1762333"/>
            <a:chExt cx="3602142" cy="3028722"/>
          </a:xfrm>
        </p:grpSpPr>
        <p:sp>
          <p:nvSpPr>
            <p:cNvPr id="12" name="矩形: 对角圆角 11">
              <a:extLst>
                <a:ext uri="{FF2B5EF4-FFF2-40B4-BE49-F238E27FC236}">
                  <a16:creationId xmlns:a16="http://schemas.microsoft.com/office/drawing/2014/main" id="{55998990-C640-48D9-B66B-7A7BF2D64361}"/>
                </a:ext>
              </a:extLst>
            </p:cNvPr>
            <p:cNvSpPr/>
            <p:nvPr/>
          </p:nvSpPr>
          <p:spPr>
            <a:xfrm>
              <a:off x="563431" y="1762333"/>
              <a:ext cx="3599813" cy="3028722"/>
            </a:xfrm>
            <a:prstGeom prst="round2DiagRect">
              <a:avLst>
                <a:gd name="adj1" fmla="val 0"/>
                <a:gd name="adj2" fmla="val 29064"/>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Semi-supervised learning</a:t>
              </a:r>
            </a:p>
          </p:txBody>
        </p:sp>
        <p:sp>
          <p:nvSpPr>
            <p:cNvPr id="13" name="矩形 12">
              <a:extLst>
                <a:ext uri="{FF2B5EF4-FFF2-40B4-BE49-F238E27FC236}">
                  <a16:creationId xmlns:a16="http://schemas.microsoft.com/office/drawing/2014/main" id="{76FB125E-A4A8-404A-8A62-953173A9EC2D}"/>
                </a:ext>
              </a:extLst>
            </p:cNvPr>
            <p:cNvSpPr/>
            <p:nvPr/>
          </p:nvSpPr>
          <p:spPr>
            <a:xfrm>
              <a:off x="881515" y="2687990"/>
              <a:ext cx="1155511" cy="47767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cs typeface="Times New Roman" panose="02020603050405020304" pitchFamily="18" charset="0"/>
                </a:rPr>
                <a:t>Instance</a:t>
              </a:r>
              <a:endParaRPr lang="zh-CN" altLang="en-US">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a:extLst>
                <a:ext uri="{FF2B5EF4-FFF2-40B4-BE49-F238E27FC236}">
                  <a16:creationId xmlns:a16="http://schemas.microsoft.com/office/drawing/2014/main" id="{7206E8E9-B067-4CBB-87F5-09389B1F6BA2}"/>
                </a:ext>
              </a:extLst>
            </p:cNvPr>
            <p:cNvSpPr/>
            <p:nvPr/>
          </p:nvSpPr>
          <p:spPr>
            <a:xfrm>
              <a:off x="2858567" y="2687990"/>
              <a:ext cx="821540" cy="47767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Label</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5" name="直接连接符 14">
              <a:extLst>
                <a:ext uri="{FF2B5EF4-FFF2-40B4-BE49-F238E27FC236}">
                  <a16:creationId xmlns:a16="http://schemas.microsoft.com/office/drawing/2014/main" id="{810D8348-437C-41A4-BFF9-9C8BF072AA66}"/>
                </a:ext>
              </a:extLst>
            </p:cNvPr>
            <p:cNvCxnSpPr>
              <a:cxnSpLocks/>
              <a:endCxn id="14" idx="1"/>
            </p:cNvCxnSpPr>
            <p:nvPr/>
          </p:nvCxnSpPr>
          <p:spPr>
            <a:xfrm>
              <a:off x="2037026" y="2926825"/>
              <a:ext cx="821541" cy="1"/>
            </a:xfrm>
            <a:prstGeom prst="line">
              <a:avLst/>
            </a:prstGeom>
          </p:spPr>
          <p:style>
            <a:lnRef idx="2">
              <a:schemeClr val="accent1"/>
            </a:lnRef>
            <a:fillRef idx="0">
              <a:schemeClr val="accent1"/>
            </a:fillRef>
            <a:effectRef idx="1">
              <a:schemeClr val="accent1"/>
            </a:effectRef>
            <a:fontRef idx="minor">
              <a:schemeClr val="tx1"/>
            </a:fontRef>
          </p:style>
        </p:cxnSp>
        <p:sp>
          <p:nvSpPr>
            <p:cNvPr id="16" name="矩形 15">
              <a:extLst>
                <a:ext uri="{FF2B5EF4-FFF2-40B4-BE49-F238E27FC236}">
                  <a16:creationId xmlns:a16="http://schemas.microsoft.com/office/drawing/2014/main" id="{B4F79996-E0DC-43DC-B354-A6E590979E90}"/>
                </a:ext>
              </a:extLst>
            </p:cNvPr>
            <p:cNvSpPr/>
            <p:nvPr/>
          </p:nvSpPr>
          <p:spPr>
            <a:xfrm>
              <a:off x="881515" y="3398869"/>
              <a:ext cx="1155511" cy="47767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Instance</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矩形 16">
              <a:extLst>
                <a:ext uri="{FF2B5EF4-FFF2-40B4-BE49-F238E27FC236}">
                  <a16:creationId xmlns:a16="http://schemas.microsoft.com/office/drawing/2014/main" id="{8DE34BCE-11FB-44C9-BEF3-F672D013EE9A}"/>
                </a:ext>
              </a:extLst>
            </p:cNvPr>
            <p:cNvSpPr/>
            <p:nvPr/>
          </p:nvSpPr>
          <p:spPr>
            <a:xfrm>
              <a:off x="2858566" y="3398869"/>
              <a:ext cx="821539" cy="47767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8" name="直接连接符 17">
              <a:extLst>
                <a:ext uri="{FF2B5EF4-FFF2-40B4-BE49-F238E27FC236}">
                  <a16:creationId xmlns:a16="http://schemas.microsoft.com/office/drawing/2014/main" id="{7605CB63-9545-43B0-A875-7D0E6DBD2D47}"/>
                </a:ext>
              </a:extLst>
            </p:cNvPr>
            <p:cNvCxnSpPr>
              <a:cxnSpLocks/>
              <a:endCxn id="17" idx="1"/>
            </p:cNvCxnSpPr>
            <p:nvPr/>
          </p:nvCxnSpPr>
          <p:spPr>
            <a:xfrm>
              <a:off x="2037026" y="3637704"/>
              <a:ext cx="821540"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接连接符 18">
              <a:extLst>
                <a:ext uri="{FF2B5EF4-FFF2-40B4-BE49-F238E27FC236}">
                  <a16:creationId xmlns:a16="http://schemas.microsoft.com/office/drawing/2014/main" id="{BFC52D20-3648-4990-9AE3-D3F336CE0680}"/>
                </a:ext>
              </a:extLst>
            </p:cNvPr>
            <p:cNvCxnSpPr>
              <a:cxnSpLocks/>
            </p:cNvCxnSpPr>
            <p:nvPr/>
          </p:nvCxnSpPr>
          <p:spPr>
            <a:xfrm flipV="1">
              <a:off x="881515" y="4184394"/>
              <a:ext cx="3173104" cy="1"/>
            </a:xfrm>
            <a:prstGeom prst="line">
              <a:avLst/>
            </a:prstGeom>
          </p:spPr>
          <p:style>
            <a:lnRef idx="2">
              <a:schemeClr val="accent1"/>
            </a:lnRef>
            <a:fillRef idx="0">
              <a:schemeClr val="accent1"/>
            </a:fillRef>
            <a:effectRef idx="1">
              <a:schemeClr val="accent1"/>
            </a:effectRef>
            <a:fontRef idx="minor">
              <a:schemeClr val="tx1"/>
            </a:fontRef>
          </p:style>
        </p:cxnSp>
        <p:sp>
          <p:nvSpPr>
            <p:cNvPr id="20" name="矩形: 剪去对角 19">
              <a:extLst>
                <a:ext uri="{FF2B5EF4-FFF2-40B4-BE49-F238E27FC236}">
                  <a16:creationId xmlns:a16="http://schemas.microsoft.com/office/drawing/2014/main" id="{9238A743-4181-4D24-805D-281D0FA92329}"/>
                </a:ext>
              </a:extLst>
            </p:cNvPr>
            <p:cNvSpPr/>
            <p:nvPr/>
          </p:nvSpPr>
          <p:spPr>
            <a:xfrm>
              <a:off x="561102" y="4184395"/>
              <a:ext cx="3583852" cy="606660"/>
            </a:xfrm>
            <a:prstGeom prst="snip2DiagRect">
              <a:avLst>
                <a:gd name="adj1" fmla="val 50000"/>
                <a:gd name="adj2" fmla="val 0"/>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Insufficient Labeling</a:t>
              </a:r>
            </a:p>
          </p:txBody>
        </p:sp>
      </p:grpSp>
      <p:grpSp>
        <p:nvGrpSpPr>
          <p:cNvPr id="21" name="组合 20">
            <a:extLst>
              <a:ext uri="{FF2B5EF4-FFF2-40B4-BE49-F238E27FC236}">
                <a16:creationId xmlns:a16="http://schemas.microsoft.com/office/drawing/2014/main" id="{F7447A03-0491-4CDD-8534-4E68186750C0}"/>
              </a:ext>
            </a:extLst>
          </p:cNvPr>
          <p:cNvGrpSpPr/>
          <p:nvPr/>
        </p:nvGrpSpPr>
        <p:grpSpPr>
          <a:xfrm>
            <a:off x="4444025" y="2206147"/>
            <a:ext cx="3602142" cy="3028722"/>
            <a:chOff x="561102" y="1762333"/>
            <a:chExt cx="3602142" cy="3028722"/>
          </a:xfrm>
        </p:grpSpPr>
        <p:sp>
          <p:nvSpPr>
            <p:cNvPr id="22" name="矩形: 对角圆角 21">
              <a:extLst>
                <a:ext uri="{FF2B5EF4-FFF2-40B4-BE49-F238E27FC236}">
                  <a16:creationId xmlns:a16="http://schemas.microsoft.com/office/drawing/2014/main" id="{A7B47DA3-05BB-4E08-8EDE-CF9430F5FDAD}"/>
                </a:ext>
              </a:extLst>
            </p:cNvPr>
            <p:cNvSpPr/>
            <p:nvPr/>
          </p:nvSpPr>
          <p:spPr>
            <a:xfrm>
              <a:off x="563431" y="1762333"/>
              <a:ext cx="3599813" cy="3028722"/>
            </a:xfrm>
            <a:prstGeom prst="round2DiagRect">
              <a:avLst>
                <a:gd name="adj1" fmla="val 0"/>
                <a:gd name="adj2" fmla="val 29064"/>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altLang="zh-CN" b="1">
                  <a:latin typeface="微软雅黑" panose="020B0503020204020204" pitchFamily="34" charset="-122"/>
                  <a:ea typeface="微软雅黑" panose="020B0503020204020204" pitchFamily="34" charset="-122"/>
                  <a:cs typeface="Times New Roman" panose="02020603050405020304" pitchFamily="18" charset="0"/>
                </a:rPr>
                <a:t>Multi-label learning</a:t>
              </a:r>
            </a:p>
          </p:txBody>
        </p:sp>
        <p:sp>
          <p:nvSpPr>
            <p:cNvPr id="23" name="矩形 22">
              <a:extLst>
                <a:ext uri="{FF2B5EF4-FFF2-40B4-BE49-F238E27FC236}">
                  <a16:creationId xmlns:a16="http://schemas.microsoft.com/office/drawing/2014/main" id="{5BACA2EA-161C-4221-9E02-EDA5D41FEA1D}"/>
                </a:ext>
              </a:extLst>
            </p:cNvPr>
            <p:cNvSpPr/>
            <p:nvPr/>
          </p:nvSpPr>
          <p:spPr>
            <a:xfrm>
              <a:off x="923712" y="2981460"/>
              <a:ext cx="1113314" cy="47767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Instance</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矩形 27">
              <a:extLst>
                <a:ext uri="{FF2B5EF4-FFF2-40B4-BE49-F238E27FC236}">
                  <a16:creationId xmlns:a16="http://schemas.microsoft.com/office/drawing/2014/main" id="{44CF20F0-65E9-40CD-B20B-59F890D6F5FC}"/>
                </a:ext>
              </a:extLst>
            </p:cNvPr>
            <p:cNvSpPr/>
            <p:nvPr/>
          </p:nvSpPr>
          <p:spPr>
            <a:xfrm>
              <a:off x="2858567" y="2687990"/>
              <a:ext cx="882714" cy="47767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Label</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29" name="直接连接符 28">
              <a:extLst>
                <a:ext uri="{FF2B5EF4-FFF2-40B4-BE49-F238E27FC236}">
                  <a16:creationId xmlns:a16="http://schemas.microsoft.com/office/drawing/2014/main" id="{BC2ACCCE-C723-496F-910E-2128AD6ABD9D}"/>
                </a:ext>
              </a:extLst>
            </p:cNvPr>
            <p:cNvCxnSpPr>
              <a:cxnSpLocks/>
              <a:endCxn id="28" idx="1"/>
            </p:cNvCxnSpPr>
            <p:nvPr/>
          </p:nvCxnSpPr>
          <p:spPr>
            <a:xfrm flipV="1">
              <a:off x="2037026" y="2926826"/>
              <a:ext cx="821541" cy="313142"/>
            </a:xfrm>
            <a:prstGeom prst="line">
              <a:avLst/>
            </a:prstGeom>
          </p:spPr>
          <p:style>
            <a:lnRef idx="2">
              <a:schemeClr val="accent1"/>
            </a:lnRef>
            <a:fillRef idx="0">
              <a:schemeClr val="accent1"/>
            </a:fillRef>
            <a:effectRef idx="1">
              <a:schemeClr val="accent1"/>
            </a:effectRef>
            <a:fontRef idx="minor">
              <a:schemeClr val="tx1"/>
            </a:fontRef>
          </p:style>
        </p:cxnSp>
        <p:sp>
          <p:nvSpPr>
            <p:cNvPr id="30" name="矩形 29">
              <a:extLst>
                <a:ext uri="{FF2B5EF4-FFF2-40B4-BE49-F238E27FC236}">
                  <a16:creationId xmlns:a16="http://schemas.microsoft.com/office/drawing/2014/main" id="{862006DF-6189-4048-A74E-66374F3E1224}"/>
                </a:ext>
              </a:extLst>
            </p:cNvPr>
            <p:cNvSpPr/>
            <p:nvPr/>
          </p:nvSpPr>
          <p:spPr>
            <a:xfrm>
              <a:off x="2858566" y="3398869"/>
              <a:ext cx="882713" cy="47767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cs typeface="Times New Roman" panose="02020603050405020304" pitchFamily="18" charset="0"/>
                </a:rPr>
                <a:t>Label</a:t>
              </a:r>
              <a:endParaRPr lang="zh-CN" altLang="en-US">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1" name="直接连接符 30">
              <a:extLst>
                <a:ext uri="{FF2B5EF4-FFF2-40B4-BE49-F238E27FC236}">
                  <a16:creationId xmlns:a16="http://schemas.microsoft.com/office/drawing/2014/main" id="{A8972BDD-FEBD-4FAE-867C-CCA9ABEEF15A}"/>
                </a:ext>
              </a:extLst>
            </p:cNvPr>
            <p:cNvCxnSpPr>
              <a:cxnSpLocks/>
              <a:endCxn id="30" idx="1"/>
            </p:cNvCxnSpPr>
            <p:nvPr/>
          </p:nvCxnSpPr>
          <p:spPr>
            <a:xfrm>
              <a:off x="2037026" y="3275242"/>
              <a:ext cx="821540" cy="362463"/>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直接连接符 31">
              <a:extLst>
                <a:ext uri="{FF2B5EF4-FFF2-40B4-BE49-F238E27FC236}">
                  <a16:creationId xmlns:a16="http://schemas.microsoft.com/office/drawing/2014/main" id="{4E02F6D4-ACCE-47C4-B048-25DCBBA1E631}"/>
                </a:ext>
              </a:extLst>
            </p:cNvPr>
            <p:cNvCxnSpPr>
              <a:cxnSpLocks/>
            </p:cNvCxnSpPr>
            <p:nvPr/>
          </p:nvCxnSpPr>
          <p:spPr>
            <a:xfrm flipV="1">
              <a:off x="881515" y="4184394"/>
              <a:ext cx="3173104" cy="1"/>
            </a:xfrm>
            <a:prstGeom prst="line">
              <a:avLst/>
            </a:prstGeom>
          </p:spPr>
          <p:style>
            <a:lnRef idx="2">
              <a:schemeClr val="accent1"/>
            </a:lnRef>
            <a:fillRef idx="0">
              <a:schemeClr val="accent1"/>
            </a:fillRef>
            <a:effectRef idx="1">
              <a:schemeClr val="accent1"/>
            </a:effectRef>
            <a:fontRef idx="minor">
              <a:schemeClr val="tx1"/>
            </a:fontRef>
          </p:style>
        </p:cxnSp>
        <p:sp>
          <p:nvSpPr>
            <p:cNvPr id="33" name="矩形: 剪去对角 32">
              <a:extLst>
                <a:ext uri="{FF2B5EF4-FFF2-40B4-BE49-F238E27FC236}">
                  <a16:creationId xmlns:a16="http://schemas.microsoft.com/office/drawing/2014/main" id="{51E5BD27-1468-48B8-A7FB-9C86B5652C39}"/>
                </a:ext>
              </a:extLst>
            </p:cNvPr>
            <p:cNvSpPr/>
            <p:nvPr/>
          </p:nvSpPr>
          <p:spPr>
            <a:xfrm>
              <a:off x="561102" y="4184395"/>
              <a:ext cx="3583852" cy="606660"/>
            </a:xfrm>
            <a:prstGeom prst="snip2DiagRect">
              <a:avLst>
                <a:gd name="adj1" fmla="val 50000"/>
                <a:gd name="adj2" fmla="val 0"/>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Non-unique Labeling</a:t>
              </a:r>
            </a:p>
          </p:txBody>
        </p:sp>
      </p:grpSp>
      <p:sp>
        <p:nvSpPr>
          <p:cNvPr id="34" name="矩形: 对角圆角 33">
            <a:extLst>
              <a:ext uri="{FF2B5EF4-FFF2-40B4-BE49-F238E27FC236}">
                <a16:creationId xmlns:a16="http://schemas.microsoft.com/office/drawing/2014/main" id="{BDC67C56-CA6E-4059-A80C-6C54FEEFC881}"/>
              </a:ext>
            </a:extLst>
          </p:cNvPr>
          <p:cNvSpPr/>
          <p:nvPr/>
        </p:nvSpPr>
        <p:spPr>
          <a:xfrm>
            <a:off x="8512803" y="2166797"/>
            <a:ext cx="3599813" cy="3028722"/>
          </a:xfrm>
          <a:prstGeom prst="round2DiagRect">
            <a:avLst>
              <a:gd name="adj1" fmla="val 0"/>
              <a:gd name="adj2" fmla="val 29064"/>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t"/>
          <a:lstStyle/>
          <a:p>
            <a:pPr algn="ctr"/>
            <a:r>
              <a:rPr lang="en-US" altLang="zh-CN"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Partial learning</a:t>
            </a:r>
          </a:p>
        </p:txBody>
      </p:sp>
      <p:sp>
        <p:nvSpPr>
          <p:cNvPr id="35" name="矩形 34">
            <a:extLst>
              <a:ext uri="{FF2B5EF4-FFF2-40B4-BE49-F238E27FC236}">
                <a16:creationId xmlns:a16="http://schemas.microsoft.com/office/drawing/2014/main" id="{C9EA9965-792D-4BB6-AD8F-01F229370725}"/>
              </a:ext>
            </a:extLst>
          </p:cNvPr>
          <p:cNvSpPr/>
          <p:nvPr/>
        </p:nvSpPr>
        <p:spPr>
          <a:xfrm>
            <a:off x="8790853" y="3443731"/>
            <a:ext cx="1164434" cy="477671"/>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Instance</a:t>
            </a:r>
            <a:endPar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6" name="矩形 35">
            <a:extLst>
              <a:ext uri="{FF2B5EF4-FFF2-40B4-BE49-F238E27FC236}">
                <a16:creationId xmlns:a16="http://schemas.microsoft.com/office/drawing/2014/main" id="{B0BF463B-8064-44F2-9CD2-B2E70E495A8A}"/>
              </a:ext>
            </a:extLst>
          </p:cNvPr>
          <p:cNvSpPr/>
          <p:nvPr/>
        </p:nvSpPr>
        <p:spPr>
          <a:xfrm>
            <a:off x="10806053" y="2999515"/>
            <a:ext cx="853315" cy="477671"/>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Label</a:t>
            </a:r>
            <a:endPar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7" name="直接连接符 36">
            <a:extLst>
              <a:ext uri="{FF2B5EF4-FFF2-40B4-BE49-F238E27FC236}">
                <a16:creationId xmlns:a16="http://schemas.microsoft.com/office/drawing/2014/main" id="{E12A33FB-53F8-4B69-A3D8-AD4263EE44CF}"/>
              </a:ext>
            </a:extLst>
          </p:cNvPr>
          <p:cNvCxnSpPr>
            <a:cxnSpLocks/>
            <a:stCxn id="35" idx="3"/>
            <a:endCxn id="36" idx="1"/>
          </p:cNvCxnSpPr>
          <p:nvPr/>
        </p:nvCxnSpPr>
        <p:spPr>
          <a:xfrm flipV="1">
            <a:off x="9955287" y="3238351"/>
            <a:ext cx="850766" cy="444216"/>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直接连接符 37">
            <a:extLst>
              <a:ext uri="{FF2B5EF4-FFF2-40B4-BE49-F238E27FC236}">
                <a16:creationId xmlns:a16="http://schemas.microsoft.com/office/drawing/2014/main" id="{3A598550-FF2C-45E3-B714-64583043AE96}"/>
              </a:ext>
            </a:extLst>
          </p:cNvPr>
          <p:cNvCxnSpPr>
            <a:cxnSpLocks/>
            <a:stCxn id="35" idx="3"/>
            <a:endCxn id="39" idx="1"/>
          </p:cNvCxnSpPr>
          <p:nvPr/>
        </p:nvCxnSpPr>
        <p:spPr>
          <a:xfrm>
            <a:off x="9955287" y="3682567"/>
            <a:ext cx="853315" cy="162360"/>
          </a:xfrm>
          <a:prstGeom prst="line">
            <a:avLst/>
          </a:prstGeom>
        </p:spPr>
        <p:style>
          <a:lnRef idx="2">
            <a:schemeClr val="accent1"/>
          </a:lnRef>
          <a:fillRef idx="0">
            <a:schemeClr val="accent1"/>
          </a:fillRef>
          <a:effectRef idx="1">
            <a:schemeClr val="accent1"/>
          </a:effectRef>
          <a:fontRef idx="minor">
            <a:schemeClr val="tx1"/>
          </a:fontRef>
        </p:style>
      </p:cxnSp>
      <p:sp>
        <p:nvSpPr>
          <p:cNvPr id="39" name="矩形 38">
            <a:extLst>
              <a:ext uri="{FF2B5EF4-FFF2-40B4-BE49-F238E27FC236}">
                <a16:creationId xmlns:a16="http://schemas.microsoft.com/office/drawing/2014/main" id="{516E9966-54C4-46C7-83D9-0BDA2E58D66F}"/>
              </a:ext>
            </a:extLst>
          </p:cNvPr>
          <p:cNvSpPr/>
          <p:nvPr/>
        </p:nvSpPr>
        <p:spPr>
          <a:xfrm>
            <a:off x="10808602" y="3606091"/>
            <a:ext cx="850766" cy="477671"/>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Label</a:t>
            </a:r>
            <a:endPar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40" name="直接连接符 39">
            <a:extLst>
              <a:ext uri="{FF2B5EF4-FFF2-40B4-BE49-F238E27FC236}">
                <a16:creationId xmlns:a16="http://schemas.microsoft.com/office/drawing/2014/main" id="{6EC0FBAC-E21B-483A-97EA-51A096817918}"/>
              </a:ext>
            </a:extLst>
          </p:cNvPr>
          <p:cNvCxnSpPr>
            <a:cxnSpLocks/>
            <a:stCxn id="35" idx="3"/>
            <a:endCxn id="41" idx="1"/>
          </p:cNvCxnSpPr>
          <p:nvPr/>
        </p:nvCxnSpPr>
        <p:spPr>
          <a:xfrm>
            <a:off x="9955287" y="3682567"/>
            <a:ext cx="850767" cy="716507"/>
          </a:xfrm>
          <a:prstGeom prst="line">
            <a:avLst/>
          </a:prstGeom>
        </p:spPr>
        <p:style>
          <a:lnRef idx="2">
            <a:schemeClr val="accent1"/>
          </a:lnRef>
          <a:fillRef idx="0">
            <a:schemeClr val="accent1"/>
          </a:fillRef>
          <a:effectRef idx="1">
            <a:schemeClr val="accent1"/>
          </a:effectRef>
          <a:fontRef idx="minor">
            <a:schemeClr val="tx1"/>
          </a:fontRef>
        </p:style>
      </p:cxnSp>
      <p:sp>
        <p:nvSpPr>
          <p:cNvPr id="41" name="矩形 40">
            <a:extLst>
              <a:ext uri="{FF2B5EF4-FFF2-40B4-BE49-F238E27FC236}">
                <a16:creationId xmlns:a16="http://schemas.microsoft.com/office/drawing/2014/main" id="{7E20D76F-2363-4EB4-B90A-D4D0BA3A2DD3}"/>
              </a:ext>
            </a:extLst>
          </p:cNvPr>
          <p:cNvSpPr/>
          <p:nvPr/>
        </p:nvSpPr>
        <p:spPr>
          <a:xfrm>
            <a:off x="10806054" y="4160238"/>
            <a:ext cx="850766" cy="477671"/>
          </a:xfrm>
          <a:prstGeom prst="rect">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Label</a:t>
            </a:r>
            <a:endPar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2" name="矩形: 剪去对角 41">
            <a:extLst>
              <a:ext uri="{FF2B5EF4-FFF2-40B4-BE49-F238E27FC236}">
                <a16:creationId xmlns:a16="http://schemas.microsoft.com/office/drawing/2014/main" id="{EDCD4FC6-87D8-44BF-9943-CBC9CF223A55}"/>
              </a:ext>
            </a:extLst>
          </p:cNvPr>
          <p:cNvSpPr/>
          <p:nvPr/>
        </p:nvSpPr>
        <p:spPr>
          <a:xfrm>
            <a:off x="8528764" y="4627097"/>
            <a:ext cx="3583852" cy="606660"/>
          </a:xfrm>
          <a:prstGeom prst="snip2DiagRect">
            <a:avLst>
              <a:gd name="adj1" fmla="val 50000"/>
              <a:gd name="adj2" fmla="val 0"/>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Ambiguous Labeling</a:t>
            </a:r>
          </a:p>
        </p:txBody>
      </p:sp>
    </p:spTree>
    <p:extLst>
      <p:ext uri="{BB962C8B-B14F-4D97-AF65-F5344CB8AC3E}">
        <p14:creationId xmlns:p14="http://schemas.microsoft.com/office/powerpoint/2010/main" val="2909051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23D7ACB-FFEA-4743-A81D-3FD880561C50}"/>
              </a:ext>
            </a:extLst>
          </p:cNvPr>
          <p:cNvSpPr txBox="1"/>
          <p:nvPr/>
        </p:nvSpPr>
        <p:spPr>
          <a:xfrm>
            <a:off x="269063" y="605395"/>
            <a:ext cx="907042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偏标记学习</a:t>
            </a:r>
          </a:p>
        </p:txBody>
      </p:sp>
      <p:sp>
        <p:nvSpPr>
          <p:cNvPr id="6" name="文本框 5">
            <a:extLst>
              <a:ext uri="{FF2B5EF4-FFF2-40B4-BE49-F238E27FC236}">
                <a16:creationId xmlns:a16="http://schemas.microsoft.com/office/drawing/2014/main" id="{E928F56D-D454-46E0-8A06-A3D830BD566F}"/>
              </a:ext>
            </a:extLst>
          </p:cNvPr>
          <p:cNvSpPr txBox="1"/>
          <p:nvPr/>
        </p:nvSpPr>
        <p:spPr>
          <a:xfrm>
            <a:off x="126123" y="163961"/>
            <a:ext cx="6831725"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What is PLL?</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43" name="内容占位符 5">
            <a:extLst>
              <a:ext uri="{FF2B5EF4-FFF2-40B4-BE49-F238E27FC236}">
                <a16:creationId xmlns:a16="http://schemas.microsoft.com/office/drawing/2014/main" id="{D5666043-00F7-435D-A3EA-08222C605F87}"/>
              </a:ext>
            </a:extLst>
          </p:cNvPr>
          <p:cNvPicPr>
            <a:picLocks noChangeAspect="1"/>
          </p:cNvPicPr>
          <p:nvPr/>
        </p:nvPicPr>
        <p:blipFill>
          <a:blip r:embed="rId2"/>
          <a:stretch>
            <a:fillRect/>
          </a:stretch>
        </p:blipFill>
        <p:spPr>
          <a:xfrm>
            <a:off x="2204462" y="1623420"/>
            <a:ext cx="8042275" cy="3724672"/>
          </a:xfrm>
          <a:prstGeom prst="rect">
            <a:avLst/>
          </a:prstGeom>
        </p:spPr>
      </p:pic>
    </p:spTree>
    <p:extLst>
      <p:ext uri="{BB962C8B-B14F-4D97-AF65-F5344CB8AC3E}">
        <p14:creationId xmlns:p14="http://schemas.microsoft.com/office/powerpoint/2010/main" val="758462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928F56D-D454-46E0-8A06-A3D830BD566F}"/>
              </a:ext>
            </a:extLst>
          </p:cNvPr>
          <p:cNvSpPr txBox="1"/>
          <p:nvPr/>
        </p:nvSpPr>
        <p:spPr>
          <a:xfrm>
            <a:off x="126123" y="163961"/>
            <a:ext cx="6831725"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Provably Consistent Partial-Label Learning  2020</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45" name="Picture 2">
            <a:extLst>
              <a:ext uri="{FF2B5EF4-FFF2-40B4-BE49-F238E27FC236}">
                <a16:creationId xmlns:a16="http://schemas.microsoft.com/office/drawing/2014/main" id="{2F215C1E-8B84-45D4-A173-F910889E1C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845166" y="851303"/>
            <a:ext cx="6329299" cy="3111702"/>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B4854BA8-A29C-40BC-BA3F-41C463EB601D}"/>
              </a:ext>
            </a:extLst>
          </p:cNvPr>
          <p:cNvSpPr txBox="1"/>
          <p:nvPr/>
        </p:nvSpPr>
        <p:spPr>
          <a:xfrm>
            <a:off x="2188255" y="4180888"/>
            <a:ext cx="7643122" cy="2031325"/>
          </a:xfrm>
          <a:prstGeom prst="rect">
            <a:avLst/>
          </a:prstGeom>
          <a:noFill/>
        </p:spPr>
        <p:txBody>
          <a:bodyPr wrap="square">
            <a:spAutoFit/>
          </a:bodyPr>
          <a:lstStyle/>
          <a:p>
            <a:r>
              <a:rPr lang="zh-CN" altLang="en-US" sz="1800" dirty="0">
                <a:latin typeface="微软雅黑" panose="020B0503020204020204" pitchFamily="34" charset="-122"/>
                <a:ea typeface="微软雅黑" panose="020B0503020204020204" pitchFamily="34" charset="-122"/>
              </a:rPr>
              <a:t>简介：偏标记学习</a:t>
            </a:r>
            <a:r>
              <a:rPr lang="en-US" altLang="zh-CN" sz="1800" dirty="0">
                <a:latin typeface="微软雅黑" panose="020B0503020204020204" pitchFamily="34" charset="-122"/>
                <a:ea typeface="微软雅黑" panose="020B0503020204020204" pitchFamily="34" charset="-122"/>
              </a:rPr>
              <a:t>(PLL)</a:t>
            </a:r>
            <a:r>
              <a:rPr lang="zh-CN" altLang="en-US" sz="1800" dirty="0">
                <a:latin typeface="微软雅黑" panose="020B0503020204020204" pitchFamily="34" charset="-122"/>
                <a:ea typeface="微软雅黑" panose="020B0503020204020204" pitchFamily="34" charset="-122"/>
              </a:rPr>
              <a:t>是一个多分类问题，其中每个训练示例都与一组候选标签相关联。尽管在过去的二十年中已经提出了许多实际的</a:t>
            </a:r>
            <a:r>
              <a:rPr lang="en-US" altLang="zh-CN" sz="1800" dirty="0">
                <a:latin typeface="微软雅黑" panose="020B0503020204020204" pitchFamily="34" charset="-122"/>
                <a:ea typeface="微软雅黑" panose="020B0503020204020204" pitchFamily="34" charset="-122"/>
              </a:rPr>
              <a:t>PLL</a:t>
            </a:r>
            <a:r>
              <a:rPr lang="zh-CN" altLang="en-US" sz="1800" dirty="0">
                <a:latin typeface="微软雅黑" panose="020B0503020204020204" pitchFamily="34" charset="-122"/>
                <a:ea typeface="微软雅黑" panose="020B0503020204020204" pitchFamily="34" charset="-122"/>
              </a:rPr>
              <a:t>方法，但在理论上缺乏对这些方法的一致性的理解。</a:t>
            </a:r>
            <a:endParaRPr lang="en-US" altLang="zh-CN" sz="1800" dirty="0">
              <a:latin typeface="微软雅黑" panose="020B0503020204020204" pitchFamily="34" charset="-122"/>
              <a:ea typeface="微软雅黑" panose="020B0503020204020204" pitchFamily="34" charset="-122"/>
            </a:endParaRPr>
          </a:p>
          <a:p>
            <a:endParaRPr lang="en-US" altLang="zh-CN"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本文提出了候选标签集的第一代生成性模型，并发展了两种新的</a:t>
            </a:r>
            <a:r>
              <a:rPr lang="en-US" altLang="zh-CN" sz="1800" dirty="0">
                <a:latin typeface="微软雅黑" panose="020B0503020204020204" pitchFamily="34" charset="-122"/>
                <a:ea typeface="微软雅黑" panose="020B0503020204020204" pitchFamily="34" charset="-122"/>
              </a:rPr>
              <a:t>PLL</a:t>
            </a:r>
            <a:r>
              <a:rPr lang="zh-CN" altLang="en-US" sz="1800" dirty="0">
                <a:latin typeface="微软雅黑" panose="020B0503020204020204" pitchFamily="34" charset="-122"/>
                <a:ea typeface="微软雅黑" panose="020B0503020204020204" pitchFamily="34" charset="-122"/>
              </a:rPr>
              <a:t>方法，即风险一致和分类器一致。在基准和现实数据集上的实验验证了所提出的生成模型和两种</a:t>
            </a:r>
            <a:r>
              <a:rPr lang="en-US" altLang="zh-CN" sz="1800" dirty="0">
                <a:latin typeface="微软雅黑" panose="020B0503020204020204" pitchFamily="34" charset="-122"/>
                <a:ea typeface="微软雅黑" panose="020B0503020204020204" pitchFamily="34" charset="-122"/>
              </a:rPr>
              <a:t>PLL</a:t>
            </a:r>
            <a:r>
              <a:rPr lang="zh-CN" altLang="en-US" sz="1800" dirty="0">
                <a:latin typeface="微软雅黑" panose="020B0503020204020204" pitchFamily="34" charset="-122"/>
                <a:ea typeface="微软雅黑" panose="020B0503020204020204" pitchFamily="34" charset="-122"/>
              </a:rPr>
              <a:t>方法的有效性。</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4112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6831725"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Provably Consistent Partial-Label Learning  2020</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D007192-4239-41E1-89F9-A2D755D40043}"/>
              </a:ext>
            </a:extLst>
          </p:cNvPr>
          <p:cNvSpPr txBox="1"/>
          <p:nvPr/>
        </p:nvSpPr>
        <p:spPr>
          <a:xfrm>
            <a:off x="334229" y="1689909"/>
            <a:ext cx="6759741" cy="1477328"/>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PLL</a:t>
            </a:r>
            <a:r>
              <a:rPr lang="zh-CN" altLang="en-US" dirty="0">
                <a:latin typeface="微软雅黑" panose="020B0503020204020204" pitchFamily="34" charset="-122"/>
                <a:ea typeface="微软雅黑" panose="020B0503020204020204" pitchFamily="34" charset="-122"/>
              </a:rPr>
              <a:t>的目的是解决这样的问题：每个实例都提供一组候选标签，其中只有一个是正确的标签。</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本文首次提出了一个新的统计模型来描述候选标签集的生成过程。</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基于生成模型，本文有以下贡献</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问题与动机</a:t>
            </a:r>
          </a:p>
        </p:txBody>
      </p:sp>
      <p:sp>
        <p:nvSpPr>
          <p:cNvPr id="3" name="等腰三角形 2">
            <a:extLst>
              <a:ext uri="{FF2B5EF4-FFF2-40B4-BE49-F238E27FC236}">
                <a16:creationId xmlns:a16="http://schemas.microsoft.com/office/drawing/2014/main" id="{0CDCB6A8-0B53-437C-AA6F-1F0C83885989}"/>
              </a:ext>
            </a:extLst>
          </p:cNvPr>
          <p:cNvSpPr/>
          <p:nvPr/>
        </p:nvSpPr>
        <p:spPr>
          <a:xfrm rot="1220784">
            <a:off x="592784" y="4133719"/>
            <a:ext cx="296392" cy="30900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a:extLst>
              <a:ext uri="{FF2B5EF4-FFF2-40B4-BE49-F238E27FC236}">
                <a16:creationId xmlns:a16="http://schemas.microsoft.com/office/drawing/2014/main" id="{A61A3ADE-A3C1-4F5E-A72C-82380ACCCC49}"/>
              </a:ext>
            </a:extLst>
          </p:cNvPr>
          <p:cNvSpPr/>
          <p:nvPr/>
        </p:nvSpPr>
        <p:spPr>
          <a:xfrm rot="1220784">
            <a:off x="592785" y="4809534"/>
            <a:ext cx="296392" cy="30900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a:extLst>
              <a:ext uri="{FF2B5EF4-FFF2-40B4-BE49-F238E27FC236}">
                <a16:creationId xmlns:a16="http://schemas.microsoft.com/office/drawing/2014/main" id="{B8ECE82A-35E8-466A-8AF0-FF7BF4A4E6FF}"/>
              </a:ext>
            </a:extLst>
          </p:cNvPr>
          <p:cNvSpPr/>
          <p:nvPr/>
        </p:nvSpPr>
        <p:spPr>
          <a:xfrm rot="1220784">
            <a:off x="592785" y="5485348"/>
            <a:ext cx="296392" cy="30900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732D25EF-499F-46F9-86C5-D7982AB461E3}"/>
              </a:ext>
            </a:extLst>
          </p:cNvPr>
          <p:cNvSpPr txBox="1"/>
          <p:nvPr/>
        </p:nvSpPr>
        <p:spPr>
          <a:xfrm>
            <a:off x="1179258" y="4048281"/>
            <a:ext cx="9093551" cy="523220"/>
          </a:xfrm>
          <a:prstGeom prst="rect">
            <a:avLst/>
          </a:prstGeom>
          <a:noFill/>
        </p:spPr>
        <p:txBody>
          <a:bodyPr wrap="square" rtlCol="0">
            <a:spAutoFit/>
          </a:bodyPr>
          <a:lstStyle/>
          <a:p>
            <a:r>
              <a:rPr lang="en-US" altLang="zh-CN" sz="1400" b="0" i="0" dirty="0">
                <a:solidFill>
                  <a:srgbClr val="4D4D4D"/>
                </a:solidFill>
                <a:effectLst/>
                <a:latin typeface="微软雅黑" panose="020B0503020204020204" pitchFamily="34" charset="-122"/>
                <a:ea typeface="微软雅黑" panose="020B0503020204020204" pitchFamily="34" charset="-122"/>
              </a:rPr>
              <a:t>1</a:t>
            </a:r>
            <a:r>
              <a:rPr lang="zh-CN" altLang="en-US" sz="1400" b="0" i="0" dirty="0">
                <a:solidFill>
                  <a:srgbClr val="4D4D4D"/>
                </a:solidFill>
                <a:effectLst/>
                <a:latin typeface="微软雅黑" panose="020B0503020204020204" pitchFamily="34" charset="-122"/>
                <a:ea typeface="微软雅黑" panose="020B0503020204020204" pitchFamily="34" charset="-122"/>
              </a:rPr>
              <a:t>、推导出了一个新的风险一致性方法和一个新的分类器一致性方法，提出的</a:t>
            </a:r>
            <a:r>
              <a:rPr lang="en-US" altLang="zh-CN" sz="1400" dirty="0">
                <a:solidFill>
                  <a:srgbClr val="4D4D4D"/>
                </a:solidFill>
                <a:latin typeface="微软雅黑" panose="020B0503020204020204" pitchFamily="34" charset="-122"/>
                <a:ea typeface="微软雅黑" panose="020B0503020204020204" pitchFamily="34" charset="-122"/>
              </a:rPr>
              <a:t>PLL</a:t>
            </a:r>
            <a:r>
              <a:rPr lang="zh-CN" altLang="en-US" sz="1400" b="0" i="0" dirty="0">
                <a:solidFill>
                  <a:srgbClr val="4D4D4D"/>
                </a:solidFill>
                <a:effectLst/>
                <a:latin typeface="微软雅黑" panose="020B0503020204020204" pitchFamily="34" charset="-122"/>
                <a:ea typeface="微软雅黑" panose="020B0503020204020204" pitchFamily="34" charset="-122"/>
              </a:rPr>
              <a:t>方法与模型无关，与优化器无关，因此可以很自然地应用于复杂模型，如深度神经网络和</a:t>
            </a:r>
            <a:r>
              <a:rPr lang="zh-CN" altLang="en-US" sz="1400" dirty="0">
                <a:solidFill>
                  <a:srgbClr val="4D4D4D"/>
                </a:solidFill>
                <a:latin typeface="微软雅黑" panose="020B0503020204020204" pitchFamily="34" charset="-122"/>
                <a:ea typeface="微软雅黑" panose="020B0503020204020204" pitchFamily="34" charset="-122"/>
              </a:rPr>
              <a:t>其他</a:t>
            </a:r>
            <a:r>
              <a:rPr lang="zh-CN" altLang="en-US" sz="1400" b="0" i="0" dirty="0">
                <a:solidFill>
                  <a:srgbClr val="4D4D4D"/>
                </a:solidFill>
                <a:effectLst/>
                <a:latin typeface="微软雅黑" panose="020B0503020204020204" pitchFamily="34" charset="-122"/>
                <a:ea typeface="微软雅黑" panose="020B0503020204020204" pitchFamily="34" charset="-122"/>
              </a:rPr>
              <a:t>高级优化器。</a:t>
            </a:r>
          </a:p>
        </p:txBody>
      </p:sp>
      <p:sp>
        <p:nvSpPr>
          <p:cNvPr id="12" name="文本框 11">
            <a:extLst>
              <a:ext uri="{FF2B5EF4-FFF2-40B4-BE49-F238E27FC236}">
                <a16:creationId xmlns:a16="http://schemas.microsoft.com/office/drawing/2014/main" id="{69D2FC78-480D-4ED7-8D62-E6761181EE9D}"/>
              </a:ext>
            </a:extLst>
          </p:cNvPr>
          <p:cNvSpPr txBox="1"/>
          <p:nvPr/>
        </p:nvSpPr>
        <p:spPr>
          <a:xfrm>
            <a:off x="1179258" y="4753165"/>
            <a:ext cx="9093551" cy="523220"/>
          </a:xfrm>
          <a:prstGeom prst="rect">
            <a:avLst/>
          </a:prstGeom>
          <a:noFill/>
        </p:spPr>
        <p:txBody>
          <a:bodyPr wrap="square" rtlCol="0">
            <a:spAutoFit/>
          </a:bodyPr>
          <a:lstStyle/>
          <a:p>
            <a:r>
              <a:rPr lang="en-US" altLang="zh-CN" sz="1400" b="0" i="0" dirty="0">
                <a:solidFill>
                  <a:srgbClr val="4D4D4D"/>
                </a:solidFill>
                <a:effectLst/>
                <a:latin typeface="微软雅黑" panose="020B0503020204020204" pitchFamily="34" charset="-122"/>
                <a:ea typeface="微软雅黑" panose="020B0503020204020204" pitchFamily="34" charset="-122"/>
              </a:rPr>
              <a:t>2</a:t>
            </a:r>
            <a:r>
              <a:rPr lang="zh-CN" altLang="en-US" sz="1400" b="0" i="0" dirty="0">
                <a:solidFill>
                  <a:srgbClr val="4D4D4D"/>
                </a:solidFill>
                <a:effectLst/>
                <a:latin typeface="微软雅黑" panose="020B0503020204020204" pitchFamily="34" charset="-122"/>
                <a:ea typeface="微软雅黑" panose="020B0503020204020204" pitchFamily="34" charset="-122"/>
              </a:rPr>
              <a:t>、推导了两种方法的估计误差边界，结果表明当训练数据的数量趋于无穷时，得到的经验风险最小值将近似收敛于真实风险最小值。</a:t>
            </a:r>
          </a:p>
        </p:txBody>
      </p:sp>
      <p:sp>
        <p:nvSpPr>
          <p:cNvPr id="13" name="文本框 12">
            <a:extLst>
              <a:ext uri="{FF2B5EF4-FFF2-40B4-BE49-F238E27FC236}">
                <a16:creationId xmlns:a16="http://schemas.microsoft.com/office/drawing/2014/main" id="{94B7FF9D-8E38-4ED2-BACE-0D0A34E9AC5A}"/>
              </a:ext>
            </a:extLst>
          </p:cNvPr>
          <p:cNvSpPr txBox="1"/>
          <p:nvPr/>
        </p:nvSpPr>
        <p:spPr>
          <a:xfrm>
            <a:off x="1179258" y="5528463"/>
            <a:ext cx="9093551" cy="307777"/>
          </a:xfrm>
          <a:prstGeom prst="rect">
            <a:avLst/>
          </a:prstGeom>
          <a:noFill/>
        </p:spPr>
        <p:txBody>
          <a:bodyPr wrap="square" rtlCol="0">
            <a:spAutoFit/>
          </a:bodyPr>
          <a:lstStyle/>
          <a:p>
            <a:r>
              <a:rPr lang="en-US" altLang="zh-CN" sz="1400" b="0" i="0" dirty="0">
                <a:solidFill>
                  <a:srgbClr val="4D4D4D"/>
                </a:solidFill>
                <a:effectLst/>
                <a:latin typeface="微软雅黑" panose="020B0503020204020204" pitchFamily="34" charset="-122"/>
                <a:ea typeface="微软雅黑" panose="020B0503020204020204" pitchFamily="34" charset="-122"/>
              </a:rPr>
              <a:t>3</a:t>
            </a:r>
            <a:r>
              <a:rPr lang="zh-CN" altLang="en-US" sz="1400" b="0" i="0" dirty="0">
                <a:solidFill>
                  <a:srgbClr val="4D4D4D"/>
                </a:solidFill>
                <a:effectLst/>
                <a:latin typeface="微软雅黑" panose="020B0503020204020204" pitchFamily="34" charset="-122"/>
                <a:ea typeface="微软雅黑" panose="020B0503020204020204" pitchFamily="34" charset="-122"/>
              </a:rPr>
              <a:t>、本文还使用熵来衡量给定的候选标签集与生成模型的匹配程度。具有更高熵的候选标签集更好地匹配生成模型。</a:t>
            </a:r>
          </a:p>
        </p:txBody>
      </p:sp>
      <p:pic>
        <p:nvPicPr>
          <p:cNvPr id="1028" name="Picture 4" descr="基于元消歧的偏多标记学习- 知乎">
            <a:extLst>
              <a:ext uri="{FF2B5EF4-FFF2-40B4-BE49-F238E27FC236}">
                <a16:creationId xmlns:a16="http://schemas.microsoft.com/office/drawing/2014/main" id="{259085C1-AA94-4840-9708-3CAC27CDF1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9950" y="1261046"/>
            <a:ext cx="4411578" cy="1911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999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6831725"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Provably Consistent Partial-Label Learning  2020</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D007192-4239-41E1-89F9-A2D755D40043}"/>
                  </a:ext>
                </a:extLst>
              </p:cNvPr>
              <p:cNvSpPr txBox="1"/>
              <p:nvPr/>
            </p:nvSpPr>
            <p:spPr>
              <a:xfrm>
                <a:off x="562828" y="1666648"/>
                <a:ext cx="10746855" cy="1077218"/>
              </a:xfrm>
              <a:prstGeom prst="rect">
                <a:avLst/>
              </a:prstGeom>
              <a:noFill/>
            </p:spPr>
            <p:txBody>
              <a:bodyPr wrap="square" rtlCol="0">
                <a:spAutoFit/>
              </a:bodyPr>
              <a:lstStyle/>
              <a:p>
                <a:endParaRPr lang="en-US" altLang="zh-CN" sz="1400" b="1" dirty="0">
                  <a:solidFill>
                    <a:schemeClr val="tx1">
                      <a:lumMod val="50000"/>
                      <a:lumOff val="50000"/>
                    </a:schemeClr>
                  </a:solidFill>
                  <a:highlight>
                    <a:srgbClr val="C0C0C0"/>
                  </a:highlight>
                  <a:latin typeface="微软雅黑" panose="020B0503020204020204" pitchFamily="34" charset="-122"/>
                  <a:ea typeface="微软雅黑" panose="020B0503020204020204" pitchFamily="34" charset="-122"/>
                </a:endParaRPr>
              </a:p>
              <a:p>
                <a:endParaRPr lang="en-US" altLang="zh-CN" sz="1400" b="1" dirty="0">
                  <a:solidFill>
                    <a:schemeClr val="tx1">
                      <a:lumMod val="50000"/>
                      <a:lumOff val="50000"/>
                    </a:schemeClr>
                  </a:solidFill>
                  <a:highlight>
                    <a:srgbClr val="C0C0C0"/>
                  </a:highlight>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对于普通的多类学习，当提供普通标签时，通常假设每个示例是从一个概率密度</a:t>
                </a:r>
                <a:r>
                  <a:rPr lang="en-US" altLang="zh-CN" dirty="0">
                    <a:latin typeface="微软雅黑" panose="020B0503020204020204" pitchFamily="34" charset="-122"/>
                    <a:ea typeface="微软雅黑" panose="020B0503020204020204" pitchFamily="34" charset="-122"/>
                  </a:rPr>
                  <a:t>p(x, y)</a:t>
                </a:r>
                <a:r>
                  <a:rPr lang="zh-CN" altLang="en-US" dirty="0">
                    <a:latin typeface="微软雅黑" panose="020B0503020204020204" pitchFamily="34" charset="-122"/>
                    <a:ea typeface="微软雅黑" panose="020B0503020204020204" pitchFamily="34" charset="-122"/>
                  </a:rPr>
                  <a:t>的未知数据分布中独立抽样，那么多类学习的目标是获得一个多类分类器 </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𝑓</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𝑥</m:t>
                    </m:r>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𝑅</m:t>
                        </m:r>
                      </m:e>
                      <m:sub>
                        <m:r>
                          <a:rPr lang="en-US" altLang="zh-CN" b="0" i="1" smtClean="0">
                            <a:latin typeface="Cambria Math" panose="02040503050406030204" pitchFamily="18" charset="0"/>
                            <a:ea typeface="微软雅黑" panose="020B0503020204020204" pitchFamily="34" charset="-122"/>
                          </a:rPr>
                          <m:t>𝑘</m:t>
                        </m:r>
                      </m:sub>
                    </m:sSub>
                  </m:oMath>
                </a14:m>
                <a:r>
                  <a:rPr lang="zh-CN" altLang="en-US" dirty="0">
                    <a:latin typeface="微软雅黑" panose="020B0503020204020204" pitchFamily="34" charset="-122"/>
                    <a:ea typeface="微软雅黑" panose="020B0503020204020204" pitchFamily="34" charset="-122"/>
                  </a:rPr>
                  <a:t>，使以下分类风险最小化</a:t>
                </a:r>
                <a:r>
                  <a:rPr lang="en-US" altLang="zh-CN" dirty="0">
                    <a:latin typeface="微软雅黑" panose="020B0503020204020204" pitchFamily="34" charset="-122"/>
                    <a:ea typeface="微软雅黑" panose="020B0503020204020204" pitchFamily="34" charset="-122"/>
                  </a:rPr>
                  <a:t>:</a:t>
                </a:r>
              </a:p>
            </p:txBody>
          </p:sp>
        </mc:Choice>
        <mc:Fallback xmlns="">
          <p:sp>
            <p:nvSpPr>
              <p:cNvPr id="5" name="文本框 4">
                <a:extLst>
                  <a:ext uri="{FF2B5EF4-FFF2-40B4-BE49-F238E27FC236}">
                    <a16:creationId xmlns:a16="http://schemas.microsoft.com/office/drawing/2014/main" id="{FD007192-4239-41E1-89F9-A2D755D40043}"/>
                  </a:ext>
                </a:extLst>
              </p:cNvPr>
              <p:cNvSpPr txBox="1">
                <a:spLocks noRot="1" noChangeAspect="1" noMove="1" noResize="1" noEditPoints="1" noAdjustHandles="1" noChangeArrowheads="1" noChangeShapeType="1" noTextEdit="1"/>
              </p:cNvSpPr>
              <p:nvPr/>
            </p:nvSpPr>
            <p:spPr>
              <a:xfrm>
                <a:off x="562828" y="1666648"/>
                <a:ext cx="10746855" cy="1077218"/>
              </a:xfrm>
              <a:prstGeom prst="rect">
                <a:avLst/>
              </a:prstGeom>
              <a:blipFill>
                <a:blip r:embed="rId3"/>
                <a:stretch>
                  <a:fillRect l="-454" b="-7910"/>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5761771"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Learning with Ordinary Labels</a:t>
            </a:r>
          </a:p>
        </p:txBody>
      </p:sp>
      <p:pic>
        <p:nvPicPr>
          <p:cNvPr id="6" name="图片 5">
            <a:extLst>
              <a:ext uri="{FF2B5EF4-FFF2-40B4-BE49-F238E27FC236}">
                <a16:creationId xmlns:a16="http://schemas.microsoft.com/office/drawing/2014/main" id="{6E2E8635-7654-45C9-B767-FC043562A613}"/>
              </a:ext>
            </a:extLst>
          </p:cNvPr>
          <p:cNvPicPr>
            <a:picLocks noChangeAspect="1"/>
          </p:cNvPicPr>
          <p:nvPr/>
        </p:nvPicPr>
        <p:blipFill>
          <a:blip r:embed="rId4"/>
          <a:stretch>
            <a:fillRect/>
          </a:stretch>
        </p:blipFill>
        <p:spPr>
          <a:xfrm>
            <a:off x="3723628" y="3036877"/>
            <a:ext cx="4744743" cy="951453"/>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A9B6D8E8-BCF9-4A0C-8A99-941927D2C209}"/>
                  </a:ext>
                </a:extLst>
              </p:cNvPr>
              <p:cNvSpPr txBox="1"/>
              <p:nvPr/>
            </p:nvSpPr>
            <p:spPr>
              <a:xfrm>
                <a:off x="562828" y="4281342"/>
                <a:ext cx="11083739" cy="945580"/>
              </a:xfrm>
              <a:prstGeom prst="rect">
                <a:avLst/>
              </a:prstGeom>
              <a:noFill/>
            </p:spPr>
            <p:txBody>
              <a:bodyPr wrap="square">
                <a:spAutoFit/>
              </a:bodyPr>
              <a:lstStyle/>
              <a:p>
                <a:pPr marL="285750" indent="-285750">
                  <a:buFont typeface="Arial" panose="020B0604020202020204" pitchFamily="34" charset="0"/>
                  <a:buChar char="•"/>
                </a:pPr>
                <a:r>
                  <a:rPr lang="zh-CN" altLang="en-US" b="0" i="0" dirty="0">
                    <a:solidFill>
                      <a:srgbClr val="FF0000"/>
                    </a:solidFill>
                    <a:effectLst/>
                    <a:latin typeface="微软雅黑" panose="020B0503020204020204" pitchFamily="34" charset="-122"/>
                    <a:ea typeface="微软雅黑" panose="020B0503020204020204" pitchFamily="34" charset="-122"/>
                  </a:rPr>
                  <a:t>分类器一致</a:t>
                </a:r>
                <a:r>
                  <a:rPr lang="en-US" altLang="zh-CN" b="0" i="0" dirty="0">
                    <a:solidFill>
                      <a:srgbClr val="FF0000"/>
                    </a:solidFill>
                    <a:effectLst/>
                    <a:latin typeface="微软雅黑" panose="020B0503020204020204" pitchFamily="34" charset="-122"/>
                    <a:ea typeface="微软雅黑" panose="020B0503020204020204" pitchFamily="34" charset="-122"/>
                  </a:rPr>
                  <a:t>: </a:t>
                </a:r>
                <a:r>
                  <a:rPr lang="zh-CN" altLang="en-US" b="0" i="0" dirty="0">
                    <a:solidFill>
                      <a:srgbClr val="1D2129"/>
                    </a:solidFill>
                    <a:effectLst/>
                    <a:latin typeface="微软雅黑" panose="020B0503020204020204" pitchFamily="34" charset="-122"/>
                    <a:ea typeface="微软雅黑" panose="020B0503020204020204" pitchFamily="34" charset="-122"/>
                  </a:rPr>
                  <a:t>通过该方法学习的分类器与</a:t>
                </a:r>
                <a14:m>
                  <m:oMath xmlns:m="http://schemas.openxmlformats.org/officeDocument/2006/math">
                    <m:r>
                      <m:rPr>
                        <m:sty m:val="p"/>
                      </m:rPr>
                      <a:rPr lang="en-US" altLang="zh-CN" b="0" i="1" dirty="0" smtClean="0">
                        <a:solidFill>
                          <a:srgbClr val="1D2129"/>
                        </a:solidFill>
                        <a:effectLst/>
                        <a:latin typeface="Cambria Math" panose="02040503050406030204" pitchFamily="18" charset="0"/>
                        <a:ea typeface="微软雅黑" panose="020B0503020204020204" pitchFamily="34" charset="-122"/>
                      </a:rPr>
                      <m:t>arg</m:t>
                    </m:r>
                    <m:r>
                      <a:rPr lang="en-US" altLang="zh-CN" b="0" i="1" dirty="0">
                        <a:solidFill>
                          <a:srgbClr val="1D2129"/>
                        </a:solidFill>
                        <a:effectLst/>
                        <a:latin typeface="Cambria Math" panose="02040503050406030204" pitchFamily="18" charset="0"/>
                        <a:ea typeface="微软雅黑" panose="020B0503020204020204" pitchFamily="34" charset="-122"/>
                      </a:rPr>
                      <m:t>⁡</m:t>
                    </m:r>
                    <m:func>
                      <m:funcPr>
                        <m:ctrlPr>
                          <a:rPr lang="en-US" altLang="zh-CN" b="0" i="1" dirty="0" smtClean="0">
                            <a:solidFill>
                              <a:srgbClr val="1D2129"/>
                            </a:solidFill>
                            <a:effectLst/>
                            <a:latin typeface="Cambria Math" panose="02040503050406030204" pitchFamily="18" charset="0"/>
                            <a:ea typeface="微软雅黑" panose="020B0503020204020204" pitchFamily="34" charset="-122"/>
                          </a:rPr>
                        </m:ctrlPr>
                      </m:funcPr>
                      <m:fName>
                        <m:limLow>
                          <m:limLowPr>
                            <m:ctrlPr>
                              <a:rPr lang="en-US" altLang="zh-CN" b="0" i="1" dirty="0" smtClean="0">
                                <a:solidFill>
                                  <a:srgbClr val="1D2129"/>
                                </a:solidFill>
                                <a:effectLst/>
                                <a:latin typeface="Cambria Math" panose="02040503050406030204" pitchFamily="18" charset="0"/>
                                <a:ea typeface="微软雅黑" panose="020B0503020204020204" pitchFamily="34" charset="-122"/>
                              </a:rPr>
                            </m:ctrlPr>
                          </m:limLowPr>
                          <m:e>
                            <m:r>
                              <m:rPr>
                                <m:sty m:val="p"/>
                              </m:rPr>
                              <a:rPr lang="en-US" altLang="zh-CN" b="0" i="0" dirty="0" err="1">
                                <a:solidFill>
                                  <a:srgbClr val="1D2129"/>
                                </a:solidFill>
                                <a:effectLst/>
                                <a:latin typeface="Cambria Math" panose="02040503050406030204" pitchFamily="18" charset="0"/>
                                <a:ea typeface="微软雅黑" panose="020B0503020204020204" pitchFamily="34" charset="-122"/>
                              </a:rPr>
                              <m:t>min</m:t>
                            </m:r>
                          </m:e>
                          <m:lim>
                            <m:d>
                              <m:dPr>
                                <m:begChr m:val="{"/>
                                <m:endChr m:val="}"/>
                                <m:ctrlPr>
                                  <a:rPr lang="en-US" altLang="zh-CN" b="0" i="1" dirty="0" smtClean="0">
                                    <a:solidFill>
                                      <a:srgbClr val="1D2129"/>
                                    </a:solidFill>
                                    <a:effectLst/>
                                    <a:latin typeface="Cambria Math" panose="02040503050406030204" pitchFamily="18" charset="0"/>
                                    <a:ea typeface="微软雅黑" panose="020B0503020204020204" pitchFamily="34" charset="-122"/>
                                  </a:rPr>
                                </m:ctrlPr>
                              </m:dPr>
                              <m:e>
                                <m:r>
                                  <a:rPr lang="en-US" altLang="zh-CN" b="0" i="1" dirty="0" err="1">
                                    <a:solidFill>
                                      <a:srgbClr val="1D2129"/>
                                    </a:solidFill>
                                    <a:effectLst/>
                                    <a:latin typeface="Cambria Math" panose="02040503050406030204" pitchFamily="18" charset="0"/>
                                    <a:ea typeface="微软雅黑" panose="020B0503020204020204" pitchFamily="34" charset="-122"/>
                                  </a:rPr>
                                  <m:t>𝑓</m:t>
                                </m:r>
                                <m:r>
                                  <a:rPr lang="en-US" altLang="zh-CN" b="0" i="1" dirty="0" err="1">
                                    <a:solidFill>
                                      <a:srgbClr val="1D2129"/>
                                    </a:solidFill>
                                    <a:effectLst/>
                                    <a:latin typeface="Cambria Math" panose="02040503050406030204" pitchFamily="18" charset="0"/>
                                    <a:ea typeface="微软雅黑" panose="020B0503020204020204" pitchFamily="34" charset="-122"/>
                                  </a:rPr>
                                  <m:t>∈</m:t>
                                </m:r>
                                <m:r>
                                  <a:rPr lang="en-US" altLang="zh-CN" b="0" i="1" dirty="0" err="1">
                                    <a:solidFill>
                                      <a:srgbClr val="1D2129"/>
                                    </a:solidFill>
                                    <a:effectLst/>
                                    <a:latin typeface="Cambria Math" panose="02040503050406030204" pitchFamily="18" charset="0"/>
                                    <a:ea typeface="微软雅黑" panose="020B0503020204020204" pitchFamily="34" charset="-122"/>
                                  </a:rPr>
                                  <m:t>𝐹</m:t>
                                </m:r>
                              </m:e>
                            </m:d>
                          </m:lim>
                        </m:limLow>
                      </m:fName>
                      <m:e>
                        <m:r>
                          <a:rPr lang="en-US" altLang="zh-CN" b="0" i="1" dirty="0" smtClean="0">
                            <a:solidFill>
                              <a:srgbClr val="1D2129"/>
                            </a:solidFill>
                            <a:effectLst/>
                            <a:latin typeface="Cambria Math" panose="02040503050406030204" pitchFamily="18" charset="0"/>
                            <a:ea typeface="微软雅黑" panose="020B0503020204020204" pitchFamily="34" charset="-122"/>
                          </a:rPr>
                          <m:t>𝑅</m:t>
                        </m:r>
                        <m:d>
                          <m:dPr>
                            <m:ctrlPr>
                              <a:rPr lang="en-US" altLang="zh-CN" b="0" i="1" dirty="0">
                                <a:solidFill>
                                  <a:srgbClr val="1D2129"/>
                                </a:solidFill>
                                <a:effectLst/>
                                <a:latin typeface="Cambria Math" panose="02040503050406030204" pitchFamily="18" charset="0"/>
                                <a:ea typeface="微软雅黑" panose="020B0503020204020204" pitchFamily="34" charset="-122"/>
                              </a:rPr>
                            </m:ctrlPr>
                          </m:dPr>
                          <m:e>
                            <m:r>
                              <a:rPr lang="en-US" altLang="zh-CN" b="0" i="1" dirty="0">
                                <a:solidFill>
                                  <a:srgbClr val="1D2129"/>
                                </a:solidFill>
                                <a:effectLst/>
                                <a:latin typeface="Cambria Math" panose="02040503050406030204" pitchFamily="18" charset="0"/>
                                <a:ea typeface="微软雅黑" panose="020B0503020204020204" pitchFamily="34" charset="-122"/>
                              </a:rPr>
                              <m:t>𝐹</m:t>
                            </m:r>
                          </m:e>
                        </m:d>
                      </m:e>
                    </m:func>
                    <m:r>
                      <a:rPr lang="en-US" altLang="zh-CN" b="0" i="1" dirty="0">
                        <a:solidFill>
                          <a:srgbClr val="1D2129"/>
                        </a:solidFill>
                        <a:effectLst/>
                        <a:latin typeface="Cambria Math" panose="02040503050406030204" pitchFamily="18" charset="0"/>
                        <a:ea typeface="微软雅黑" panose="020B0503020204020204" pitchFamily="34" charset="-122"/>
                      </a:rPr>
                      <m:t> </m:t>
                    </m:r>
                  </m:oMath>
                </a14:m>
                <a:r>
                  <a:rPr lang="zh-CN" altLang="en-US" b="0" i="0" dirty="0">
                    <a:solidFill>
                      <a:srgbClr val="1D2129"/>
                    </a:solidFill>
                    <a:effectLst/>
                    <a:latin typeface="微软雅黑" panose="020B0503020204020204" pitchFamily="34" charset="-122"/>
                    <a:ea typeface="微软雅黑" panose="020B0503020204020204" pitchFamily="34" charset="-122"/>
                  </a:rPr>
                  <a:t>是无限样本一致的</a:t>
                </a:r>
                <a:r>
                  <a:rPr lang="en-US" altLang="zh-CN" b="0" i="0" dirty="0">
                    <a:solidFill>
                      <a:srgbClr val="1D2129"/>
                    </a:solidFill>
                    <a:effectLst/>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endParaRPr lang="en-US" altLang="zh-CN" dirty="0">
                  <a:solidFill>
                    <a:srgbClr val="1D2129"/>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b="0" i="0" dirty="0">
                    <a:solidFill>
                      <a:srgbClr val="FF0000"/>
                    </a:solidFill>
                    <a:effectLst/>
                    <a:latin typeface="微软雅黑" panose="020B0503020204020204" pitchFamily="34" charset="-122"/>
                    <a:ea typeface="微软雅黑" panose="020B0503020204020204" pitchFamily="34" charset="-122"/>
                  </a:rPr>
                  <a:t>风险一致</a:t>
                </a:r>
                <a:r>
                  <a:rPr lang="en-US" altLang="zh-CN" b="0" i="0" dirty="0">
                    <a:solidFill>
                      <a:srgbClr val="FF0000"/>
                    </a:solidFill>
                    <a:effectLst/>
                    <a:latin typeface="微软雅黑" panose="020B0503020204020204" pitchFamily="34" charset="-122"/>
                    <a:ea typeface="微软雅黑" panose="020B0503020204020204" pitchFamily="34" charset="-122"/>
                  </a:rPr>
                  <a:t>: </a:t>
                </a:r>
                <a:r>
                  <a:rPr lang="zh-CN" altLang="en-US" b="0" i="0" dirty="0">
                    <a:solidFill>
                      <a:srgbClr val="1D2129"/>
                    </a:solidFill>
                    <a:effectLst/>
                    <a:latin typeface="微软雅黑" panose="020B0503020204020204" pitchFamily="34" charset="-122"/>
                    <a:ea typeface="微软雅黑" panose="020B0503020204020204" pitchFamily="34" charset="-122"/>
                  </a:rPr>
                  <a:t>在相同的分类器</a:t>
                </a:r>
                <a14:m>
                  <m:oMath xmlns:m="http://schemas.openxmlformats.org/officeDocument/2006/math">
                    <m:r>
                      <a:rPr lang="zh-CN" altLang="en-US" b="0" i="1" dirty="0" smtClean="0">
                        <a:solidFill>
                          <a:srgbClr val="1D2129"/>
                        </a:solidFill>
                        <a:effectLst/>
                        <a:latin typeface="Cambria Math" panose="02040503050406030204" pitchFamily="18" charset="0"/>
                        <a:ea typeface="微软雅黑" panose="020B0503020204020204" pitchFamily="34" charset="-122"/>
                      </a:rPr>
                      <m:t> </m:t>
                    </m:r>
                    <m:r>
                      <a:rPr lang="en-US" altLang="zh-CN" b="0" i="1" dirty="0" smtClean="0">
                        <a:solidFill>
                          <a:srgbClr val="1D2129"/>
                        </a:solidFill>
                        <a:effectLst/>
                        <a:latin typeface="Cambria Math" panose="02040503050406030204" pitchFamily="18" charset="0"/>
                        <a:ea typeface="微软雅黑" panose="020B0503020204020204" pitchFamily="34" charset="-122"/>
                      </a:rPr>
                      <m:t>𝐹</m:t>
                    </m:r>
                    <m:r>
                      <a:rPr lang="en-US" altLang="zh-CN" b="0" i="1" dirty="0" smtClean="0">
                        <a:solidFill>
                          <a:srgbClr val="1D2129"/>
                        </a:solidFill>
                        <a:effectLst/>
                        <a:latin typeface="Cambria Math" panose="02040503050406030204" pitchFamily="18" charset="0"/>
                        <a:ea typeface="微软雅黑" panose="020B0503020204020204" pitchFamily="34" charset="-122"/>
                      </a:rPr>
                      <m:t> </m:t>
                    </m:r>
                  </m:oMath>
                </a14:m>
                <a:r>
                  <a:rPr lang="zh-CN" altLang="en-US" b="0" i="0" dirty="0">
                    <a:solidFill>
                      <a:srgbClr val="1D2129"/>
                    </a:solidFill>
                    <a:effectLst/>
                    <a:latin typeface="微软雅黑" panose="020B0503020204020204" pitchFamily="34" charset="-122"/>
                    <a:ea typeface="微软雅黑" panose="020B0503020204020204" pitchFamily="34" charset="-122"/>
                  </a:rPr>
                  <a:t>下，该方法具有与</a:t>
                </a:r>
                <a14:m>
                  <m:oMath xmlns:m="http://schemas.openxmlformats.org/officeDocument/2006/math">
                    <m:r>
                      <a:rPr lang="en-US" altLang="zh-CN" b="0" i="1" dirty="0" smtClean="0">
                        <a:solidFill>
                          <a:srgbClr val="1D2129"/>
                        </a:solidFill>
                        <a:effectLst/>
                        <a:latin typeface="Cambria Math" panose="02040503050406030204" pitchFamily="18" charset="0"/>
                        <a:ea typeface="微软雅黑" panose="020B0503020204020204" pitchFamily="34" charset="-122"/>
                      </a:rPr>
                      <m:t>𝑅</m:t>
                    </m:r>
                    <m:r>
                      <a:rPr lang="en-US" altLang="zh-CN" b="0" i="1" dirty="0" smtClean="0">
                        <a:solidFill>
                          <a:srgbClr val="1D2129"/>
                        </a:solidFill>
                        <a:effectLst/>
                        <a:latin typeface="Cambria Math" panose="02040503050406030204" pitchFamily="18" charset="0"/>
                        <a:ea typeface="微软雅黑" panose="020B0503020204020204" pitchFamily="34" charset="-122"/>
                      </a:rPr>
                      <m:t>(</m:t>
                    </m:r>
                    <m:r>
                      <a:rPr lang="en-US" altLang="zh-CN" b="0" i="1" dirty="0" smtClean="0">
                        <a:solidFill>
                          <a:srgbClr val="1D2129"/>
                        </a:solidFill>
                        <a:effectLst/>
                        <a:latin typeface="Cambria Math" panose="02040503050406030204" pitchFamily="18" charset="0"/>
                        <a:ea typeface="微软雅黑" panose="020B0503020204020204" pitchFamily="34" charset="-122"/>
                      </a:rPr>
                      <m:t>𝐹</m:t>
                    </m:r>
                    <m:r>
                      <a:rPr lang="en-US" altLang="zh-CN" b="0" i="1" dirty="0" smtClean="0">
                        <a:solidFill>
                          <a:srgbClr val="1D2129"/>
                        </a:solidFill>
                        <a:effectLst/>
                        <a:latin typeface="Cambria Math" panose="02040503050406030204" pitchFamily="18" charset="0"/>
                        <a:ea typeface="微软雅黑" panose="020B0503020204020204" pitchFamily="34" charset="-122"/>
                      </a:rPr>
                      <m:t>)</m:t>
                    </m:r>
                  </m:oMath>
                </a14:m>
                <a:r>
                  <a:rPr lang="zh-CN" altLang="en-US" b="0" i="0" dirty="0">
                    <a:solidFill>
                      <a:srgbClr val="1D2129"/>
                    </a:solidFill>
                    <a:effectLst/>
                    <a:latin typeface="微软雅黑" panose="020B0503020204020204" pitchFamily="34" charset="-122"/>
                    <a:ea typeface="微软雅黑" panose="020B0503020204020204" pitchFamily="34" charset="-122"/>
                  </a:rPr>
                  <a:t>等价的分类风险估计量</a:t>
                </a:r>
                <a:r>
                  <a:rPr lang="zh-CN" altLang="en-US" dirty="0">
                    <a:solidFill>
                      <a:srgbClr val="1D2129"/>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mc:Choice>
        <mc:Fallback xmlns="">
          <p:sp>
            <p:nvSpPr>
              <p:cNvPr id="9" name="文本框 8">
                <a:extLst>
                  <a:ext uri="{FF2B5EF4-FFF2-40B4-BE49-F238E27FC236}">
                    <a16:creationId xmlns:a16="http://schemas.microsoft.com/office/drawing/2014/main" id="{A9B6D8E8-BCF9-4A0C-8A99-941927D2C209}"/>
                  </a:ext>
                </a:extLst>
              </p:cNvPr>
              <p:cNvSpPr txBox="1">
                <a:spLocks noRot="1" noChangeAspect="1" noMove="1" noResize="1" noEditPoints="1" noAdjustHandles="1" noChangeArrowheads="1" noChangeShapeType="1" noTextEdit="1"/>
              </p:cNvSpPr>
              <p:nvPr/>
            </p:nvSpPr>
            <p:spPr>
              <a:xfrm>
                <a:off x="562828" y="4281342"/>
                <a:ext cx="11083739" cy="945580"/>
              </a:xfrm>
              <a:prstGeom prst="rect">
                <a:avLst/>
              </a:prstGeom>
              <a:blipFill>
                <a:blip r:embed="rId5"/>
                <a:stretch>
                  <a:fillRect l="-330" t="-3226" b="-9677"/>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446D4332-87C8-4847-8F59-A9A6DB2A2E32}"/>
              </a:ext>
            </a:extLst>
          </p:cNvPr>
          <p:cNvSpPr txBox="1"/>
          <p:nvPr/>
        </p:nvSpPr>
        <p:spPr>
          <a:xfrm>
            <a:off x="1001514" y="5720064"/>
            <a:ext cx="8264201" cy="400110"/>
          </a:xfrm>
          <a:prstGeom prst="rect">
            <a:avLst/>
          </a:prstGeom>
          <a:noFill/>
        </p:spPr>
        <p:txBody>
          <a:bodyPr wrap="square">
            <a:spAutoFit/>
          </a:bodyPr>
          <a:lstStyle/>
          <a:p>
            <a:r>
              <a:rPr lang="zh-CN" altLang="en-US" sz="2000" b="1" dirty="0">
                <a:solidFill>
                  <a:srgbClr val="569CD6"/>
                </a:solidFill>
                <a:effectLst/>
                <a:latin typeface="微软雅黑" panose="020B0503020204020204" pitchFamily="34" charset="-122"/>
                <a:ea typeface="微软雅黑" panose="020B0503020204020204" pitchFamily="34" charset="-122"/>
              </a:rPr>
              <a:t>风险一致的方法一定是分类器一致的，而分类器一致未必是风险一致</a:t>
            </a:r>
            <a:endParaRPr lang="zh-CN" altLang="en-US" sz="2000" b="0" dirty="0">
              <a:solidFill>
                <a:srgbClr val="D4D4D4"/>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5785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6831725"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Provably Consistent Partial-Label Learning  2020</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D007192-4239-41E1-89F9-A2D755D40043}"/>
              </a:ext>
            </a:extLst>
          </p:cNvPr>
          <p:cNvSpPr txBox="1"/>
          <p:nvPr/>
        </p:nvSpPr>
        <p:spPr>
          <a:xfrm>
            <a:off x="562828" y="1666648"/>
            <a:ext cx="10746855" cy="800219"/>
          </a:xfrm>
          <a:prstGeom prst="rect">
            <a:avLst/>
          </a:prstGeom>
          <a:noFill/>
        </p:spPr>
        <p:txBody>
          <a:bodyPr wrap="square" rtlCol="0">
            <a:spAutoFit/>
          </a:bodyPr>
          <a:lstStyle/>
          <a:p>
            <a:endParaRPr lang="en-US" altLang="zh-CN" sz="1400" b="1" dirty="0">
              <a:solidFill>
                <a:schemeClr val="tx1">
                  <a:lumMod val="50000"/>
                  <a:lumOff val="50000"/>
                </a:schemeClr>
              </a:solidFill>
              <a:highlight>
                <a:srgbClr val="C0C0C0"/>
              </a:highlight>
              <a:latin typeface="微软雅黑" panose="020B0503020204020204" pitchFamily="34" charset="-122"/>
              <a:ea typeface="微软雅黑" panose="020B0503020204020204" pitchFamily="34" charset="-122"/>
            </a:endParaRPr>
          </a:p>
          <a:p>
            <a:endParaRPr lang="en-US" altLang="zh-CN" sz="1400" b="1" dirty="0">
              <a:solidFill>
                <a:schemeClr val="tx1">
                  <a:lumMod val="50000"/>
                  <a:lumOff val="50000"/>
                </a:schemeClr>
              </a:solidFill>
              <a:highlight>
                <a:srgbClr val="C0C0C0"/>
              </a:highlight>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对于使用部分标签</a:t>
            </a:r>
            <a:r>
              <a:rPr lang="en-US" altLang="zh-CN" dirty="0">
                <a:latin typeface="微软雅黑" panose="020B0503020204020204" pitchFamily="34" charset="-122"/>
                <a:ea typeface="微软雅黑" panose="020B0503020204020204" pitchFamily="34" charset="-122"/>
              </a:rPr>
              <a:t>(PLL)</a:t>
            </a:r>
            <a:r>
              <a:rPr lang="zh-CN" altLang="en-US" dirty="0">
                <a:latin typeface="微软雅黑" panose="020B0503020204020204" pitchFamily="34" charset="-122"/>
                <a:ea typeface="微软雅黑" panose="020B0503020204020204" pitchFamily="34" charset="-122"/>
              </a:rPr>
              <a:t>的学习，每个实例都提供一组候选标签，其中只有一个是正确的。</a:t>
            </a:r>
            <a:endParaRPr lang="en-US" altLang="zh-CN"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6266667"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Learning with Partial Labels</a:t>
            </a:r>
            <a:endParaRPr lang="en-US" altLang="zh-CN" sz="2000" b="1" dirty="0">
              <a:solidFill>
                <a:schemeClr val="tx1">
                  <a:lumMod val="50000"/>
                  <a:lumOff val="50000"/>
                </a:schemeClr>
              </a:solidFill>
              <a:highlight>
                <a:srgbClr val="C0C0C0"/>
              </a:highlight>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A9B6D8E8-BCF9-4A0C-8A99-941927D2C209}"/>
                  </a:ext>
                </a:extLst>
              </p:cNvPr>
              <p:cNvSpPr txBox="1"/>
              <p:nvPr/>
            </p:nvSpPr>
            <p:spPr>
              <a:xfrm>
                <a:off x="554130" y="4347491"/>
                <a:ext cx="11083739" cy="928267"/>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在这样的数据条件下，</a:t>
                </a:r>
                <a:r>
                  <a:rPr lang="en-US" altLang="zh-CN" dirty="0">
                    <a:latin typeface="微软雅黑" panose="020B0503020204020204" pitchFamily="34" charset="-122"/>
                    <a:ea typeface="微软雅黑" panose="020B0503020204020204" pitchFamily="34" charset="-122"/>
                  </a:rPr>
                  <a:t>PLL</a:t>
                </a:r>
                <a:r>
                  <a:rPr lang="zh-CN" altLang="en-US" dirty="0">
                    <a:latin typeface="微软雅黑" panose="020B0503020204020204" pitchFamily="34" charset="-122"/>
                    <a:ea typeface="微软雅黑" panose="020B0503020204020204" pitchFamily="34" charset="-122"/>
                  </a:rPr>
                  <a:t>的目标是诱导一个多类分类器</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𝑓</m:t>
                    </m:r>
                    <m:r>
                      <a:rPr lang="en-US" altLang="zh-CN" i="1" dirty="0" smtClean="0">
                        <a:latin typeface="Cambria Math" panose="02040503050406030204" pitchFamily="18" charset="0"/>
                        <a:ea typeface="微软雅黑" panose="020B0503020204020204" pitchFamily="34" charset="-122"/>
                      </a:rPr>
                      <m:t>: </m:t>
                    </m:r>
                    <m:r>
                      <a:rPr lang="en-US" altLang="zh-CN" i="1" dirty="0" err="1">
                        <a:latin typeface="Cambria Math" panose="02040503050406030204" pitchFamily="18" charset="0"/>
                        <a:ea typeface="微软雅黑" panose="020B0503020204020204" pitchFamily="34" charset="-122"/>
                      </a:rPr>
                      <m:t>𝑋</m:t>
                    </m:r>
                    <m:r>
                      <a:rPr lang="en-US" altLang="zh-CN" i="1" dirty="0" err="1">
                        <a:latin typeface="Cambria Math" panose="02040503050406030204" pitchFamily="18" charset="0"/>
                        <a:ea typeface="微软雅黑" panose="020B0503020204020204" pitchFamily="34" charset="-122"/>
                      </a:rPr>
                      <m:t>→</m:t>
                    </m:r>
                    <m:sSup>
                      <m:sSupPr>
                        <m:ctrlPr>
                          <a:rPr lang="en-US" altLang="zh-CN" b="0" i="1" dirty="0" smtClean="0">
                            <a:latin typeface="Cambria Math" panose="02040503050406030204" pitchFamily="18" charset="0"/>
                            <a:ea typeface="微软雅黑" panose="020B0503020204020204" pitchFamily="34" charset="-122"/>
                          </a:rPr>
                        </m:ctrlPr>
                      </m:sSupPr>
                      <m:e>
                        <m:r>
                          <a:rPr lang="en-US" altLang="zh-CN" i="1" dirty="0" err="1">
                            <a:latin typeface="Cambria Math" panose="02040503050406030204" pitchFamily="18" charset="0"/>
                            <a:ea typeface="微软雅黑" panose="020B0503020204020204" pitchFamily="34" charset="-122"/>
                          </a:rPr>
                          <m:t>𝑅</m:t>
                        </m:r>
                      </m:e>
                      <m:sup>
                        <m:r>
                          <a:rPr lang="en-US" altLang="zh-CN" i="1" dirty="0" err="1">
                            <a:latin typeface="Cambria Math" panose="02040503050406030204" pitchFamily="18" charset="0"/>
                            <a:ea typeface="微软雅黑" panose="020B0503020204020204" pitchFamily="34" charset="-122"/>
                          </a:rPr>
                          <m:t>𝑘</m:t>
                        </m:r>
                      </m:sup>
                    </m:sSup>
                  </m:oMath>
                </a14:m>
                <a:r>
                  <a:rPr lang="zh-CN" altLang="en-US" dirty="0">
                    <a:latin typeface="微软雅黑" panose="020B0503020204020204" pitchFamily="34" charset="-122"/>
                    <a:ea typeface="微软雅黑" panose="020B0503020204020204" pitchFamily="34" charset="-122"/>
                  </a:rPr>
                  <a:t> ，它能对测试输入做出正确的预测。</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mc:Choice>
        <mc:Fallback xmlns="">
          <p:sp>
            <p:nvSpPr>
              <p:cNvPr id="9" name="文本框 8">
                <a:extLst>
                  <a:ext uri="{FF2B5EF4-FFF2-40B4-BE49-F238E27FC236}">
                    <a16:creationId xmlns:a16="http://schemas.microsoft.com/office/drawing/2014/main" id="{A9B6D8E8-BCF9-4A0C-8A99-941927D2C209}"/>
                  </a:ext>
                </a:extLst>
              </p:cNvPr>
              <p:cNvSpPr txBox="1">
                <a:spLocks noRot="1" noChangeAspect="1" noMove="1" noResize="1" noEditPoints="1" noAdjustHandles="1" noChangeArrowheads="1" noChangeShapeType="1" noTextEdit="1"/>
              </p:cNvSpPr>
              <p:nvPr/>
            </p:nvSpPr>
            <p:spPr>
              <a:xfrm>
                <a:off x="554130" y="4347491"/>
                <a:ext cx="11083739" cy="928267"/>
              </a:xfrm>
              <a:prstGeom prst="rect">
                <a:avLst/>
              </a:prstGeom>
              <a:blipFill>
                <a:blip r:embed="rId3"/>
                <a:stretch>
                  <a:fillRect l="-495" t="-2632"/>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0EB5CE9E-837F-4B9F-86FE-7366671CBF6D}"/>
              </a:ext>
            </a:extLst>
          </p:cNvPr>
          <p:cNvPicPr>
            <a:picLocks noChangeAspect="1"/>
          </p:cNvPicPr>
          <p:nvPr/>
        </p:nvPicPr>
        <p:blipFill>
          <a:blip r:embed="rId4"/>
          <a:stretch>
            <a:fillRect/>
          </a:stretch>
        </p:blipFill>
        <p:spPr>
          <a:xfrm>
            <a:off x="3036776" y="2976063"/>
            <a:ext cx="6266667" cy="685714"/>
          </a:xfrm>
          <a:prstGeom prst="rect">
            <a:avLst/>
          </a:prstGeom>
        </p:spPr>
      </p:pic>
      <p:pic>
        <p:nvPicPr>
          <p:cNvPr id="6" name="图片 5">
            <a:extLst>
              <a:ext uri="{FF2B5EF4-FFF2-40B4-BE49-F238E27FC236}">
                <a16:creationId xmlns:a16="http://schemas.microsoft.com/office/drawing/2014/main" id="{4B8DFBA8-C051-44D4-99C1-78306176BDAC}"/>
              </a:ext>
            </a:extLst>
          </p:cNvPr>
          <p:cNvPicPr>
            <a:picLocks noChangeAspect="1"/>
          </p:cNvPicPr>
          <p:nvPr/>
        </p:nvPicPr>
        <p:blipFill rotWithShape="1">
          <a:blip r:embed="rId5"/>
          <a:srcRect t="7062"/>
          <a:stretch/>
        </p:blipFill>
        <p:spPr>
          <a:xfrm>
            <a:off x="2995998" y="3792277"/>
            <a:ext cx="6333333" cy="283239"/>
          </a:xfrm>
          <a:prstGeom prst="rect">
            <a:avLst/>
          </a:prstGeom>
        </p:spPr>
      </p:pic>
    </p:spTree>
    <p:extLst>
      <p:ext uri="{BB962C8B-B14F-4D97-AF65-F5344CB8AC3E}">
        <p14:creationId xmlns:p14="http://schemas.microsoft.com/office/powerpoint/2010/main" val="41528554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2298</Words>
  <Application>Microsoft Office PowerPoint</Application>
  <PresentationFormat>宽屏</PresentationFormat>
  <Paragraphs>196</Paragraphs>
  <Slides>19</Slides>
  <Notes>13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-apple-system</vt:lpstr>
      <vt:lpstr>baikeAwesome</vt:lpstr>
      <vt:lpstr>PingFangSC-Regular</vt:lpstr>
      <vt:lpstr>等线</vt:lpstr>
      <vt:lpstr>等线 Light</vt:lpstr>
      <vt:lpstr>微软雅黑</vt:lpstr>
      <vt:lpstr>Arial</vt:lpstr>
      <vt:lpstr>Cambria Math</vt:lpstr>
      <vt:lpstr>Consolas</vt:lpstr>
      <vt:lpstr>Noto Sans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项 桂巳雨</dc:creator>
  <cp:lastModifiedBy>项 桂巳雨</cp:lastModifiedBy>
  <cp:revision>125</cp:revision>
  <dcterms:created xsi:type="dcterms:W3CDTF">2022-10-29T01:28:43Z</dcterms:created>
  <dcterms:modified xsi:type="dcterms:W3CDTF">2022-10-29T05:39:09Z</dcterms:modified>
</cp:coreProperties>
</file>