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70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论文1" id="{0E2ED39B-EB48-4710-994A-5864F0014B4C}">
          <p14:sldIdLst>
            <p14:sldId id="256"/>
            <p14:sldId id="258"/>
            <p14:sldId id="259"/>
            <p14:sldId id="260"/>
            <p14:sldId id="269"/>
            <p14:sldId id="270"/>
          </p14:sldIdLst>
        </p14:section>
        <p14:section name="论文2" id="{6CAA7A71-09BC-460E-AAEA-9C750D9A591E}">
          <p14:sldIdLst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F5BD-8104-447E-8DB9-C61C4BB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99C90-3CE1-4CA6-A0A0-9C1C8185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3D7A3-79EB-46A6-BB62-0AD3DC7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BC76-22DB-4FFF-8CCC-032922B3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89E8-2407-4138-85CE-CD564F7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313C-75FB-44AE-ACAC-D13338AA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657AF-54D4-45C5-AA9A-4A51FFDE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D3332-DC0A-41CE-B489-E3C63FCE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7D6A8-6D29-4D55-9245-ED3916A5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2692-D10F-420B-BB18-E99A7443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E8C76-F4CD-401E-B63F-A3BCF6C2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3544A-460B-448D-9CE1-C73C4602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1F27E-1CB4-4137-BCA7-B1205448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D492A-8DB6-4906-9FFA-47F8D49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FC0E-9AA3-4BA9-8CBD-5ACF2CC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4732-011E-48B9-99E5-8279F59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5925-1BE6-4DD6-A983-CACCC3F1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E9D0-4B41-42C0-9F1C-70F17C19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74190-CFFD-402B-8BD9-4E98A5C4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4CB38-8EAF-459C-8BDD-CA360C0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B5D3-50BF-4429-A987-53E8EE4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4CAFD-ADE7-4C5A-AF30-F228983D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5F945-7F53-46A0-8A19-8A3DA57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7DE10-9C6E-4884-A4C1-D22ED0E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971D5-E6C1-4E9F-A2C7-E08F814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8FFA-A828-4382-894A-FF7A44F3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E3F19-8F21-4927-B91F-BC9DCA0F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37103-A864-4349-8213-D92DF07C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BC26-B3CB-4466-8EE9-D10D4FCC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330F-5ECD-4BFA-B87D-AEF71BB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21F9F-63EF-4410-BC1B-CD39DE5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213FA-A488-4505-B98E-5A6ADB1E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F7FBC-75B6-4849-BC12-D3E31C6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A9F3A-665A-46D9-89C5-BDFBE169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7763A-EEC7-4DEF-BC18-E91601FE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A2FB93-32BF-45E8-A456-CF5DADA9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0BAC4-EF70-4AEA-853A-8CD2B70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0E9BA-56B7-488C-800F-6AA386FD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C1873-DAE9-4014-A5FC-9210AB0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ADB3-0BFE-4D8B-8523-48FF4190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85ED7-DC7B-4C49-9A4A-EC3CF02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E0588-F0F4-4C2B-BBA5-61A5C5E8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C538-2424-4DFA-9E9E-2362756E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51412-D5FC-4CBB-BAE4-A1251EE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0031E-1DCF-4B28-AB5B-54FCC105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2F9E4-90BB-4990-8114-452F0CAD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2A79-023B-4435-A371-2B767B5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C6C70-BD84-4FF5-BD37-62C721E1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53898-CCBD-42E2-9439-8B7C2CAB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CA0B1-8363-4232-ACD5-DE51AEA3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81C33-5532-4F82-83B7-F1A5D367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CC671-EBA8-490B-9FAD-F510737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73D2F-51FD-4A74-9628-F1B13DD0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53764-287F-4956-B9C4-AD5D32F5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9D0B9-1078-4CDF-9E5B-114D3AED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E5429-AE63-4309-9BAA-182617C9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25367-FF29-4DDB-9ABB-318F7AA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9BC88-62D8-46CC-A6B3-DEEFC18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BFCEA-9F00-405E-BF29-95FEC1E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4D311-D3E4-4F4F-B41D-BC7CCB65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E647-3DE5-462B-B0D4-D1A7E723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889-BC98-4DD1-9E3C-4AD002EE197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B786-BF95-4934-B43A-508CAE899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88B1A-6936-40CF-BB88-64D409E0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-1" y="0"/>
            <a:ext cx="37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1580754" y="3068946"/>
            <a:ext cx="9030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在处理视觉任务方面取得了很大进展，然而，现有的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vision 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仍然不具备一种对视觉输入很重要的能力：在不同尺度的特征之间建立注意力。本论文提出了跨尺度嵌入层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(CEL)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和长短距离注意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(LSDA)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。实现了跨尺度的关注，此外，本文还提出了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vision 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的动态位置偏差，使流行的相对位置偏差适用于可变尺寸的图像，在这些模块的基础上，构建了视觉架构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实验表明，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在几个典型的视觉任务，特别是目标检测和分割方面优于其他转换器。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请添加图片描述">
            <a:extLst>
              <a:ext uri="{FF2B5EF4-FFF2-40B4-BE49-F238E27FC236}">
                <a16:creationId xmlns:a16="http://schemas.microsoft.com/office/drawing/2014/main" id="{9558CDD5-6E47-410F-8C1D-2A373A57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37" y="298435"/>
            <a:ext cx="7827325" cy="20159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3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方法详解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D6EFE-5680-4B87-BB90-29CF1F1524D0}"/>
              </a:ext>
            </a:extLst>
          </p:cNvPr>
          <p:cNvSpPr txBox="1"/>
          <p:nvPr/>
        </p:nvSpPr>
        <p:spPr>
          <a:xfrm>
            <a:off x="126123" y="163961"/>
            <a:ext cx="86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EMScore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Evaluating Video Captioning via Coarse-Grained and Fine-Grained Embedding Matching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C2D88-82AD-49C8-BE67-FF1863D5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33" y="1103435"/>
            <a:ext cx="6039485" cy="36609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B109D2-28C4-45E6-A9CC-3326C18A00B3}"/>
                  </a:ext>
                </a:extLst>
              </p:cNvPr>
              <p:cNvSpPr txBox="1"/>
              <p:nvPr/>
            </p:nvSpPr>
            <p:spPr>
              <a:xfrm>
                <a:off x="334229" y="1906250"/>
                <a:ext cx="5663904" cy="2347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使用视频作为基本事实的 EMScore 计算说明。 给定视频 V 和候选字幕 C，我们为粗粒度向量匹配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𝐸𝑀𝑆𝑐𝑜𝑟𝑒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lang="zh-CN" altLang="en-US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zh-CN" altLang="en-US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提取视频和字幕的全局表示，并为细粒度贪婪匹配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𝐸𝑀𝑆𝑐𝑜𝑟𝑒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提取帧和单词的局部表示 。 我们用红色突出显示精确贪心匹配，为简单起见，我们给出了没有 idf 加权的计算。 EMScore 总分是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𝐸𝑀𝑆𝑐𝑜𝑟𝑒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的平均分和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𝐸𝑀𝑆𝑐𝑜𝑟𝑒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下面是具体公式：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B109D2-28C4-45E6-A9CC-3326C18A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9" y="1906250"/>
                <a:ext cx="5663904" cy="2347822"/>
              </a:xfrm>
              <a:prstGeom prst="rect">
                <a:avLst/>
              </a:prstGeom>
              <a:blipFill>
                <a:blip r:embed="rId3"/>
                <a:stretch>
                  <a:fillRect l="-646" t="-779" b="-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23034B3-490F-425B-8219-CB834682D990}"/>
              </a:ext>
            </a:extLst>
          </p:cNvPr>
          <p:cNvSpPr txBox="1"/>
          <p:nvPr/>
        </p:nvSpPr>
        <p:spPr>
          <a:xfrm>
            <a:off x="5724460" y="5030804"/>
            <a:ext cx="60949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图中显示了 EMScore 的流程，它计算生成的字幕和源视频的嵌入相似度，以实现无参考字幕评估。</a:t>
            </a:r>
          </a:p>
        </p:txBody>
      </p:sp>
      <p:pic>
        <p:nvPicPr>
          <p:cNvPr id="9218" name="Picture 2" descr="在这里插入图片描述">
            <a:extLst>
              <a:ext uri="{FF2B5EF4-FFF2-40B4-BE49-F238E27FC236}">
                <a16:creationId xmlns:a16="http://schemas.microsoft.com/office/drawing/2014/main" id="{E813B909-E7EE-4886-9698-CB4049EE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66" y="5975727"/>
            <a:ext cx="3609975" cy="5048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在这里插入图片描述">
            <a:extLst>
              <a:ext uri="{FF2B5EF4-FFF2-40B4-BE49-F238E27FC236}">
                <a16:creationId xmlns:a16="http://schemas.microsoft.com/office/drawing/2014/main" id="{F3A7D5DE-5C90-49C6-AA75-DA0FF7E6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91" y="6061452"/>
            <a:ext cx="4048125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在这里插入图片描述">
            <a:extLst>
              <a:ext uri="{FF2B5EF4-FFF2-40B4-BE49-F238E27FC236}">
                <a16:creationId xmlns:a16="http://schemas.microsoft.com/office/drawing/2014/main" id="{88C9221F-9CD8-46C2-9C77-DD23030B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9" y="4216647"/>
            <a:ext cx="2628900" cy="14287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在这里插入图片描述">
            <a:extLst>
              <a:ext uri="{FF2B5EF4-FFF2-40B4-BE49-F238E27FC236}">
                <a16:creationId xmlns:a16="http://schemas.microsoft.com/office/drawing/2014/main" id="{4E4AC136-CFFE-4BF4-B4FA-EE0B327F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0" y="4654797"/>
            <a:ext cx="1905000" cy="2762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2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versatile vision transformer based on cross-scale attention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9" y="1438048"/>
            <a:ext cx="6759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在计算机视觉中已经有了一些成功的应用，这些方法大都将输入图像切分成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编码成序列的特征，在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来建立编码后特征之间的关系。但使用原始的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计算量相比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来说非常大，于是也有一些人对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的方法做了一些改进。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对于视觉任务，一个图像中不同目标的尺度是有很大不同的，所以如果需要对两个大小相差较大的目标建立关系的话，需要使用跨尺度的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，但是很少有方法能很好的建立不同尺度特征之间的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，原因有两个：</a:t>
            </a:r>
            <a:endParaRPr lang="zh-CN" altLang="en-US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背景与动机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61A3ADE-A3C1-4F5E-A72C-82380ACCCC49}"/>
              </a:ext>
            </a:extLst>
          </p:cNvPr>
          <p:cNvSpPr/>
          <p:nvPr/>
        </p:nvSpPr>
        <p:spPr>
          <a:xfrm rot="1220784">
            <a:off x="592785" y="4809534"/>
            <a:ext cx="296392" cy="309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8ECE82A-35E8-466A-8AF0-FF7BF4A4E6FF}"/>
              </a:ext>
            </a:extLst>
          </p:cNvPr>
          <p:cNvSpPr/>
          <p:nvPr/>
        </p:nvSpPr>
        <p:spPr>
          <a:xfrm rot="1220784">
            <a:off x="592785" y="5485348"/>
            <a:ext cx="296392" cy="309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D2FC78-480D-4ED7-8D62-E6761181EE9D}"/>
              </a:ext>
            </a:extLst>
          </p:cNvPr>
          <p:cNvSpPr txBox="1"/>
          <p:nvPr/>
        </p:nvSpPr>
        <p:spPr>
          <a:xfrm>
            <a:off x="1179258" y="4810147"/>
            <a:ext cx="909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其一是每层的输入编码特征都是相同尺度的，没有跨尺度的特征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B7FF9D-8E38-4ED2-BACE-0D0A34E9AC5A}"/>
              </a:ext>
            </a:extLst>
          </p:cNvPr>
          <p:cNvSpPr txBox="1"/>
          <p:nvPr/>
        </p:nvSpPr>
        <p:spPr>
          <a:xfrm>
            <a:off x="1179258" y="5528463"/>
            <a:ext cx="909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其二是一些方法为了效率牺牲了小尺度编码的特征。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372763-62B2-4853-81E6-C9B83C8D6C9A}"/>
              </a:ext>
            </a:extLst>
          </p:cNvPr>
          <p:cNvSpPr txBox="1"/>
          <p:nvPr/>
        </p:nvSpPr>
        <p:spPr>
          <a:xfrm>
            <a:off x="8297676" y="4673035"/>
            <a:ext cx="2184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A5132001-BFE0-441B-ACC1-4D961DA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70" y="737826"/>
            <a:ext cx="4591989" cy="37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versatile vision transformer based on cross-scale attention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9" y="1261046"/>
            <a:ext cx="113070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总体结构如图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所示，是金字塔结构，总共有四个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cross-scale embedding layer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接收上一个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的输出（首个接收原始图像），输出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cross-scale embedding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。除了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会把输入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的元素数量降低为输入的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，维度增加为输入的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blocks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668665E5-ECB1-4D7B-BF32-7FEAE417E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8"/>
          <a:stretch/>
        </p:blipFill>
        <p:spPr bwMode="auto">
          <a:xfrm>
            <a:off x="2000627" y="3235528"/>
            <a:ext cx="8190745" cy="22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5AC98C-03E1-4B04-A195-E09FF23100F6}"/>
                  </a:ext>
                </a:extLst>
              </p:cNvPr>
              <p:cNvSpPr txBox="1"/>
              <p:nvPr/>
            </p:nvSpPr>
            <p:spPr>
              <a:xfrm>
                <a:off x="1191872" y="5511626"/>
                <a:ext cx="95917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/>
                  <a:t>图</a:t>
                </a:r>
                <a:r>
                  <a:rPr lang="en-US" altLang="zh-CN" sz="1200" dirty="0"/>
                  <a:t>2</a:t>
                </a:r>
                <a:r>
                  <a:rPr lang="zh-CN" altLang="en-US" sz="1200" dirty="0"/>
                  <a:t>：(a)用于分类的CrossFormer架构。输入大小为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20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dirty="0"/>
                  <a:t>，每个阶段的特征地图大小显示在顶部。第一阶段由CEL和ni个CrossFormer块组成。单元中的数字表示使用过的内核的大小。(b)两个连续的CrossFormer区块的内部结构SDA和LDA交替出现在不同的区块中。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55AC98C-03E1-4B04-A195-E09FF2310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72" y="5511626"/>
                <a:ext cx="9591741" cy="461665"/>
              </a:xfrm>
              <a:prstGeom prst="rect">
                <a:avLst/>
              </a:prstGeom>
              <a:blipFill>
                <a:blip r:embed="rId3"/>
                <a:stretch>
                  <a:fillRect l="-64" r="-165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versatile vision transformer based on cross-scale attention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9" y="1438048"/>
            <a:ext cx="53188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Cross-Scale Embedding Layer(CEL)</a:t>
            </a: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都会被用来生成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stage-1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之前，使用原图作为首个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的输入，使用四个不同大小的核来进行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抽取，即在相同的位置（中心点）使用四个大小不同的核进行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抽取，然后经过投影后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起来，得到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但还有一个问题就是每个不同大小的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投影后的特征维度如何选取，已知大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容易带来大的计算复杂度，所以作者给大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使用了低维输出，小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使用了高维输出。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接收上个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的输出作为输入，使用不同尺度的核进行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选择。然后把这些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进行线性影射后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起来，可以看成单个尺度的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方法详解</a:t>
            </a:r>
          </a:p>
        </p:txBody>
      </p:sp>
      <p:pic>
        <p:nvPicPr>
          <p:cNvPr id="4100" name="Picture 4" descr="图2">
            <a:extLst>
              <a:ext uri="{FF2B5EF4-FFF2-40B4-BE49-F238E27FC236}">
                <a16:creationId xmlns:a16="http://schemas.microsoft.com/office/drawing/2014/main" id="{882456E1-D363-4919-A4D4-86F05D4CA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91" b="32320"/>
          <a:stretch/>
        </p:blipFill>
        <p:spPr bwMode="auto">
          <a:xfrm>
            <a:off x="6096000" y="1107295"/>
            <a:ext cx="4805330" cy="272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D9B429-4081-4137-AF73-80259E0BBE73}"/>
              </a:ext>
            </a:extLst>
          </p:cNvPr>
          <p:cNvSpPr txBox="1"/>
          <p:nvPr/>
        </p:nvSpPr>
        <p:spPr>
          <a:xfrm>
            <a:off x="6575272" y="4089876"/>
            <a:ext cx="3846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3</a:t>
            </a:r>
            <a:r>
              <a:rPr lang="zh-CN" altLang="en-US" sz="1200" dirty="0"/>
              <a:t>：接收一幅图像作为输入，使用四个不同大小的内核对</a:t>
            </a:r>
            <a:r>
              <a:rPr lang="en-US" altLang="zh-CN" sz="1200" dirty="0"/>
              <a:t>patch</a:t>
            </a:r>
            <a:r>
              <a:rPr lang="zh-CN" altLang="en-US" sz="1200" dirty="0"/>
              <a:t>进行采样。</a:t>
            </a:r>
          </a:p>
        </p:txBody>
      </p:sp>
    </p:spTree>
    <p:extLst>
      <p:ext uri="{BB962C8B-B14F-4D97-AF65-F5344CB8AC3E}">
        <p14:creationId xmlns:p14="http://schemas.microsoft.com/office/powerpoint/2010/main" val="31744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versatile vision transformer based on cross-scale attention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8" y="1438048"/>
            <a:ext cx="10707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由一个长短距离注意力模块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(LSDA: Long Short Distance Attention)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和一个多层感知机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(MLP)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组成，如下图。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方法详解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64E91E-5A3B-48D6-BD95-1824CAEBD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5"/>
          <a:stretch/>
        </p:blipFill>
        <p:spPr bwMode="auto">
          <a:xfrm>
            <a:off x="3506251" y="2637560"/>
            <a:ext cx="4041490" cy="35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9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CrossFormer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versatile vision transformer based on cross-scale attention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8" y="1438048"/>
            <a:ext cx="10707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 Distance Attention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分成了两个部分：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short-distance attention (SDA)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：建立和目标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近距离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的注意力特征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long-distance attention (LDA)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：建立和目标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远距离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的注意力特征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方法详解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36B67771-AFEA-42D6-A4CC-9439F991778A}"/>
              </a:ext>
            </a:extLst>
          </p:cNvPr>
          <p:cNvSpPr/>
          <p:nvPr/>
        </p:nvSpPr>
        <p:spPr>
          <a:xfrm rot="16200000">
            <a:off x="5297708" y="-257572"/>
            <a:ext cx="730536" cy="7731413"/>
          </a:xfrm>
          <a:prstGeom prst="rightBrace">
            <a:avLst>
              <a:gd name="adj1" fmla="val 42284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8E235F-3D2A-4ADF-B8D0-532BF8E4556F}"/>
                  </a:ext>
                </a:extLst>
              </p:cNvPr>
              <p:cNvSpPr txBox="1"/>
              <p:nvPr/>
            </p:nvSpPr>
            <p:spPr>
              <a:xfrm>
                <a:off x="1019502" y="4124260"/>
                <a:ext cx="25224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、对于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SDA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∗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的相邻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都被聚合起来了，图中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展示了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3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的情况。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8E235F-3D2A-4ADF-B8D0-532BF8E4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2" y="4124260"/>
                <a:ext cx="2522483" cy="646331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99E9C-F893-49B6-89E6-E0239923A6FB}"/>
                  </a:ext>
                </a:extLst>
              </p:cNvPr>
              <p:cNvSpPr txBox="1"/>
              <p:nvPr/>
            </p:nvSpPr>
            <p:spPr>
              <a:xfrm>
                <a:off x="4401734" y="4124260"/>
                <a:ext cx="2522483" cy="1462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、对于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LDA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，输入为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∗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都会使用固定的间隔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被采样。如图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所示，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3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，所有红色区域的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属于一个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，黄色的是另一个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的宽高都为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den>
                    </m:f>
                  </m:oMath>
                </a14:m>
                <a:endParaRPr lang="en-US" altLang="zh-CN" sz="1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，此处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3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99E9C-F893-49B6-89E6-E0239923A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34" y="4124260"/>
                <a:ext cx="2522483" cy="1462644"/>
              </a:xfrm>
              <a:prstGeom prst="rect">
                <a:avLst/>
              </a:prstGeom>
              <a:blipFill>
                <a:blip r:embed="rId3"/>
                <a:stretch>
                  <a:fillRect b="-24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9CDA490-9B26-4E3A-BF3F-6D9C8B9BFBFB}"/>
                  </a:ext>
                </a:extLst>
              </p:cNvPr>
              <p:cNvSpPr txBox="1"/>
              <p:nvPr/>
            </p:nvSpPr>
            <p:spPr>
              <a:xfrm>
                <a:off x="7692522" y="4124260"/>
                <a:ext cx="252248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、在聚合（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）之后，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SDA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LDA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都会在每个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group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内使用传统的 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self-attention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，计算复杂度会从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降低为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9CDA490-9B26-4E3A-BF3F-6D9C8B9BF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22" y="4124260"/>
                <a:ext cx="2522483" cy="830997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在这里插入图片描述">
            <a:extLst>
              <a:ext uri="{FF2B5EF4-FFF2-40B4-BE49-F238E27FC236}">
                <a16:creationId xmlns:a16="http://schemas.microsoft.com/office/drawing/2014/main" id="{DDC13462-AD3F-436F-876F-901FC91F2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2" b="27480"/>
          <a:stretch/>
        </p:blipFill>
        <p:spPr bwMode="auto">
          <a:xfrm>
            <a:off x="8235348" y="1411556"/>
            <a:ext cx="3865213" cy="175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33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1580753" y="3768935"/>
            <a:ext cx="9030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简介：这篇文章是关于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 caption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评测指标的创新。受到人类评价的启发，作者认为高质量的字幕应该与提供的视频一致，但不一定在字面或语义上与参考相似。所以通过度量视频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caption embedding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之间的相似性来衡量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的质量。且从粗粒度（整个视频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）和细粒度（视频帧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）两个方面来权衡。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44770-B78F-4BFC-A395-A62F742A7C4D}"/>
              </a:ext>
            </a:extLst>
          </p:cNvPr>
          <p:cNvSpPr txBox="1"/>
          <p:nvPr/>
        </p:nvSpPr>
        <p:spPr>
          <a:xfrm>
            <a:off x="-1" y="0"/>
            <a:ext cx="37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1548C-067D-4E16-B6DD-A71E9156D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22" y="292987"/>
            <a:ext cx="7578155" cy="2796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9395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86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EMScore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Evaluating Video Captioning via Coarse-Grained and Fine-Grained Embedding Matching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9" y="1438048"/>
            <a:ext cx="1112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这篇文章是关于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 caption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评测指标的创新。传统的指标具有如下不足：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）无法处理没有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无法详尽地描述视频的所有细节，而且有限，导致评估的时候可能会过度惩罚（即使生成的文本表达的意思是正确的）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）对于一些“幻想”的单词过轻处罚因为这些指标只考虑与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问题与动机</a:t>
            </a:r>
          </a:p>
        </p:txBody>
      </p:sp>
    </p:spTree>
    <p:extLst>
      <p:ext uri="{BB962C8B-B14F-4D97-AF65-F5344CB8AC3E}">
        <p14:creationId xmlns:p14="http://schemas.microsoft.com/office/powerpoint/2010/main" val="3294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334229" y="1438048"/>
                <a:ext cx="52467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作者是用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CLIP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网络来抽取视频和文本的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，具体地，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visual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​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用于捕捉视频帧的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language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​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用于捕捉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token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和整个句子的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9" y="1438048"/>
                <a:ext cx="5246764" cy="1200329"/>
              </a:xfrm>
              <a:prstGeom prst="rect">
                <a:avLst/>
              </a:prstGeom>
              <a:blipFill>
                <a:blip r:embed="rId2"/>
                <a:stretch>
                  <a:fillRect l="-1045" t="-3046" r="-697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AD6EFE-5680-4B87-BB90-29CF1F1524D0}"/>
              </a:ext>
            </a:extLst>
          </p:cNvPr>
          <p:cNvSpPr txBox="1"/>
          <p:nvPr/>
        </p:nvSpPr>
        <p:spPr>
          <a:xfrm>
            <a:off x="126123" y="163961"/>
            <a:ext cx="86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EMScore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Evaluating Video Captioning via Coarse-Grained and Fine-Grained Embedding Matching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19B8709C-1B27-43BD-926F-9A3F953B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337987"/>
            <a:ext cx="2352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974BD3B-63F2-4EB2-9F9E-0E0AB63B62E7}"/>
              </a:ext>
            </a:extLst>
          </p:cNvPr>
          <p:cNvSpPr txBox="1"/>
          <p:nvPr/>
        </p:nvSpPr>
        <p:spPr>
          <a:xfrm>
            <a:off x="1154037" y="3295650"/>
            <a:ext cx="30522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frame embedding: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 embedding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 representation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 embedding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的平均池化之后进行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2 L2L2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</a:p>
        </p:txBody>
      </p:sp>
      <p:pic>
        <p:nvPicPr>
          <p:cNvPr id="8198" name="Picture 6" descr="在这里插入图片描述">
            <a:extLst>
              <a:ext uri="{FF2B5EF4-FFF2-40B4-BE49-F238E27FC236}">
                <a16:creationId xmlns:a16="http://schemas.microsoft.com/office/drawing/2014/main" id="{8AC9AA8A-4A20-4AF0-A6ED-B7436403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43" y="3903344"/>
            <a:ext cx="37719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在这里插入图片描述">
            <a:extLst>
              <a:ext uri="{FF2B5EF4-FFF2-40B4-BE49-F238E27FC236}">
                <a16:creationId xmlns:a16="http://schemas.microsoft.com/office/drawing/2014/main" id="{A47A55E5-7FCC-48ED-BC39-44455652D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24" y="4549586"/>
            <a:ext cx="29146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6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1300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344</cp:revision>
  <dcterms:created xsi:type="dcterms:W3CDTF">2022-08-04T08:26:22Z</dcterms:created>
  <dcterms:modified xsi:type="dcterms:W3CDTF">2022-08-11T18:34:02Z</dcterms:modified>
</cp:coreProperties>
</file>