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5" r:id="rId6"/>
    <p:sldId id="276" r:id="rId7"/>
    <p:sldId id="262" r:id="rId8"/>
    <p:sldId id="263" r:id="rId9"/>
    <p:sldId id="264" r:id="rId10"/>
    <p:sldId id="267" r:id="rId11"/>
    <p:sldId id="27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论文1" id="{0E2ED39B-EB48-4710-994A-5864F0014B4C}">
          <p14:sldIdLst>
            <p14:sldId id="256"/>
            <p14:sldId id="258"/>
            <p14:sldId id="259"/>
            <p14:sldId id="260"/>
            <p14:sldId id="275"/>
            <p14:sldId id="276"/>
          </p14:sldIdLst>
        </p14:section>
        <p14:section name="论文2" id="{6CAA7A71-09BC-460E-AAEA-9C750D9A591E}">
          <p14:sldIdLst>
            <p14:sldId id="262"/>
            <p14:sldId id="263"/>
            <p14:sldId id="264"/>
            <p14:sldId id="267"/>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1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4F5BD-8104-447E-8DB9-C61C4BB847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299C90-3CE1-4CA6-A0A0-9C1C8185B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23D7A3-79EB-46A6-BB62-0AD3DC7907D7}"/>
              </a:ext>
            </a:extLst>
          </p:cNvPr>
          <p:cNvSpPr>
            <a:spLocks noGrp="1"/>
          </p:cNvSpPr>
          <p:nvPr>
            <p:ph type="dt" sz="half" idx="10"/>
          </p:nvPr>
        </p:nvSpPr>
        <p:spPr/>
        <p:txBody>
          <a:bodyPr/>
          <a:lstStyle/>
          <a:p>
            <a:fld id="{D4FB4889-BC98-4DD1-9E3C-4AD002EE1978}"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BAC2BC76-22DB-4FFF-8CCC-032922B345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0E89E8-2407-4138-85CE-CD564F75F8B0}"/>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371670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C313C-75FB-44AE-ACAC-D13338AABE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F657AF-54D4-45C5-AA9A-4A51FFDE8F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8D3332-DC0A-41CE-B489-E3C63FCE5206}"/>
              </a:ext>
            </a:extLst>
          </p:cNvPr>
          <p:cNvSpPr>
            <a:spLocks noGrp="1"/>
          </p:cNvSpPr>
          <p:nvPr>
            <p:ph type="dt" sz="half" idx="10"/>
          </p:nvPr>
        </p:nvSpPr>
        <p:spPr/>
        <p:txBody>
          <a:bodyPr/>
          <a:lstStyle/>
          <a:p>
            <a:fld id="{D4FB4889-BC98-4DD1-9E3C-4AD002EE1978}"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7F37D6A8-6D29-4D55-9245-ED3916A5AF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112692-D10F-420B-BB18-E99A7443005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63086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AE8C76-F4CD-401E-B63F-A3BCF6C2093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B3544A-460B-448D-9CE1-C73C4602A8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B1F27E-1CB4-4137-BCA7-B12054483335}"/>
              </a:ext>
            </a:extLst>
          </p:cNvPr>
          <p:cNvSpPr>
            <a:spLocks noGrp="1"/>
          </p:cNvSpPr>
          <p:nvPr>
            <p:ph type="dt" sz="half" idx="10"/>
          </p:nvPr>
        </p:nvSpPr>
        <p:spPr/>
        <p:txBody>
          <a:bodyPr/>
          <a:lstStyle/>
          <a:p>
            <a:fld id="{D4FB4889-BC98-4DD1-9E3C-4AD002EE1978}"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105D492A-8DB6-4906-9FFA-47F8D49F71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2DFC0E-9AA3-4BA9-8CBD-5ACF2CC47A3A}"/>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2293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C4732-011E-48B9-99E5-8279F59480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925925-1BE6-4DD6-A983-CACCC3F1EF4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48E9D0-4B41-42C0-9F1C-70F17C19A356}"/>
              </a:ext>
            </a:extLst>
          </p:cNvPr>
          <p:cNvSpPr>
            <a:spLocks noGrp="1"/>
          </p:cNvSpPr>
          <p:nvPr>
            <p:ph type="dt" sz="half" idx="10"/>
          </p:nvPr>
        </p:nvSpPr>
        <p:spPr/>
        <p:txBody>
          <a:bodyPr/>
          <a:lstStyle/>
          <a:p>
            <a:fld id="{D4FB4889-BC98-4DD1-9E3C-4AD002EE1978}"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13A74190-CFFD-402B-8BD9-4E98A5C463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64CB38-8EAF-459C-8BDD-CA360C061488}"/>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5036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BB5D3-50BF-4429-A987-53E8EE4B31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F4CAFD-ADE7-4C5A-AF30-F228983DB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C5F945-7F53-46A0-8A19-8A3DA57E8E77}"/>
              </a:ext>
            </a:extLst>
          </p:cNvPr>
          <p:cNvSpPr>
            <a:spLocks noGrp="1"/>
          </p:cNvSpPr>
          <p:nvPr>
            <p:ph type="dt" sz="half" idx="10"/>
          </p:nvPr>
        </p:nvSpPr>
        <p:spPr/>
        <p:txBody>
          <a:bodyPr/>
          <a:lstStyle/>
          <a:p>
            <a:fld id="{D4FB4889-BC98-4DD1-9E3C-4AD002EE1978}"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8D77DE10-9C6E-4884-A4C1-D22ED0EF5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971D5-E6C1-4E9F-A2C7-E08F814E495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78412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B8FFA-A828-4382-894A-FF7A44F3C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4E3F19-8F21-4927-B91F-BC9DCA0FDC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937103-A864-4349-8213-D92DF07C086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D9BC26-B3CB-4466-8EE9-D10D4FCC54C4}"/>
              </a:ext>
            </a:extLst>
          </p:cNvPr>
          <p:cNvSpPr>
            <a:spLocks noGrp="1"/>
          </p:cNvSpPr>
          <p:nvPr>
            <p:ph type="dt" sz="half" idx="10"/>
          </p:nvPr>
        </p:nvSpPr>
        <p:spPr/>
        <p:txBody>
          <a:bodyPr/>
          <a:lstStyle/>
          <a:p>
            <a:fld id="{D4FB4889-BC98-4DD1-9E3C-4AD002EE1978}"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3CF5330F-5ECD-4BFA-B87D-AEF71BB3F2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A21F9F-63EF-4410-BC1B-CD39DE57F6A3}"/>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4905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213FA-A488-4505-B98E-5A6ADB1E61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6F7FBC-75B6-4849-BC12-D3E31C615A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7A9F3A-665A-46D9-89C5-BDFBE16974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D7763A-EEC7-4DEF-BC18-E91601FED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BA2FB93-32BF-45E8-A456-CF5DADA9BA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20BAC4-EF70-4AEA-853A-8CD2B70C2DC2}"/>
              </a:ext>
            </a:extLst>
          </p:cNvPr>
          <p:cNvSpPr>
            <a:spLocks noGrp="1"/>
          </p:cNvSpPr>
          <p:nvPr>
            <p:ph type="dt" sz="half" idx="10"/>
          </p:nvPr>
        </p:nvSpPr>
        <p:spPr/>
        <p:txBody>
          <a:bodyPr/>
          <a:lstStyle/>
          <a:p>
            <a:fld id="{D4FB4889-BC98-4DD1-9E3C-4AD002EE1978}" type="datetimeFigureOut">
              <a:rPr lang="zh-CN" altLang="en-US" smtClean="0"/>
              <a:t>2022/9/1</a:t>
            </a:fld>
            <a:endParaRPr lang="zh-CN" altLang="en-US"/>
          </a:p>
        </p:txBody>
      </p:sp>
      <p:sp>
        <p:nvSpPr>
          <p:cNvPr id="8" name="页脚占位符 7">
            <a:extLst>
              <a:ext uri="{FF2B5EF4-FFF2-40B4-BE49-F238E27FC236}">
                <a16:creationId xmlns:a16="http://schemas.microsoft.com/office/drawing/2014/main" id="{6990E9BA-56B7-488C-800F-6AA386FDF7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1C1873-DAE9-4014-A5FC-9210AB03BBE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25482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AADB3-0BFE-4D8B-8523-48FF4190A1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985ED7-DC7B-4C49-9A4A-EC3CF0284470}"/>
              </a:ext>
            </a:extLst>
          </p:cNvPr>
          <p:cNvSpPr>
            <a:spLocks noGrp="1"/>
          </p:cNvSpPr>
          <p:nvPr>
            <p:ph type="dt" sz="half" idx="10"/>
          </p:nvPr>
        </p:nvSpPr>
        <p:spPr/>
        <p:txBody>
          <a:bodyPr/>
          <a:lstStyle/>
          <a:p>
            <a:fld id="{D4FB4889-BC98-4DD1-9E3C-4AD002EE1978}" type="datetimeFigureOut">
              <a:rPr lang="zh-CN" altLang="en-US" smtClean="0"/>
              <a:t>2022/9/1</a:t>
            </a:fld>
            <a:endParaRPr lang="zh-CN" altLang="en-US"/>
          </a:p>
        </p:txBody>
      </p:sp>
      <p:sp>
        <p:nvSpPr>
          <p:cNvPr id="4" name="页脚占位符 3">
            <a:extLst>
              <a:ext uri="{FF2B5EF4-FFF2-40B4-BE49-F238E27FC236}">
                <a16:creationId xmlns:a16="http://schemas.microsoft.com/office/drawing/2014/main" id="{65CE0588-F0F4-4C2B-BBA5-61A5C5E84E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2A0C538-2424-4DFA-9E9E-2362756E49CD}"/>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415322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F51412-D5FC-4CBB-BAE4-A1251EEFE7D0}"/>
              </a:ext>
            </a:extLst>
          </p:cNvPr>
          <p:cNvSpPr>
            <a:spLocks noGrp="1"/>
          </p:cNvSpPr>
          <p:nvPr>
            <p:ph type="dt" sz="half" idx="10"/>
          </p:nvPr>
        </p:nvSpPr>
        <p:spPr/>
        <p:txBody>
          <a:bodyPr/>
          <a:lstStyle/>
          <a:p>
            <a:fld id="{D4FB4889-BC98-4DD1-9E3C-4AD002EE1978}" type="datetimeFigureOut">
              <a:rPr lang="zh-CN" altLang="en-US" smtClean="0"/>
              <a:t>2022/9/1</a:t>
            </a:fld>
            <a:endParaRPr lang="zh-CN" altLang="en-US"/>
          </a:p>
        </p:txBody>
      </p:sp>
      <p:sp>
        <p:nvSpPr>
          <p:cNvPr id="3" name="页脚占位符 2">
            <a:extLst>
              <a:ext uri="{FF2B5EF4-FFF2-40B4-BE49-F238E27FC236}">
                <a16:creationId xmlns:a16="http://schemas.microsoft.com/office/drawing/2014/main" id="{D6E0031E-1DCF-4B28-AB5B-54FCC1051A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02F9E4-90BB-4990-8114-452F0CADD3D7}"/>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83284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62A79-023B-4435-A371-2B767B57B3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8C6C70-BD84-4FF5-BD37-62C721E13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B53898-CCBD-42E2-9439-8B7C2CAB0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8CA0B1-8363-4232-ACD5-DE51AEA337A9}"/>
              </a:ext>
            </a:extLst>
          </p:cNvPr>
          <p:cNvSpPr>
            <a:spLocks noGrp="1"/>
          </p:cNvSpPr>
          <p:nvPr>
            <p:ph type="dt" sz="half" idx="10"/>
          </p:nvPr>
        </p:nvSpPr>
        <p:spPr/>
        <p:txBody>
          <a:bodyPr/>
          <a:lstStyle/>
          <a:p>
            <a:fld id="{D4FB4889-BC98-4DD1-9E3C-4AD002EE1978}"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0BB81C33-5532-4F82-83B7-F1A5D36755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1CC671-EBA8-490B-9FAD-F5107379309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91188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73D2F-51FD-4A74-9628-F1B13DD0DB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C53764-287F-4956-B9C4-AD5D32F5D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D9D0B9-1078-4CDF-9E5B-114D3AED8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CE5429-AE63-4309-9BAA-182617C9FADB}"/>
              </a:ext>
            </a:extLst>
          </p:cNvPr>
          <p:cNvSpPr>
            <a:spLocks noGrp="1"/>
          </p:cNvSpPr>
          <p:nvPr>
            <p:ph type="dt" sz="half" idx="10"/>
          </p:nvPr>
        </p:nvSpPr>
        <p:spPr/>
        <p:txBody>
          <a:bodyPr/>
          <a:lstStyle/>
          <a:p>
            <a:fld id="{D4FB4889-BC98-4DD1-9E3C-4AD002EE1978}"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7C825367-FF29-4DDB-9ABB-318F7AAB45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89BC88-62D8-46CC-A6B3-DEEFC18B2D21}"/>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99317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8BFCEA-9F00-405E-BF29-95FEC1E11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C4D311-D3E4-4F4F-B41D-BC7CCB658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2E647-3DE5-462B-B0D4-D1A7E7235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B4889-BC98-4DD1-9E3C-4AD002EE1978}"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88BFB786-BF95-4934-B43A-508CAE899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688B1A-6936-40CF-BB88-64D409E0E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6623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 y="0"/>
            <a:ext cx="37206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⑨</a:t>
            </a:r>
          </a:p>
        </p:txBody>
      </p:sp>
      <p:sp>
        <p:nvSpPr>
          <p:cNvPr id="5" name="文本框 4">
            <a:extLst>
              <a:ext uri="{FF2B5EF4-FFF2-40B4-BE49-F238E27FC236}">
                <a16:creationId xmlns:a16="http://schemas.microsoft.com/office/drawing/2014/main" id="{FD007192-4239-41E1-89F9-A2D755D40043}"/>
              </a:ext>
            </a:extLst>
          </p:cNvPr>
          <p:cNvSpPr txBox="1"/>
          <p:nvPr/>
        </p:nvSpPr>
        <p:spPr>
          <a:xfrm>
            <a:off x="1580754" y="3068946"/>
            <a:ext cx="9030489" cy="255454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简介：作者提出了一个使用无卷积</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架构从无标签数据中学习多模态表示的框架。具体来说，</a:t>
            </a:r>
            <a:r>
              <a:rPr lang="en-US" altLang="zh-CN" sz="2000" dirty="0">
                <a:latin typeface="微软雅黑" panose="020B0503020204020204" pitchFamily="34" charset="-122"/>
                <a:ea typeface="微软雅黑" panose="020B0503020204020204" pitchFamily="34" charset="-122"/>
              </a:rPr>
              <a:t>Video-</a:t>
            </a:r>
            <a:r>
              <a:rPr lang="en-US" altLang="zh-CN" sz="2000" dirty="0" err="1">
                <a:latin typeface="微软雅黑" panose="020B0503020204020204" pitchFamily="34" charset="-122"/>
                <a:ea typeface="微软雅黑" panose="020B0503020204020204" pitchFamily="34" charset="-122"/>
              </a:rPr>
              <a:t>AudioText</a:t>
            </a:r>
            <a:r>
              <a:rPr lang="en-US" altLang="zh-CN" sz="2000" dirty="0">
                <a:latin typeface="微软雅黑" panose="020B0503020204020204" pitchFamily="34" charset="-122"/>
                <a:ea typeface="微软雅黑" panose="020B0503020204020204" pitchFamily="34" charset="-122"/>
              </a:rPr>
              <a:t> Transformer (VATT)</a:t>
            </a:r>
            <a:r>
              <a:rPr lang="zh-CN" altLang="en-US" sz="2000" dirty="0">
                <a:latin typeface="微软雅黑" panose="020B0503020204020204" pitchFamily="34" charset="-122"/>
                <a:ea typeface="微软雅黑" panose="020B0503020204020204" pitchFamily="34" charset="-122"/>
              </a:rPr>
              <a:t>将原始信号作为输入，并提取足够丰富的多模态表征，从而有利于各种下游任务</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例如检测、分类、跟踪</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。作者使用多模态对比损失从头到尾训练</a:t>
            </a:r>
            <a:r>
              <a:rPr lang="en-US" altLang="zh-CN" sz="2000" dirty="0">
                <a:latin typeface="微软雅黑" panose="020B0503020204020204" pitchFamily="34" charset="-122"/>
                <a:ea typeface="微软雅黑" panose="020B0503020204020204" pitchFamily="34" charset="-122"/>
              </a:rPr>
              <a:t>VATT</a:t>
            </a:r>
            <a:r>
              <a:rPr lang="zh-CN" altLang="en-US" sz="2000" dirty="0">
                <a:latin typeface="微软雅黑" panose="020B0503020204020204" pitchFamily="34" charset="-122"/>
                <a:ea typeface="微软雅黑" panose="020B0503020204020204" pitchFamily="34" charset="-122"/>
              </a:rPr>
              <a:t>，并通过视频动作识别、音频事件分类、图像分类和文本到视频检索等下游任务评估其性能。此外，作者研究了一种模式不可知的、单骨干的</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，在三种模态之间共享权值。证明了无卷积</a:t>
            </a:r>
            <a:r>
              <a:rPr lang="en-US" altLang="zh-CN" sz="2000" dirty="0">
                <a:latin typeface="微软雅黑" panose="020B0503020204020204" pitchFamily="34" charset="-122"/>
                <a:ea typeface="微软雅黑" panose="020B0503020204020204" pitchFamily="34" charset="-122"/>
              </a:rPr>
              <a:t>VATT</a:t>
            </a:r>
            <a:r>
              <a:rPr lang="zh-CN" altLang="en-US" sz="2000" dirty="0">
                <a:latin typeface="微软雅黑" panose="020B0503020204020204" pitchFamily="34" charset="-122"/>
                <a:ea typeface="微软雅黑" panose="020B0503020204020204" pitchFamily="34" charset="-122"/>
              </a:rPr>
              <a:t>在下游任务中的性能优于先进的基于基于</a:t>
            </a:r>
            <a:r>
              <a:rPr lang="en-US" altLang="zh-CN" sz="2000" dirty="0" err="1">
                <a:latin typeface="微软雅黑" panose="020B0503020204020204" pitchFamily="34" charset="-122"/>
                <a:ea typeface="微软雅黑" panose="020B0503020204020204" pitchFamily="34" charset="-122"/>
              </a:rPr>
              <a:t>ConvNet</a:t>
            </a:r>
            <a:r>
              <a:rPr lang="zh-CN" altLang="en-US" sz="2000" dirty="0">
                <a:latin typeface="微软雅黑" panose="020B0503020204020204" pitchFamily="34" charset="-122"/>
                <a:ea typeface="微软雅黑" panose="020B0503020204020204" pitchFamily="34" charset="-122"/>
              </a:rPr>
              <a:t>的结构。</a:t>
            </a:r>
            <a:endParaRPr lang="zh-CN" altLang="en-US"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3228973-89CE-47DD-9859-D30E40C970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40442" y="701301"/>
            <a:ext cx="8060195" cy="181209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5213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Video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Swin</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Transformer</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CB109D2-28C4-45E6-A9CC-3326C18A00B3}"/>
              </a:ext>
            </a:extLst>
          </p:cNvPr>
          <p:cNvSpPr txBox="1"/>
          <p:nvPr/>
        </p:nvSpPr>
        <p:spPr>
          <a:xfrm>
            <a:off x="479749" y="1439343"/>
            <a:ext cx="5663904" cy="4278094"/>
          </a:xfrm>
          <a:prstGeom prst="rect">
            <a:avLst/>
          </a:prstGeom>
          <a:noFill/>
        </p:spPr>
        <p:txBody>
          <a:bodyPr wrap="square">
            <a:spAutoFit/>
          </a:bodyPr>
          <a:lstStyle/>
          <a:p>
            <a:r>
              <a:rPr lang="en-US" altLang="zh-CN" sz="1600" b="0" i="0" dirty="0">
                <a:solidFill>
                  <a:srgbClr val="121212"/>
                </a:solidFill>
                <a:effectLst/>
                <a:latin typeface="-apple-system"/>
              </a:rPr>
              <a:t>Video </a:t>
            </a:r>
            <a:r>
              <a:rPr lang="en-US" altLang="zh-CN" sz="1600" b="0" i="0" dirty="0" err="1">
                <a:solidFill>
                  <a:srgbClr val="121212"/>
                </a:solidFill>
                <a:effectLst/>
                <a:latin typeface="-apple-system"/>
              </a:rPr>
              <a:t>Swin</a:t>
            </a:r>
            <a:r>
              <a:rPr lang="en-US" altLang="zh-CN" sz="1600" b="0" i="0" dirty="0">
                <a:solidFill>
                  <a:srgbClr val="121212"/>
                </a:solidFill>
                <a:effectLst/>
                <a:latin typeface="-apple-system"/>
              </a:rPr>
              <a:t> Transformer </a:t>
            </a:r>
            <a:r>
              <a:rPr lang="zh-CN" altLang="en-US" sz="1600" b="0" i="0" dirty="0">
                <a:solidFill>
                  <a:srgbClr val="121212"/>
                </a:solidFill>
                <a:effectLst/>
                <a:latin typeface="-apple-system"/>
              </a:rPr>
              <a:t>也是有三个部分组成，段：</a:t>
            </a:r>
            <a:r>
              <a:rPr lang="en-US" altLang="zh-CN" sz="1600" b="0" i="0" dirty="0">
                <a:solidFill>
                  <a:srgbClr val="121212"/>
                </a:solidFill>
                <a:effectLst/>
                <a:latin typeface="-apple-system"/>
              </a:rPr>
              <a:t>video to token</a:t>
            </a:r>
            <a:r>
              <a:rPr lang="zh-CN" altLang="en-US" sz="1600" b="0" i="0" dirty="0">
                <a:solidFill>
                  <a:srgbClr val="121212"/>
                </a:solidFill>
                <a:effectLst/>
                <a:latin typeface="-apple-system"/>
              </a:rPr>
              <a:t>， </a:t>
            </a:r>
            <a:r>
              <a:rPr lang="en-US" altLang="zh-CN" sz="1600" b="0" i="0" dirty="0">
                <a:solidFill>
                  <a:srgbClr val="121212"/>
                </a:solidFill>
                <a:effectLst/>
                <a:latin typeface="-apple-system"/>
              </a:rPr>
              <a:t>model stages</a:t>
            </a:r>
            <a:r>
              <a:rPr lang="zh-CN" altLang="en-US" sz="1600" b="0" i="0" dirty="0">
                <a:solidFill>
                  <a:srgbClr val="121212"/>
                </a:solidFill>
                <a:effectLst/>
                <a:latin typeface="-apple-system"/>
              </a:rPr>
              <a:t>，</a:t>
            </a:r>
            <a:r>
              <a:rPr lang="en-US" altLang="zh-CN" sz="1600" b="0" i="0" dirty="0">
                <a:solidFill>
                  <a:srgbClr val="121212"/>
                </a:solidFill>
                <a:effectLst/>
                <a:latin typeface="-apple-system"/>
              </a:rPr>
              <a:t>head</a:t>
            </a:r>
            <a:r>
              <a:rPr lang="zh-CN" altLang="en-US" sz="1600" b="0" i="0" dirty="0">
                <a:solidFill>
                  <a:srgbClr val="121212"/>
                </a:solidFill>
                <a:effectLst/>
                <a:latin typeface="-apple-system"/>
              </a:rPr>
              <a:t>。</a:t>
            </a:r>
            <a:endParaRPr lang="en-US" altLang="zh-CN" sz="1600" b="0" i="0" dirty="0">
              <a:solidFill>
                <a:srgbClr val="121212"/>
              </a:solidFill>
              <a:effectLst/>
              <a:latin typeface="-apple-system"/>
            </a:endParaRPr>
          </a:p>
          <a:p>
            <a:pPr algn="l"/>
            <a:endParaRPr lang="zh-CN" altLang="en-US" sz="1600" b="0" i="0" dirty="0">
              <a:solidFill>
                <a:srgbClr val="121212"/>
              </a:solidFill>
              <a:effectLst/>
              <a:latin typeface="-apple-system"/>
            </a:endParaRPr>
          </a:p>
          <a:p>
            <a:pPr algn="l"/>
            <a:r>
              <a:rPr lang="en-US" altLang="zh-CN" sz="1600" b="1" i="0" dirty="0">
                <a:solidFill>
                  <a:srgbClr val="121212"/>
                </a:solidFill>
                <a:effectLst/>
                <a:latin typeface="-apple-system"/>
              </a:rPr>
              <a:t>Model stages</a:t>
            </a:r>
            <a:endParaRPr lang="en-US" altLang="zh-CN" sz="1600" b="0" i="0" dirty="0">
              <a:solidFill>
                <a:srgbClr val="121212"/>
              </a:solidFill>
              <a:effectLst/>
              <a:latin typeface="-apple-system"/>
            </a:endParaRPr>
          </a:p>
          <a:p>
            <a:pPr algn="l"/>
            <a:r>
              <a:rPr lang="zh-CN" altLang="en-US" sz="1600" b="0" i="0" dirty="0">
                <a:solidFill>
                  <a:srgbClr val="121212"/>
                </a:solidFill>
                <a:effectLst/>
                <a:latin typeface="-apple-system"/>
              </a:rPr>
              <a:t>类似于</a:t>
            </a:r>
            <a:r>
              <a:rPr lang="en-US" altLang="zh-CN" sz="1600" b="0" i="0" dirty="0" err="1">
                <a:solidFill>
                  <a:srgbClr val="121212"/>
                </a:solidFill>
                <a:effectLst/>
                <a:latin typeface="-apple-system"/>
              </a:rPr>
              <a:t>vgg</a:t>
            </a:r>
            <a:r>
              <a:rPr lang="zh-CN" altLang="en-US" sz="1600" b="0" i="0" dirty="0">
                <a:solidFill>
                  <a:srgbClr val="121212"/>
                </a:solidFill>
                <a:effectLst/>
                <a:latin typeface="-apple-system"/>
              </a:rPr>
              <a:t>或</a:t>
            </a:r>
            <a:r>
              <a:rPr lang="en-US" altLang="zh-CN" sz="1600" b="0" i="0" dirty="0" err="1">
                <a:solidFill>
                  <a:srgbClr val="121212"/>
                </a:solidFill>
                <a:effectLst/>
                <a:latin typeface="-apple-system"/>
              </a:rPr>
              <a:t>resnet</a:t>
            </a:r>
            <a:r>
              <a:rPr lang="zh-CN" altLang="en-US" sz="1600" b="0" i="0" dirty="0">
                <a:solidFill>
                  <a:srgbClr val="121212"/>
                </a:solidFill>
                <a:effectLst/>
                <a:latin typeface="-apple-system"/>
              </a:rPr>
              <a:t>结构，</a:t>
            </a:r>
            <a:r>
              <a:rPr lang="en-US" altLang="zh-CN" sz="1600" b="0" i="0" dirty="0">
                <a:solidFill>
                  <a:srgbClr val="121212"/>
                </a:solidFill>
                <a:effectLst/>
                <a:latin typeface="-apple-system"/>
              </a:rPr>
              <a:t>Model stages</a:t>
            </a:r>
            <a:r>
              <a:rPr lang="zh-CN" altLang="en-US" sz="1600" b="0" i="0" dirty="0">
                <a:solidFill>
                  <a:srgbClr val="121212"/>
                </a:solidFill>
                <a:effectLst/>
                <a:latin typeface="-apple-system"/>
              </a:rPr>
              <a:t>由多个重复的</a:t>
            </a:r>
            <a:r>
              <a:rPr lang="en-US" altLang="zh-CN" sz="1600" b="0" i="0" dirty="0">
                <a:solidFill>
                  <a:srgbClr val="121212"/>
                </a:solidFill>
                <a:effectLst/>
                <a:latin typeface="-apple-system"/>
              </a:rPr>
              <a:t>stage</a:t>
            </a:r>
            <a:r>
              <a:rPr lang="zh-CN" altLang="en-US" sz="1600" b="0" i="0" dirty="0">
                <a:solidFill>
                  <a:srgbClr val="121212"/>
                </a:solidFill>
                <a:effectLst/>
                <a:latin typeface="-apple-system"/>
              </a:rPr>
              <a:t>组成，每个</a:t>
            </a:r>
            <a:r>
              <a:rPr lang="en-US" altLang="zh-CN" sz="1600" b="0" i="0" dirty="0">
                <a:solidFill>
                  <a:srgbClr val="121212"/>
                </a:solidFill>
                <a:effectLst/>
                <a:latin typeface="-apple-system"/>
              </a:rPr>
              <a:t>model stages</a:t>
            </a:r>
            <a:r>
              <a:rPr lang="zh-CN" altLang="en-US" sz="1600" b="0" i="0" dirty="0">
                <a:solidFill>
                  <a:srgbClr val="121212"/>
                </a:solidFill>
                <a:effectLst/>
                <a:latin typeface="-apple-system"/>
              </a:rPr>
              <a:t>包括</a:t>
            </a:r>
            <a:r>
              <a:rPr lang="en-US" altLang="zh-CN" sz="1600" b="0" i="0" dirty="0">
                <a:solidFill>
                  <a:srgbClr val="121212"/>
                </a:solidFill>
                <a:effectLst/>
                <a:latin typeface="-apple-system"/>
              </a:rPr>
              <a:t>Video </a:t>
            </a:r>
            <a:r>
              <a:rPr lang="en-US" altLang="zh-CN" sz="1600" b="0" i="0" dirty="0" err="1">
                <a:solidFill>
                  <a:srgbClr val="121212"/>
                </a:solidFill>
                <a:effectLst/>
                <a:latin typeface="-apple-system"/>
              </a:rPr>
              <a:t>Swin</a:t>
            </a:r>
            <a:r>
              <a:rPr lang="en-US" altLang="zh-CN" sz="1600" b="0" i="0" dirty="0">
                <a:solidFill>
                  <a:srgbClr val="121212"/>
                </a:solidFill>
                <a:effectLst/>
                <a:latin typeface="-apple-system"/>
              </a:rPr>
              <a:t> Transformer Block </a:t>
            </a:r>
            <a:r>
              <a:rPr lang="zh-CN" altLang="en-US" sz="1600" b="0" i="0" dirty="0">
                <a:solidFill>
                  <a:srgbClr val="121212"/>
                </a:solidFill>
                <a:effectLst/>
                <a:latin typeface="-apple-system"/>
              </a:rPr>
              <a:t>和 </a:t>
            </a:r>
            <a:r>
              <a:rPr lang="en-US" altLang="zh-CN" sz="1600" b="0" i="0" dirty="0">
                <a:solidFill>
                  <a:srgbClr val="121212"/>
                </a:solidFill>
                <a:effectLst/>
                <a:latin typeface="-apple-system"/>
              </a:rPr>
              <a:t>Patch merging</a:t>
            </a:r>
            <a:r>
              <a:rPr lang="zh-CN" altLang="en-US" sz="1600" b="0" i="0" dirty="0">
                <a:solidFill>
                  <a:srgbClr val="121212"/>
                </a:solidFill>
                <a:effectLst/>
                <a:latin typeface="-apple-system"/>
              </a:rPr>
              <a:t>组成</a:t>
            </a:r>
          </a:p>
          <a:p>
            <a:pPr algn="l"/>
            <a:r>
              <a:rPr lang="en-US" altLang="zh-CN" sz="1600" b="0" i="0" dirty="0">
                <a:solidFill>
                  <a:srgbClr val="121212"/>
                </a:solidFill>
                <a:effectLst/>
                <a:latin typeface="-apple-system"/>
              </a:rPr>
              <a:t>1</a:t>
            </a:r>
            <a:r>
              <a:rPr lang="zh-CN" altLang="en-US" sz="1600" b="0" i="0" dirty="0">
                <a:solidFill>
                  <a:srgbClr val="121212"/>
                </a:solidFill>
                <a:effectLst/>
                <a:latin typeface="-apple-system"/>
              </a:rPr>
              <a:t>）</a:t>
            </a:r>
            <a:r>
              <a:rPr lang="en-US" altLang="zh-CN" sz="1600" b="0" i="0" dirty="0">
                <a:solidFill>
                  <a:srgbClr val="121212"/>
                </a:solidFill>
                <a:effectLst/>
                <a:latin typeface="-apple-system"/>
              </a:rPr>
              <a:t>Video </a:t>
            </a:r>
            <a:r>
              <a:rPr lang="en-US" altLang="zh-CN" sz="1600" b="0" i="0" dirty="0" err="1">
                <a:solidFill>
                  <a:srgbClr val="121212"/>
                </a:solidFill>
                <a:effectLst/>
                <a:latin typeface="-apple-system"/>
              </a:rPr>
              <a:t>Swin</a:t>
            </a:r>
            <a:r>
              <a:rPr lang="en-US" altLang="zh-CN" sz="1600" b="0" i="0" dirty="0">
                <a:solidFill>
                  <a:srgbClr val="121212"/>
                </a:solidFill>
                <a:effectLst/>
                <a:latin typeface="-apple-system"/>
              </a:rPr>
              <a:t> Transformer Block </a:t>
            </a:r>
            <a:r>
              <a:rPr lang="zh-CN" altLang="en-US" sz="1600" b="0" i="0" dirty="0">
                <a:solidFill>
                  <a:srgbClr val="121212"/>
                </a:solidFill>
                <a:effectLst/>
                <a:latin typeface="-apple-system"/>
              </a:rPr>
              <a:t>由可以分为两部分，</a:t>
            </a:r>
            <a:r>
              <a:rPr lang="en-US" altLang="zh-CN" sz="1600" b="0" i="0" dirty="0">
                <a:solidFill>
                  <a:srgbClr val="121212"/>
                </a:solidFill>
                <a:effectLst/>
                <a:latin typeface="-apple-system"/>
              </a:rPr>
              <a:t>Video W-MSA </a:t>
            </a:r>
            <a:r>
              <a:rPr lang="zh-CN" altLang="en-US" sz="1600" b="0" i="0" dirty="0">
                <a:solidFill>
                  <a:srgbClr val="121212"/>
                </a:solidFill>
                <a:effectLst/>
                <a:latin typeface="-apple-system"/>
              </a:rPr>
              <a:t>和 </a:t>
            </a:r>
            <a:r>
              <a:rPr lang="en-US" altLang="zh-CN" sz="1600" b="0" i="0" dirty="0">
                <a:solidFill>
                  <a:srgbClr val="121212"/>
                </a:solidFill>
                <a:effectLst/>
                <a:latin typeface="-apple-system"/>
              </a:rPr>
              <a:t>Video SW-MSA</a:t>
            </a:r>
            <a:r>
              <a:rPr lang="zh-CN" altLang="en-US" sz="1600" b="0" i="0" dirty="0">
                <a:solidFill>
                  <a:srgbClr val="121212"/>
                </a:solidFill>
                <a:effectLst/>
                <a:latin typeface="-apple-system"/>
              </a:rPr>
              <a:t>。这里相当于将</a:t>
            </a:r>
            <a:r>
              <a:rPr lang="en-US" altLang="zh-CN" sz="1600" b="0" i="0" dirty="0" err="1">
                <a:solidFill>
                  <a:srgbClr val="121212"/>
                </a:solidFill>
                <a:effectLst/>
                <a:latin typeface="-apple-system"/>
              </a:rPr>
              <a:t>Swin</a:t>
            </a:r>
            <a:r>
              <a:rPr lang="en-US" altLang="zh-CN" sz="1600" b="0" i="0" dirty="0">
                <a:solidFill>
                  <a:srgbClr val="121212"/>
                </a:solidFill>
                <a:effectLst/>
                <a:latin typeface="-apple-system"/>
              </a:rPr>
              <a:t> Transformer Block</a:t>
            </a:r>
            <a:r>
              <a:rPr lang="zh-CN" altLang="en-US" sz="1600" b="0" i="0" dirty="0">
                <a:solidFill>
                  <a:srgbClr val="121212"/>
                </a:solidFill>
                <a:effectLst/>
                <a:latin typeface="-apple-system"/>
              </a:rPr>
              <a:t>计算由二维拓展到三维。</a:t>
            </a:r>
          </a:p>
          <a:p>
            <a:pPr algn="l"/>
            <a:r>
              <a:rPr lang="en-US" altLang="zh-CN" sz="1600" b="0" i="0" dirty="0">
                <a:solidFill>
                  <a:srgbClr val="121212"/>
                </a:solidFill>
                <a:effectLst/>
                <a:latin typeface="-apple-system"/>
              </a:rPr>
              <a:t>2</a:t>
            </a:r>
            <a:r>
              <a:rPr lang="zh-CN" altLang="en-US" sz="1600" b="0" i="0" dirty="0">
                <a:solidFill>
                  <a:srgbClr val="121212"/>
                </a:solidFill>
                <a:effectLst/>
                <a:latin typeface="-apple-system"/>
              </a:rPr>
              <a:t>）</a:t>
            </a:r>
            <a:r>
              <a:rPr lang="en-US" altLang="zh-CN" sz="1600" b="0" i="0" dirty="0">
                <a:solidFill>
                  <a:srgbClr val="121212"/>
                </a:solidFill>
                <a:effectLst/>
                <a:latin typeface="-apple-system"/>
              </a:rPr>
              <a:t>Patch merging</a:t>
            </a:r>
            <a:r>
              <a:rPr lang="zh-CN" altLang="en-US" sz="1600" b="0" i="0" dirty="0">
                <a:solidFill>
                  <a:srgbClr val="121212"/>
                </a:solidFill>
                <a:effectLst/>
                <a:latin typeface="-apple-system"/>
              </a:rPr>
              <a:t>类似于</a:t>
            </a:r>
            <a:r>
              <a:rPr lang="en-US" altLang="zh-CN" sz="1600" b="0" i="0" dirty="0">
                <a:solidFill>
                  <a:srgbClr val="121212"/>
                </a:solidFill>
                <a:effectLst/>
                <a:latin typeface="-apple-system"/>
              </a:rPr>
              <a:t>max pooing</a:t>
            </a:r>
            <a:r>
              <a:rPr lang="zh-CN" altLang="en-US" sz="1600" b="0" i="0" dirty="0">
                <a:solidFill>
                  <a:srgbClr val="121212"/>
                </a:solidFill>
                <a:effectLst/>
                <a:latin typeface="-apple-system"/>
              </a:rPr>
              <a:t>，将相邻（</a:t>
            </a:r>
            <a:r>
              <a:rPr lang="en-US" altLang="zh-CN" sz="1600" b="0" i="0" dirty="0">
                <a:solidFill>
                  <a:srgbClr val="121212"/>
                </a:solidFill>
                <a:effectLst/>
                <a:latin typeface="-apple-system"/>
              </a:rPr>
              <a:t>2X2</a:t>
            </a:r>
            <a:r>
              <a:rPr lang="zh-CN" altLang="en-US" sz="1600" b="0" i="0" dirty="0">
                <a:solidFill>
                  <a:srgbClr val="121212"/>
                </a:solidFill>
                <a:effectLst/>
                <a:latin typeface="-apple-system"/>
              </a:rPr>
              <a:t>窗口内）</a:t>
            </a:r>
            <a:r>
              <a:rPr lang="en-US" altLang="zh-CN" sz="1600" b="0" i="0" dirty="0">
                <a:solidFill>
                  <a:srgbClr val="121212"/>
                </a:solidFill>
                <a:effectLst/>
                <a:latin typeface="-apple-system"/>
              </a:rPr>
              <a:t>token</a:t>
            </a:r>
            <a:r>
              <a:rPr lang="zh-CN" altLang="en-US" sz="1600" b="0" i="0" dirty="0">
                <a:solidFill>
                  <a:srgbClr val="121212"/>
                </a:solidFill>
                <a:effectLst/>
                <a:latin typeface="-apple-system"/>
              </a:rPr>
              <a:t>特征合并，而后再利用线性层降维，相当于将</a:t>
            </a:r>
            <a:r>
              <a:rPr lang="en-US" altLang="zh-CN" sz="1600" b="0" i="0" dirty="0">
                <a:solidFill>
                  <a:srgbClr val="121212"/>
                </a:solidFill>
                <a:effectLst/>
                <a:latin typeface="-apple-system"/>
              </a:rPr>
              <a:t>token</a:t>
            </a:r>
            <a:r>
              <a:rPr lang="zh-CN" altLang="en-US" sz="1600" b="0" i="0" dirty="0">
                <a:solidFill>
                  <a:srgbClr val="121212"/>
                </a:solidFill>
                <a:effectLst/>
                <a:latin typeface="-apple-system"/>
              </a:rPr>
              <a:t>减少</a:t>
            </a:r>
            <a:r>
              <a:rPr lang="en-US" altLang="zh-CN" sz="1600" b="0" i="0" dirty="0">
                <a:solidFill>
                  <a:srgbClr val="121212"/>
                </a:solidFill>
                <a:effectLst/>
                <a:latin typeface="-apple-system"/>
              </a:rPr>
              <a:t>4</a:t>
            </a:r>
            <a:r>
              <a:rPr lang="zh-CN" altLang="en-US" sz="1600" b="0" i="0" dirty="0">
                <a:solidFill>
                  <a:srgbClr val="121212"/>
                </a:solidFill>
                <a:effectLst/>
                <a:latin typeface="-apple-system"/>
              </a:rPr>
              <a:t>倍，不过降维并没有保持维度不变，而是每次</a:t>
            </a:r>
            <a:r>
              <a:rPr lang="en-US" altLang="zh-CN" sz="1600" b="0" i="0" dirty="0">
                <a:solidFill>
                  <a:srgbClr val="121212"/>
                </a:solidFill>
                <a:effectLst/>
                <a:latin typeface="-apple-system"/>
              </a:rPr>
              <a:t>Patch merging </a:t>
            </a:r>
            <a:r>
              <a:rPr lang="zh-CN" altLang="en-US" sz="1600" b="0" i="0" dirty="0">
                <a:solidFill>
                  <a:srgbClr val="121212"/>
                </a:solidFill>
                <a:effectLst/>
                <a:latin typeface="-apple-system"/>
              </a:rPr>
              <a:t>之后特征维度仍然会增加</a:t>
            </a:r>
            <a:r>
              <a:rPr lang="en-US" altLang="zh-CN" sz="1600" b="0" i="0" dirty="0">
                <a:solidFill>
                  <a:srgbClr val="121212"/>
                </a:solidFill>
                <a:effectLst/>
                <a:latin typeface="-apple-system"/>
              </a:rPr>
              <a:t>2</a:t>
            </a:r>
            <a:r>
              <a:rPr lang="zh-CN" altLang="en-US" sz="1600" b="0" i="0" dirty="0">
                <a:solidFill>
                  <a:srgbClr val="121212"/>
                </a:solidFill>
                <a:effectLst/>
                <a:latin typeface="-apple-system"/>
              </a:rPr>
              <a:t>倍，和</a:t>
            </a:r>
            <a:r>
              <a:rPr lang="en-US" altLang="zh-CN" sz="1600" b="0" i="0" dirty="0" err="1">
                <a:solidFill>
                  <a:srgbClr val="121212"/>
                </a:solidFill>
                <a:effectLst/>
                <a:latin typeface="-apple-system"/>
              </a:rPr>
              <a:t>cnn</a:t>
            </a:r>
            <a:r>
              <a:rPr lang="zh-CN" altLang="en-US" sz="1600" b="0" i="0" dirty="0">
                <a:solidFill>
                  <a:srgbClr val="121212"/>
                </a:solidFill>
                <a:effectLst/>
                <a:latin typeface="-apple-system"/>
              </a:rPr>
              <a:t>中特征图减少，通道数增加很类似，这里每次进行</a:t>
            </a:r>
            <a:r>
              <a:rPr lang="en-US" altLang="zh-CN" sz="1600" b="0" i="0" dirty="0">
                <a:solidFill>
                  <a:srgbClr val="121212"/>
                </a:solidFill>
                <a:effectLst/>
                <a:latin typeface="-apple-system"/>
              </a:rPr>
              <a:t>patching merging</a:t>
            </a:r>
            <a:r>
              <a:rPr lang="zh-CN" altLang="en-US" sz="1600" b="0" i="0" dirty="0">
                <a:solidFill>
                  <a:srgbClr val="121212"/>
                </a:solidFill>
                <a:effectLst/>
                <a:latin typeface="-apple-system"/>
              </a:rPr>
              <a:t>，视频帧数是不变的。</a:t>
            </a:r>
            <a:endParaRPr lang="en-US" altLang="zh-CN" sz="1600" b="0" i="0" dirty="0">
              <a:solidFill>
                <a:srgbClr val="121212"/>
              </a:solidFill>
              <a:effectLst/>
              <a:latin typeface="-apple-system"/>
            </a:endParaRPr>
          </a:p>
          <a:p>
            <a:endParaRPr lang="zh-CN" altLang="en-US" sz="1600" dirty="0">
              <a:latin typeface="微软雅黑" panose="020B0503020204020204" pitchFamily="34" charset="-122"/>
              <a:ea typeface="微软雅黑" panose="020B0503020204020204" pitchFamily="34" charset="-122"/>
            </a:endParaRPr>
          </a:p>
        </p:txBody>
      </p:sp>
      <p:pic>
        <p:nvPicPr>
          <p:cNvPr id="6148" name="Picture 4">
            <a:extLst>
              <a:ext uri="{FF2B5EF4-FFF2-40B4-BE49-F238E27FC236}">
                <a16:creationId xmlns:a16="http://schemas.microsoft.com/office/drawing/2014/main" id="{A8D6342D-DE3A-4E78-9873-CB5E2D355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442" y="609600"/>
            <a:ext cx="489585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32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Video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Swin</a:t>
            </a:r>
            <a:r>
              <a:rPr lang="en-US" altLang="zh-CN" sz="1400">
                <a:solidFill>
                  <a:schemeClr val="tx1">
                    <a:lumMod val="50000"/>
                    <a:lumOff val="50000"/>
                  </a:schemeClr>
                </a:solidFill>
                <a:latin typeface="微软雅黑" panose="020B0503020204020204" pitchFamily="34" charset="-122"/>
                <a:ea typeface="微软雅黑" panose="020B0503020204020204" pitchFamily="34" charset="-122"/>
              </a:rPr>
              <a:t> Transformer</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CB109D2-28C4-45E6-A9CC-3326C18A00B3}"/>
              </a:ext>
            </a:extLst>
          </p:cNvPr>
          <p:cNvSpPr txBox="1"/>
          <p:nvPr/>
        </p:nvSpPr>
        <p:spPr>
          <a:xfrm>
            <a:off x="479749" y="1439343"/>
            <a:ext cx="5663904" cy="3662541"/>
          </a:xfrm>
          <a:prstGeom prst="rect">
            <a:avLst/>
          </a:prstGeom>
          <a:noFill/>
        </p:spPr>
        <p:txBody>
          <a:bodyPr wrap="square">
            <a:spAutoFit/>
          </a:bodyPr>
          <a:lstStyle/>
          <a:p>
            <a:r>
              <a:rPr lang="en-US" altLang="zh-CN" sz="1600" b="0" i="0" dirty="0">
                <a:solidFill>
                  <a:srgbClr val="121212"/>
                </a:solidFill>
                <a:effectLst/>
                <a:latin typeface="-apple-system"/>
              </a:rPr>
              <a:t>Video </a:t>
            </a:r>
            <a:r>
              <a:rPr lang="en-US" altLang="zh-CN" sz="1600" b="0" i="0" dirty="0" err="1">
                <a:solidFill>
                  <a:srgbClr val="121212"/>
                </a:solidFill>
                <a:effectLst/>
                <a:latin typeface="-apple-system"/>
              </a:rPr>
              <a:t>Swin</a:t>
            </a:r>
            <a:r>
              <a:rPr lang="en-US" altLang="zh-CN" sz="1600" b="0" i="0" dirty="0">
                <a:solidFill>
                  <a:srgbClr val="121212"/>
                </a:solidFill>
                <a:effectLst/>
                <a:latin typeface="-apple-system"/>
              </a:rPr>
              <a:t> Transformer </a:t>
            </a:r>
            <a:r>
              <a:rPr lang="zh-CN" altLang="en-US" sz="1600" b="0" i="0" dirty="0">
                <a:solidFill>
                  <a:srgbClr val="121212"/>
                </a:solidFill>
                <a:effectLst/>
                <a:latin typeface="-apple-system"/>
              </a:rPr>
              <a:t>也是有三个部分组成，段：</a:t>
            </a:r>
            <a:r>
              <a:rPr lang="en-US" altLang="zh-CN" sz="1600" b="0" i="0" dirty="0">
                <a:solidFill>
                  <a:srgbClr val="121212"/>
                </a:solidFill>
                <a:effectLst/>
                <a:latin typeface="-apple-system"/>
              </a:rPr>
              <a:t>video to token</a:t>
            </a:r>
            <a:r>
              <a:rPr lang="zh-CN" altLang="en-US" sz="1600" b="0" i="0" dirty="0">
                <a:solidFill>
                  <a:srgbClr val="121212"/>
                </a:solidFill>
                <a:effectLst/>
                <a:latin typeface="-apple-system"/>
              </a:rPr>
              <a:t>， </a:t>
            </a:r>
            <a:r>
              <a:rPr lang="en-US" altLang="zh-CN" sz="1600" b="0" i="0" dirty="0">
                <a:solidFill>
                  <a:srgbClr val="121212"/>
                </a:solidFill>
                <a:effectLst/>
                <a:latin typeface="-apple-system"/>
              </a:rPr>
              <a:t>model stages</a:t>
            </a:r>
            <a:r>
              <a:rPr lang="zh-CN" altLang="en-US" sz="1600" b="0" i="0" dirty="0">
                <a:solidFill>
                  <a:srgbClr val="121212"/>
                </a:solidFill>
                <a:effectLst/>
                <a:latin typeface="-apple-system"/>
              </a:rPr>
              <a:t>，</a:t>
            </a:r>
            <a:r>
              <a:rPr lang="en-US" altLang="zh-CN" sz="1600" b="0" i="0" dirty="0">
                <a:solidFill>
                  <a:srgbClr val="121212"/>
                </a:solidFill>
                <a:effectLst/>
                <a:latin typeface="-apple-system"/>
              </a:rPr>
              <a:t>head</a:t>
            </a:r>
            <a:r>
              <a:rPr lang="zh-CN" altLang="en-US" sz="1600" b="0" i="0" dirty="0">
                <a:solidFill>
                  <a:srgbClr val="121212"/>
                </a:solidFill>
                <a:effectLst/>
                <a:latin typeface="-apple-system"/>
              </a:rPr>
              <a:t>。</a:t>
            </a:r>
            <a:endParaRPr lang="en-US" altLang="zh-CN" sz="1600" b="0" i="0" dirty="0">
              <a:solidFill>
                <a:srgbClr val="121212"/>
              </a:solidFill>
              <a:effectLst/>
              <a:latin typeface="-apple-system"/>
            </a:endParaRPr>
          </a:p>
          <a:p>
            <a:pPr algn="l"/>
            <a:endParaRPr lang="zh-CN" altLang="en-US" sz="1600" b="0" i="0" dirty="0">
              <a:solidFill>
                <a:srgbClr val="121212"/>
              </a:solidFill>
              <a:effectLst/>
              <a:latin typeface="-apple-system"/>
            </a:endParaRPr>
          </a:p>
          <a:p>
            <a:pPr algn="l"/>
            <a:r>
              <a:rPr lang="en-US" altLang="zh-CN" sz="1600" b="1" i="0" dirty="0">
                <a:solidFill>
                  <a:srgbClr val="121212"/>
                </a:solidFill>
                <a:effectLst/>
                <a:latin typeface="-apple-system"/>
              </a:rPr>
              <a:t>Video to token</a:t>
            </a:r>
            <a:endParaRPr lang="en-US" altLang="zh-CN" sz="1600" b="0" i="0" dirty="0">
              <a:solidFill>
                <a:srgbClr val="121212"/>
              </a:solidFill>
              <a:effectLst/>
              <a:latin typeface="-apple-system"/>
            </a:endParaRPr>
          </a:p>
          <a:p>
            <a:pPr algn="l"/>
            <a:r>
              <a:rPr lang="zh-CN" altLang="en-US" sz="1600" b="0" i="0" dirty="0">
                <a:solidFill>
                  <a:srgbClr val="121212"/>
                </a:solidFill>
                <a:effectLst/>
                <a:latin typeface="-apple-system"/>
              </a:rPr>
              <a:t>在</a:t>
            </a:r>
            <a:r>
              <a:rPr lang="en-US" altLang="zh-CN" sz="1600" b="0" i="0" dirty="0">
                <a:solidFill>
                  <a:srgbClr val="121212"/>
                </a:solidFill>
                <a:effectLst/>
                <a:latin typeface="-apple-system"/>
              </a:rPr>
              <a:t>image to token</a:t>
            </a:r>
            <a:r>
              <a:rPr lang="zh-CN" altLang="en-US" sz="1600" b="0" i="0" dirty="0">
                <a:solidFill>
                  <a:srgbClr val="121212"/>
                </a:solidFill>
                <a:effectLst/>
                <a:latin typeface="-apple-system"/>
              </a:rPr>
              <a:t>中，是将</a:t>
            </a:r>
            <a:r>
              <a:rPr lang="en-US" altLang="zh-CN" sz="1600" b="0" i="0" dirty="0">
                <a:solidFill>
                  <a:srgbClr val="121212"/>
                </a:solidFill>
                <a:effectLst/>
                <a:latin typeface="-apple-system"/>
              </a:rPr>
              <a:t>4x4</a:t>
            </a:r>
            <a:r>
              <a:rPr lang="zh-CN" altLang="en-US" sz="1600" b="0" i="0" dirty="0">
                <a:solidFill>
                  <a:srgbClr val="121212"/>
                </a:solidFill>
                <a:effectLst/>
                <a:latin typeface="-apple-system"/>
              </a:rPr>
              <a:t>的图像块作为一组，而在</a:t>
            </a:r>
            <a:r>
              <a:rPr lang="en-US" altLang="zh-CN" sz="1600" b="0" i="0" dirty="0">
                <a:solidFill>
                  <a:srgbClr val="121212"/>
                </a:solidFill>
                <a:effectLst/>
                <a:latin typeface="-apple-system"/>
              </a:rPr>
              <a:t>Video to token</a:t>
            </a:r>
            <a:r>
              <a:rPr lang="zh-CN" altLang="en-US" sz="1600" b="0" i="0" dirty="0">
                <a:solidFill>
                  <a:srgbClr val="121212"/>
                </a:solidFill>
                <a:effectLst/>
                <a:latin typeface="-apple-system"/>
              </a:rPr>
              <a:t>中，将</a:t>
            </a:r>
            <a:r>
              <a:rPr lang="en-US" altLang="zh-CN" sz="1600" b="0" i="0" dirty="0">
                <a:solidFill>
                  <a:srgbClr val="121212"/>
                </a:solidFill>
                <a:effectLst/>
                <a:latin typeface="-apple-system"/>
              </a:rPr>
              <a:t>2 X 4 X 4 </a:t>
            </a:r>
            <a:r>
              <a:rPr lang="zh-CN" altLang="en-US" sz="1600" b="0" i="0" dirty="0">
                <a:solidFill>
                  <a:srgbClr val="121212"/>
                </a:solidFill>
                <a:effectLst/>
                <a:latin typeface="-apple-system"/>
              </a:rPr>
              <a:t>的视频块作为一组，而后再进行线性</a:t>
            </a:r>
            <a:r>
              <a:rPr lang="en-US" altLang="zh-CN" sz="1600" b="0" i="0" dirty="0">
                <a:solidFill>
                  <a:srgbClr val="121212"/>
                </a:solidFill>
                <a:effectLst/>
                <a:latin typeface="-apple-system"/>
              </a:rPr>
              <a:t>embedding</a:t>
            </a:r>
            <a:r>
              <a:rPr lang="zh-CN" altLang="en-US" sz="1600" b="0" i="0" dirty="0">
                <a:solidFill>
                  <a:srgbClr val="121212"/>
                </a:solidFill>
                <a:effectLst/>
                <a:latin typeface="-apple-system"/>
              </a:rPr>
              <a:t>以及</a:t>
            </a:r>
            <a:r>
              <a:rPr lang="en-US" altLang="zh-CN" sz="1600" b="0" i="0" dirty="0">
                <a:solidFill>
                  <a:srgbClr val="121212"/>
                </a:solidFill>
                <a:effectLst/>
                <a:latin typeface="-apple-system"/>
              </a:rPr>
              <a:t>position embedding</a:t>
            </a:r>
            <a:r>
              <a:rPr lang="zh-CN" altLang="en-US" sz="1600" b="0" i="0" dirty="0">
                <a:solidFill>
                  <a:srgbClr val="121212"/>
                </a:solidFill>
                <a:effectLst/>
                <a:latin typeface="-apple-system"/>
              </a:rPr>
              <a:t>。</a:t>
            </a:r>
          </a:p>
          <a:p>
            <a:pPr marL="0" algn="l" rtl="0" eaLnBrk="1" latinLnBrk="0" hangingPunct="1">
              <a:spcBef>
                <a:spcPts val="0"/>
              </a:spcBef>
              <a:spcAft>
                <a:spcPts val="0"/>
              </a:spcAft>
            </a:pPr>
            <a:endParaRPr lang="en-US" altLang="zh-CN" sz="1600" dirty="0">
              <a:effectLst/>
            </a:endParaRPr>
          </a:p>
          <a:p>
            <a:pPr marL="0" algn="l" rtl="0" eaLnBrk="1" latinLnBrk="0" hangingPunct="1">
              <a:spcBef>
                <a:spcPts val="0"/>
              </a:spcBef>
              <a:spcAft>
                <a:spcPts val="0"/>
              </a:spcAft>
            </a:pPr>
            <a:endParaRPr lang="zh-CN" altLang="zh-CN" sz="1600" dirty="0">
              <a:effectLst/>
            </a:endParaRPr>
          </a:p>
          <a:p>
            <a:pPr marL="0" algn="l" rtl="0" eaLnBrk="1" latinLnBrk="0" hangingPunct="1">
              <a:spcBef>
                <a:spcPts val="0"/>
              </a:spcBef>
              <a:spcAft>
                <a:spcPts val="0"/>
              </a:spcAft>
            </a:pPr>
            <a:r>
              <a:rPr lang="en-US" altLang="zh-CN" sz="1800" b="1" i="0" kern="1200" dirty="0">
                <a:solidFill>
                  <a:srgbClr val="121212"/>
                </a:solidFill>
                <a:effectLst/>
                <a:latin typeface="-apple-system"/>
                <a:ea typeface="等线" panose="02010600030101010101" pitchFamily="2" charset="-122"/>
                <a:cs typeface="+mn-cs"/>
              </a:rPr>
              <a:t>head</a:t>
            </a:r>
            <a:endParaRPr lang="zh-CN" altLang="zh-CN" sz="1600" dirty="0">
              <a:effectLst/>
            </a:endParaRPr>
          </a:p>
          <a:p>
            <a:pPr marL="0" algn="l" rtl="0" eaLnBrk="1" latinLnBrk="0" hangingPunct="1">
              <a:spcBef>
                <a:spcPts val="0"/>
              </a:spcBef>
              <a:spcAft>
                <a:spcPts val="0"/>
              </a:spcAft>
            </a:pPr>
            <a:r>
              <a:rPr lang="zh-CN" altLang="zh-CN" sz="1800" b="0" i="0" kern="1200" dirty="0">
                <a:solidFill>
                  <a:srgbClr val="121212"/>
                </a:solidFill>
                <a:effectLst/>
                <a:latin typeface="-apple-system"/>
                <a:ea typeface="等线" panose="02010600030101010101" pitchFamily="2" charset="-122"/>
                <a:cs typeface="+mn-cs"/>
              </a:rPr>
              <a:t>在经过</a:t>
            </a:r>
            <a:r>
              <a:rPr lang="en-US" altLang="zh-CN" sz="1800" b="0" i="0" kern="1200" dirty="0">
                <a:solidFill>
                  <a:srgbClr val="121212"/>
                </a:solidFill>
                <a:effectLst/>
                <a:latin typeface="-apple-system"/>
                <a:ea typeface="等线" panose="02010600030101010101" pitchFamily="2" charset="-122"/>
                <a:cs typeface="+mn-cs"/>
              </a:rPr>
              <a:t>Model stages</a:t>
            </a:r>
            <a:r>
              <a:rPr lang="zh-CN" altLang="zh-CN" sz="1800" b="0" i="0" kern="1200" dirty="0">
                <a:solidFill>
                  <a:srgbClr val="121212"/>
                </a:solidFill>
                <a:effectLst/>
                <a:latin typeface="-apple-system"/>
                <a:ea typeface="等线" panose="02010600030101010101" pitchFamily="2" charset="-122"/>
                <a:cs typeface="+mn-cs"/>
              </a:rPr>
              <a:t>之后，得到了多帧数据的高维特征，用于视频分类的话需要进行简单的帧融合（</a:t>
            </a:r>
            <a:r>
              <a:rPr lang="en-US" altLang="zh-CN" sz="1800" b="0" i="0" kern="1200" dirty="0">
                <a:solidFill>
                  <a:srgbClr val="121212"/>
                </a:solidFill>
                <a:effectLst/>
                <a:latin typeface="-apple-system"/>
                <a:ea typeface="等线" panose="02010600030101010101" pitchFamily="2" charset="-122"/>
                <a:cs typeface="+mn-cs"/>
              </a:rPr>
              <a:t>average</a:t>
            </a:r>
            <a:r>
              <a:rPr lang="zh-CN" altLang="zh-CN" sz="1800" b="0" i="0" kern="1200" dirty="0">
                <a:solidFill>
                  <a:srgbClr val="121212"/>
                </a:solidFill>
                <a:effectLst/>
                <a:latin typeface="-apple-system"/>
                <a:ea typeface="等线" panose="02010600030101010101" pitchFamily="2" charset="-122"/>
                <a:cs typeface="+mn-cs"/>
              </a:rPr>
              <a:t>），作者代码中用的是</a:t>
            </a:r>
            <a:r>
              <a:rPr lang="en-US" altLang="zh-CN" sz="1800" b="0" i="0" kern="1200" dirty="0">
                <a:solidFill>
                  <a:srgbClr val="121212"/>
                </a:solidFill>
                <a:effectLst/>
                <a:latin typeface="-apple-system"/>
                <a:ea typeface="等线" panose="02010600030101010101" pitchFamily="2" charset="-122"/>
                <a:cs typeface="+mn-cs"/>
              </a:rPr>
              <a:t>I3DHead</a:t>
            </a:r>
            <a:r>
              <a:rPr lang="zh-CN" altLang="zh-CN" sz="1800" b="0" i="0" kern="1200" dirty="0">
                <a:solidFill>
                  <a:srgbClr val="121212"/>
                </a:solidFill>
                <a:effectLst/>
                <a:latin typeface="-apple-system"/>
                <a:ea typeface="等线" panose="02010600030101010101" pitchFamily="2" charset="-122"/>
                <a:cs typeface="+mn-cs"/>
              </a:rPr>
              <a:t>。</a:t>
            </a:r>
            <a:endParaRPr lang="zh-CN" altLang="zh-CN" sz="1600" dirty="0">
              <a:effectLst/>
            </a:endParaRPr>
          </a:p>
          <a:p>
            <a:endParaRPr lang="zh-CN" altLang="en-US" sz="1600" dirty="0">
              <a:latin typeface="微软雅黑" panose="020B0503020204020204" pitchFamily="34" charset="-122"/>
              <a:ea typeface="微软雅黑" panose="020B0503020204020204" pitchFamily="34" charset="-122"/>
            </a:endParaRPr>
          </a:p>
        </p:txBody>
      </p:sp>
      <p:pic>
        <p:nvPicPr>
          <p:cNvPr id="6148" name="Picture 4">
            <a:extLst>
              <a:ext uri="{FF2B5EF4-FFF2-40B4-BE49-F238E27FC236}">
                <a16:creationId xmlns:a16="http://schemas.microsoft.com/office/drawing/2014/main" id="{A8D6342D-DE3A-4E78-9873-CB5E2D355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442" y="609600"/>
            <a:ext cx="489585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58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8491404"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VATT: Transformers for Multimodal Self-Supervised Learning from Raw Video, Audio and Text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2250848"/>
            <a:ext cx="11220462" cy="230832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最近的研究表明，无需卷积的、专门设计的全注意模型可以匹配</a:t>
            </a:r>
            <a:r>
              <a:rPr lang="en-US" altLang="zh-CN" sz="2400" dirty="0" err="1">
                <a:latin typeface="微软雅黑" panose="020B0503020204020204" pitchFamily="34" charset="-122"/>
                <a:ea typeface="微软雅黑" panose="020B0503020204020204" pitchFamily="34" charset="-122"/>
              </a:rPr>
              <a:t>cnn</a:t>
            </a:r>
            <a:r>
              <a:rPr lang="zh-CN" altLang="en-US" sz="2400" dirty="0">
                <a:latin typeface="微软雅黑" panose="020B0503020204020204" pitchFamily="34" charset="-122"/>
                <a:ea typeface="微软雅黑" panose="020B0503020204020204" pitchFamily="34" charset="-122"/>
              </a:rPr>
              <a:t>在图像识别任务中的表现。作者提出了一个紧迫的问题：如何得到大规模未标注的数据？作者认为多模态视频的极大规模有可能教会</a:t>
            </a:r>
            <a:r>
              <a:rPr lang="en-US" altLang="zh-CN" sz="2400" dirty="0">
                <a:latin typeface="微软雅黑" panose="020B0503020204020204" pitchFamily="34" charset="-122"/>
                <a:ea typeface="微软雅黑" panose="020B0503020204020204" pitchFamily="34" charset="-122"/>
              </a:rPr>
              <a:t>transformer</a:t>
            </a:r>
            <a:r>
              <a:rPr lang="zh-CN" altLang="en-US" sz="2400" dirty="0">
                <a:latin typeface="微软雅黑" panose="020B0503020204020204" pitchFamily="34" charset="-122"/>
                <a:ea typeface="微软雅黑" panose="020B0503020204020204" pitchFamily="34" charset="-122"/>
              </a:rPr>
              <a:t>必要的先验知识，而不是预先定义的归纳偏差，以建模视觉表征。为此，作者研究了三种</a:t>
            </a:r>
            <a:r>
              <a:rPr lang="en-US" altLang="zh-CN" sz="2400" dirty="0">
                <a:latin typeface="微软雅黑" panose="020B0503020204020204" pitchFamily="34" charset="-122"/>
                <a:ea typeface="微软雅黑" panose="020B0503020204020204" pitchFamily="34" charset="-122"/>
              </a:rPr>
              <a:t>transformer</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self-supervised</a:t>
            </a:r>
            <a:r>
              <a:rPr lang="zh-CN" altLang="en-US" sz="2400" dirty="0">
                <a:latin typeface="微软雅黑" panose="020B0503020204020204" pitchFamily="34" charset="-122"/>
                <a:ea typeface="微软雅黑" panose="020B0503020204020204" pitchFamily="34" charset="-122"/>
              </a:rPr>
              <a:t>、多模态</a:t>
            </a:r>
            <a:r>
              <a:rPr lang="zh-CN" altLang="en-US" sz="2400">
                <a:latin typeface="微软雅黑" panose="020B0503020204020204" pitchFamily="34" charset="-122"/>
                <a:ea typeface="微软雅黑" panose="020B0503020204020204" pitchFamily="34" charset="-122"/>
              </a:rPr>
              <a:t>预训练，</a:t>
            </a:r>
            <a:r>
              <a:rPr lang="zh-CN" altLang="en-US" sz="2400" dirty="0">
                <a:latin typeface="微软雅黑" panose="020B0503020204020204" pitchFamily="34" charset="-122"/>
                <a:ea typeface="微软雅黑" panose="020B0503020204020204" pitchFamily="34" charset="-122"/>
              </a:rPr>
              <a:t>它们分别将互联网视频的原始</a:t>
            </a:r>
            <a:r>
              <a:rPr lang="en-US" altLang="zh-CN" sz="2400" dirty="0">
                <a:latin typeface="微软雅黑" panose="020B0503020204020204" pitchFamily="34" charset="-122"/>
                <a:ea typeface="微软雅黑" panose="020B0503020204020204" pitchFamily="34" charset="-122"/>
              </a:rPr>
              <a:t>RGB</a:t>
            </a:r>
            <a:r>
              <a:rPr lang="zh-CN" altLang="en-US" sz="2400" dirty="0">
                <a:latin typeface="微软雅黑" panose="020B0503020204020204" pitchFamily="34" charset="-122"/>
                <a:ea typeface="微软雅黑" panose="020B0503020204020204" pitchFamily="34" charset="-122"/>
              </a:rPr>
              <a:t>帧、音频波形和语音音频的文本作为输入。</a:t>
            </a:r>
            <a:endParaRPr lang="en-US" altLang="zh-CN" sz="24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背景与动机</a:t>
            </a:r>
          </a:p>
        </p:txBody>
      </p:sp>
    </p:spTree>
    <p:extLst>
      <p:ext uri="{BB962C8B-B14F-4D97-AF65-F5344CB8AC3E}">
        <p14:creationId xmlns:p14="http://schemas.microsoft.com/office/powerpoint/2010/main" val="208999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334229" y="1379671"/>
            <a:ext cx="11307029"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整体执行过程如下：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、将每个模态通过</a:t>
            </a:r>
            <a:r>
              <a:rPr lang="en-US" altLang="zh-CN" dirty="0">
                <a:latin typeface="微软雅黑" panose="020B0503020204020204" pitchFamily="34" charset="-122"/>
                <a:ea typeface="微软雅黑" panose="020B0503020204020204" pitchFamily="34" charset="-122"/>
              </a:rPr>
              <a:t>tokenization layer</a:t>
            </a:r>
            <a:r>
              <a:rPr lang="zh-CN" altLang="en-US" dirty="0">
                <a:latin typeface="微软雅黑" panose="020B0503020204020204" pitchFamily="34" charset="-122"/>
                <a:ea typeface="微软雅黑" panose="020B0503020204020204" pitchFamily="34" charset="-122"/>
              </a:rPr>
              <a:t>。即将原始输入投影未一个</a:t>
            </a:r>
            <a:r>
              <a:rPr lang="en-US" altLang="zh-CN" dirty="0" err="1">
                <a:latin typeface="微软雅黑" panose="020B0503020204020204" pitchFamily="34" charset="-122"/>
                <a:ea typeface="微软雅黑" panose="020B0503020204020204" pitchFamily="34" charset="-122"/>
              </a:rPr>
              <a:t>enbedding</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向量，然后传递给</a:t>
            </a:r>
            <a:r>
              <a:rPr lang="en-US" altLang="zh-CN" dirty="0" err="1">
                <a:latin typeface="微软雅黑" panose="020B0503020204020204" pitchFamily="34" charset="-122"/>
                <a:ea typeface="微软雅黑" panose="020B0503020204020204" pitchFamily="34" charset="-122"/>
              </a:rPr>
              <a:t>Transfomer</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Transformer backbone</a:t>
            </a:r>
            <a:r>
              <a:rPr lang="zh-CN" altLang="en-US" dirty="0">
                <a:latin typeface="微软雅黑" panose="020B0503020204020204" pitchFamily="34" charset="-122"/>
                <a:ea typeface="微软雅黑" panose="020B0503020204020204" pitchFamily="34" charset="-122"/>
              </a:rPr>
              <a:t>提取具体某个模态的表征，然后将其映射到共享空间中，带上对比损失。</a:t>
            </a:r>
            <a:r>
              <a:rPr lang="en-US" altLang="zh-CN" dirty="0">
                <a:latin typeface="微软雅黑" panose="020B0503020204020204" pitchFamily="34" charset="-122"/>
                <a:ea typeface="微软雅黑" panose="020B0503020204020204" pitchFamily="34" charset="-122"/>
              </a:rPr>
              <a:t>	Transformer </a:t>
            </a:r>
            <a:r>
              <a:rPr lang="zh-CN" altLang="en-US" dirty="0">
                <a:latin typeface="微软雅黑" panose="020B0503020204020204" pitchFamily="34" charset="-122"/>
                <a:ea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种主要的设置：</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）每个模态都有具体各自的权重；</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）各个模态共享同一个权重。</a:t>
            </a:r>
            <a:endParaRPr lang="zh-CN" altLang="en-US"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662361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解决方法</a:t>
            </a:r>
          </a:p>
        </p:txBody>
      </p:sp>
      <p:sp>
        <p:nvSpPr>
          <p:cNvPr id="8" name="文本框 7">
            <a:extLst>
              <a:ext uri="{FF2B5EF4-FFF2-40B4-BE49-F238E27FC236}">
                <a16:creationId xmlns:a16="http://schemas.microsoft.com/office/drawing/2014/main" id="{B55AC98C-03E1-4B04-A195-E09FF23100F6}"/>
              </a:ext>
            </a:extLst>
          </p:cNvPr>
          <p:cNvSpPr txBox="1"/>
          <p:nvPr/>
        </p:nvSpPr>
        <p:spPr>
          <a:xfrm>
            <a:off x="2873528" y="6047708"/>
            <a:ext cx="6444944" cy="646331"/>
          </a:xfrm>
          <a:prstGeom prst="rect">
            <a:avLst/>
          </a:prstGeom>
          <a:noFill/>
        </p:spPr>
        <p:txBody>
          <a:bodyPr wrap="square">
            <a:spAutoFit/>
          </a:bodyPr>
          <a:lstStyle/>
          <a:p>
            <a:r>
              <a:rPr lang="zh-CN" altLang="en-US" sz="1200" dirty="0"/>
              <a:t>图</a:t>
            </a:r>
            <a:r>
              <a:rPr lang="en-US" altLang="zh-CN" sz="1200" dirty="0"/>
              <a:t>1</a:t>
            </a:r>
            <a:r>
              <a:rPr lang="zh-CN" altLang="en-US" sz="1200" dirty="0"/>
              <a:t>：</a:t>
            </a:r>
            <a:r>
              <a:rPr lang="en-US" altLang="zh-CN" sz="1200" dirty="0"/>
              <a:t>VATT </a:t>
            </a:r>
            <a:r>
              <a:rPr lang="zh-CN" altLang="en-US" sz="1200" dirty="0"/>
              <a:t>架构和自我监督、多模式学习策略的概述。 </a:t>
            </a:r>
            <a:r>
              <a:rPr lang="en-US" altLang="zh-CN" sz="1200" dirty="0"/>
              <a:t>VATT </a:t>
            </a:r>
            <a:r>
              <a:rPr lang="zh-CN" altLang="en-US" sz="1200" dirty="0"/>
              <a:t>将每种模态线性投影到特征向量中，并将其输入到 </a:t>
            </a:r>
            <a:r>
              <a:rPr lang="en-US" altLang="zh-CN" sz="1200" dirty="0"/>
              <a:t>Transformer </a:t>
            </a:r>
            <a:r>
              <a:rPr lang="zh-CN" altLang="en-US" sz="1200" dirty="0"/>
              <a:t>编码器中。 我们定义了一个语义层次化的公共空间来解释不同模式的粒度，并使用噪声对比估计 </a:t>
            </a:r>
            <a:r>
              <a:rPr lang="en-US" altLang="zh-CN" sz="1200" dirty="0"/>
              <a:t>(NCE) </a:t>
            </a:r>
            <a:r>
              <a:rPr lang="zh-CN" altLang="en-US" sz="1200" dirty="0"/>
              <a:t>来训练模型。</a:t>
            </a:r>
          </a:p>
        </p:txBody>
      </p:sp>
      <p:sp>
        <p:nvSpPr>
          <p:cNvPr id="9" name="文本框 8">
            <a:extLst>
              <a:ext uri="{FF2B5EF4-FFF2-40B4-BE49-F238E27FC236}">
                <a16:creationId xmlns:a16="http://schemas.microsoft.com/office/drawing/2014/main" id="{FB4A9583-4C57-4A20-8E6F-15FB2B3DE99F}"/>
              </a:ext>
            </a:extLst>
          </p:cNvPr>
          <p:cNvSpPr txBox="1"/>
          <p:nvPr/>
        </p:nvSpPr>
        <p:spPr>
          <a:xfrm>
            <a:off x="126123" y="163961"/>
            <a:ext cx="8482168"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VATT: Transformers for Multimodal Self-Supervised Learning from Raw Video, Audio and Text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A9C9D48-E164-4CA2-8C29-26E56D6AC31D}"/>
              </a:ext>
            </a:extLst>
          </p:cNvPr>
          <p:cNvPicPr>
            <a:picLocks noChangeAspect="1"/>
          </p:cNvPicPr>
          <p:nvPr/>
        </p:nvPicPr>
        <p:blipFill>
          <a:blip r:embed="rId2"/>
          <a:stretch>
            <a:fillRect/>
          </a:stretch>
        </p:blipFill>
        <p:spPr>
          <a:xfrm>
            <a:off x="2600762" y="3128837"/>
            <a:ext cx="6990476" cy="2809524"/>
          </a:xfrm>
          <a:prstGeom prst="rect">
            <a:avLst/>
          </a:prstGeom>
        </p:spPr>
      </p:pic>
    </p:spTree>
    <p:extLst>
      <p:ext uri="{BB962C8B-B14F-4D97-AF65-F5344CB8AC3E}">
        <p14:creationId xmlns:p14="http://schemas.microsoft.com/office/powerpoint/2010/main" val="23578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334229" y="1204672"/>
            <a:ext cx="9729810" cy="461665"/>
          </a:xfrm>
          <a:prstGeom prst="rect">
            <a:avLst/>
          </a:prstGeom>
          <a:noFill/>
        </p:spPr>
        <p:txBody>
          <a:bodyPr wrap="square" rtlCol="0">
            <a:spAutoFit/>
          </a:bodyPr>
          <a:lstStyle/>
          <a:p>
            <a:r>
              <a:rPr lang="zh-CN" altLang="en-US" sz="2400" b="0" i="0" dirty="0">
                <a:solidFill>
                  <a:srgbClr val="4D4D4D"/>
                </a:solidFill>
                <a:effectLst/>
                <a:latin typeface="-apple-system"/>
              </a:rPr>
              <a:t>（一）</a:t>
            </a:r>
            <a:r>
              <a:rPr lang="en-US" altLang="zh-CN" sz="2400" b="0" i="0" dirty="0">
                <a:solidFill>
                  <a:srgbClr val="4D4D4D"/>
                </a:solidFill>
                <a:effectLst/>
                <a:latin typeface="-apple-system"/>
              </a:rPr>
              <a:t>Tokenization and Positional Encoding</a:t>
            </a:r>
            <a:endParaRPr lang="zh-CN" altLang="en-US" sz="2400"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sp>
        <p:nvSpPr>
          <p:cNvPr id="8" name="文本框 7">
            <a:extLst>
              <a:ext uri="{FF2B5EF4-FFF2-40B4-BE49-F238E27FC236}">
                <a16:creationId xmlns:a16="http://schemas.microsoft.com/office/drawing/2014/main" id="{A1D87A53-C27B-42E3-8773-188EC4FCFA41}"/>
              </a:ext>
            </a:extLst>
          </p:cNvPr>
          <p:cNvSpPr txBox="1"/>
          <p:nvPr/>
        </p:nvSpPr>
        <p:spPr>
          <a:xfrm>
            <a:off x="126123" y="163961"/>
            <a:ext cx="8482168"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VATT: Transformers for Multimodal Self-Supervised Learning from Raw Video, Audio and Text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E96AA6A5-C687-4B87-9A64-98D4256C1184}"/>
                  </a:ext>
                </a:extLst>
              </p:cNvPr>
              <p:cNvSpPr txBox="1"/>
              <p:nvPr/>
            </p:nvSpPr>
            <p:spPr>
              <a:xfrm>
                <a:off x="793578" y="1727892"/>
                <a:ext cx="10365207" cy="4520340"/>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Video</a:t>
                </a:r>
              </a:p>
              <a:p>
                <a:r>
                  <a:rPr lang="zh-CN" altLang="en-US" sz="1400" dirty="0">
                    <a:latin typeface="微软雅黑" panose="020B0503020204020204" pitchFamily="34" charset="-122"/>
                    <a:ea typeface="微软雅黑" panose="020B0503020204020204" pitchFamily="34" charset="-122"/>
                  </a:rPr>
                  <a:t>设每个视频片段</a:t>
                </a:r>
                <a:r>
                  <a:rPr lang="en-US" altLang="zh-CN" sz="1400" dirty="0">
                    <a:latin typeface="微软雅黑" panose="020B0503020204020204" pitchFamily="34" charset="-122"/>
                    <a:ea typeface="微软雅黑" panose="020B0503020204020204" pitchFamily="34" charset="-122"/>
                  </a:rPr>
                  <a:t>(video clip)</a:t>
                </a:r>
                <a:r>
                  <a:rPr lang="zh-CN" altLang="en-US" sz="1400" dirty="0">
                    <a:latin typeface="微软雅黑" panose="020B0503020204020204" pitchFamily="34" charset="-122"/>
                    <a:ea typeface="微软雅黑" panose="020B0503020204020204" pitchFamily="34" charset="-122"/>
                  </a:rPr>
                  <a:t>的大小为：</a:t>
                </a:r>
                <a14:m>
                  <m:oMath xmlns:m="http://schemas.openxmlformats.org/officeDocument/2006/math">
                    <m:r>
                      <a:rPr lang="en-US" altLang="zh-CN" sz="1400" i="1" dirty="0" smtClean="0">
                        <a:latin typeface="Cambria Math" panose="02040503050406030204" pitchFamily="18" charset="0"/>
                        <a:ea typeface="微软雅黑" panose="020B0503020204020204" pitchFamily="34" charset="-122"/>
                      </a:rPr>
                      <m:t>𝑇</m:t>
                    </m:r>
                    <m:r>
                      <a:rPr lang="en-US" altLang="zh-CN" sz="1400" i="1" dirty="0" smtClean="0">
                        <a:latin typeface="Cambria Math" panose="02040503050406030204" pitchFamily="18" charset="0"/>
                        <a:ea typeface="微软雅黑" panose="020B0503020204020204" pitchFamily="34" charset="-122"/>
                      </a:rPr>
                      <m:t> ∗ </m:t>
                    </m:r>
                    <m:r>
                      <a:rPr lang="en-US" altLang="zh-CN" sz="1400" i="1" dirty="0" smtClean="0">
                        <a:latin typeface="Cambria Math" panose="02040503050406030204" pitchFamily="18" charset="0"/>
                        <a:ea typeface="微软雅黑" panose="020B0503020204020204" pitchFamily="34" charset="-122"/>
                      </a:rPr>
                      <m:t>𝐻</m:t>
                    </m:r>
                    <m:r>
                      <a:rPr lang="en-US" altLang="zh-CN" sz="1400" i="1" dirty="0" smtClean="0">
                        <a:latin typeface="Cambria Math" panose="02040503050406030204" pitchFamily="18" charset="0"/>
                        <a:ea typeface="微软雅黑" panose="020B0503020204020204" pitchFamily="34" charset="-122"/>
                      </a:rPr>
                      <m:t> ∗ </m:t>
                    </m:r>
                    <m:r>
                      <a:rPr lang="en-US" altLang="zh-CN" sz="1400" i="1" dirty="0" smtClean="0">
                        <a:latin typeface="Cambria Math" panose="02040503050406030204" pitchFamily="18" charset="0"/>
                        <a:ea typeface="微软雅黑" panose="020B0503020204020204" pitchFamily="34" charset="-122"/>
                      </a:rPr>
                      <m:t>𝑊</m:t>
                    </m:r>
                    <m:r>
                      <a:rPr lang="en-US" altLang="zh-CN" sz="1400" i="1" dirty="0" smtClean="0">
                        <a:latin typeface="Cambria Math" panose="02040503050406030204" pitchFamily="18" charset="0"/>
                        <a:ea typeface="微软雅黑" panose="020B0503020204020204" pitchFamily="34" charset="-122"/>
                      </a:rPr>
                      <m:t> </m:t>
                    </m:r>
                  </m:oMath>
                </a14:m>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首先，将其划分为若干个小</a:t>
                </a:r>
                <a14:m>
                  <m:oMath xmlns:m="http://schemas.openxmlformats.org/officeDocument/2006/math">
                    <m:r>
                      <a:rPr lang="en-US" altLang="zh-CN" sz="1400" i="1" dirty="0" smtClean="0">
                        <a:latin typeface="Cambria Math" panose="02040503050406030204" pitchFamily="18" charset="0"/>
                        <a:ea typeface="微软雅黑" panose="020B0503020204020204" pitchFamily="34" charset="-122"/>
                      </a:rPr>
                      <m:t>𝑝𝑎𝑡𝑐h</m:t>
                    </m:r>
                    <m:r>
                      <a:rPr lang="en-US" altLang="zh-CN" sz="1400" b="0" i="1" dirty="0" smtClean="0">
                        <a:latin typeface="Cambria Math" panose="02040503050406030204" pitchFamily="18" charset="0"/>
                        <a:ea typeface="微软雅黑" panose="020B0503020204020204" pitchFamily="34" charset="-122"/>
                      </a:rPr>
                      <m:t>∈</m:t>
                    </m:r>
                    <m:r>
                      <a:rPr lang="en-US" altLang="zh-CN" sz="1400" i="1" dirty="0" smtClean="0">
                        <a:latin typeface="Cambria Math" panose="02040503050406030204" pitchFamily="18" charset="0"/>
                        <a:ea typeface="微软雅黑" panose="020B0503020204020204" pitchFamily="34" charset="-122"/>
                      </a:rPr>
                      <m:t>𝑡</m:t>
                    </m:r>
                    <m:r>
                      <a:rPr lang="en-US" altLang="zh-CN" sz="1400" i="1" dirty="0" smtClean="0">
                        <a:latin typeface="Cambria Math" panose="02040503050406030204" pitchFamily="18" charset="0"/>
                        <a:ea typeface="微软雅黑" panose="020B0503020204020204" pitchFamily="34" charset="-122"/>
                      </a:rPr>
                      <m:t> ∗ </m:t>
                    </m:r>
                    <m:r>
                      <a:rPr lang="en-US" altLang="zh-CN" sz="1400" i="1" dirty="0" smtClean="0">
                        <a:latin typeface="Cambria Math" panose="02040503050406030204" pitchFamily="18" charset="0"/>
                        <a:ea typeface="微软雅黑" panose="020B0503020204020204" pitchFamily="34" charset="-122"/>
                      </a:rPr>
                      <m:t>h</m:t>
                    </m:r>
                    <m:r>
                      <a:rPr lang="en-US" altLang="zh-CN" sz="1400" i="1" dirty="0" smtClean="0">
                        <a:latin typeface="Cambria Math" panose="02040503050406030204" pitchFamily="18" charset="0"/>
                        <a:ea typeface="微软雅黑" panose="020B0503020204020204" pitchFamily="34" charset="-122"/>
                      </a:rPr>
                      <m:t> ∗ </m:t>
                    </m:r>
                    <m:r>
                      <a:rPr lang="en-US" altLang="zh-CN" sz="1400" i="1" dirty="0" smtClean="0">
                        <a:latin typeface="Cambria Math" panose="02040503050406030204" pitchFamily="18" charset="0"/>
                        <a:ea typeface="微软雅黑" panose="020B0503020204020204" pitchFamily="34" charset="-122"/>
                      </a:rPr>
                      <m:t>𝑤</m:t>
                    </m:r>
                    <m:r>
                      <a:rPr lang="en-US" altLang="zh-CN" sz="1400" i="1" dirty="0" smtClean="0">
                        <a:latin typeface="Cambria Math" panose="02040503050406030204" pitchFamily="18" charset="0"/>
                        <a:ea typeface="微软雅黑" panose="020B0503020204020204" pitchFamily="34" charset="-122"/>
                      </a:rPr>
                      <m:t> ∗ 3 </m:t>
                    </m:r>
                  </m:oMath>
                </a14:m>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紧接着采用线性投影的方式得到每个</a:t>
                </a:r>
                <a:r>
                  <a:rPr lang="en-US" altLang="zh-CN" sz="1400" dirty="0">
                    <a:latin typeface="微软雅黑" panose="020B0503020204020204" pitchFamily="34" charset="-122"/>
                    <a:ea typeface="微软雅黑" panose="020B0503020204020204" pitchFamily="34" charset="-122"/>
                  </a:rPr>
                  <a:t>patch</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维向量。即用一个可学习的矩阵</a:t>
                </a:r>
                <a14:m>
                  <m:oMath xmlns:m="http://schemas.openxmlformats.org/officeDocument/2006/math">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𝑊</m:t>
                        </m:r>
                      </m:e>
                      <m:sub>
                        <m:r>
                          <a:rPr lang="en-US" altLang="zh-CN" sz="1400" b="0" i="1" smtClean="0">
                            <a:latin typeface="Cambria Math" panose="02040503050406030204" pitchFamily="18" charset="0"/>
                            <a:ea typeface="微软雅黑" panose="020B0503020204020204" pitchFamily="34" charset="-122"/>
                          </a:rPr>
                          <m:t>𝑣𝑝</m:t>
                        </m:r>
                      </m:sub>
                    </m:sSub>
                    <m:r>
                      <a:rPr lang="en-US" altLang="zh-CN" sz="1400" b="0" i="1" smtClean="0">
                        <a:latin typeface="Cambria Math" panose="02040503050406030204" pitchFamily="18" charset="0"/>
                        <a:ea typeface="微软雅黑" panose="020B0503020204020204" pitchFamily="34" charset="-122"/>
                      </a:rPr>
                      <m:t>∈</m:t>
                    </m:r>
                    <m:r>
                      <a:rPr lang="en-US" altLang="zh-CN" sz="1400" b="0" i="1" smtClean="0">
                        <a:latin typeface="Cambria Math" panose="02040503050406030204" pitchFamily="18" charset="0"/>
                        <a:ea typeface="微软雅黑" panose="020B0503020204020204" pitchFamily="34" charset="-122"/>
                      </a:rPr>
                      <m:t>𝑡h𝑤</m:t>
                    </m:r>
                    <m:r>
                      <a:rPr lang="en-US" altLang="zh-CN" sz="1400" b="0" i="1" smtClean="0">
                        <a:latin typeface="Cambria Math" panose="02040503050406030204" pitchFamily="18" charset="0"/>
                        <a:ea typeface="微软雅黑" panose="020B0503020204020204" pitchFamily="34" charset="-122"/>
                      </a:rPr>
                      <m:t> ∗</m:t>
                    </m:r>
                    <m:r>
                      <a:rPr lang="en-US" altLang="zh-CN" sz="1400" b="0" i="1" smtClean="0">
                        <a:latin typeface="Cambria Math" panose="02040503050406030204" pitchFamily="18" charset="0"/>
                        <a:ea typeface="微软雅黑" panose="020B0503020204020204" pitchFamily="34" charset="-122"/>
                      </a:rPr>
                      <m:t>𝑑</m:t>
                    </m:r>
                  </m:oMath>
                </a14:m>
                <a:endParaRPr lang="en-US" altLang="zh-CN" sz="1400" b="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最后，定义了可学习的</a:t>
                </a:r>
                <a:r>
                  <a:rPr lang="en-US" altLang="zh-CN" sz="1400" dirty="0">
                    <a:latin typeface="微软雅黑" panose="020B0503020204020204" pitchFamily="34" charset="-122"/>
                    <a:ea typeface="微软雅黑" panose="020B0503020204020204" pitchFamily="34" charset="-122"/>
                  </a:rPr>
                  <a:t>embedding</a:t>
                </a:r>
                <a:r>
                  <a:rPr lang="zh-CN" altLang="en-US" sz="1400" dirty="0">
                    <a:latin typeface="微软雅黑" panose="020B0503020204020204" pitchFamily="34" charset="-122"/>
                    <a:ea typeface="微软雅黑" panose="020B0503020204020204" pitchFamily="34" charset="-122"/>
                  </a:rPr>
                  <a:t>沿着</a:t>
                </a:r>
                <a:r>
                  <a:rPr lang="en-US" altLang="zh-CN" sz="1400" dirty="0">
                    <a:latin typeface="微软雅黑" panose="020B0503020204020204" pitchFamily="34" charset="-122"/>
                    <a:ea typeface="微软雅黑" panose="020B0503020204020204" pitchFamily="34" charset="-122"/>
                  </a:rPr>
                  <a:t>3D</a:t>
                </a:r>
                <a:r>
                  <a:rPr lang="zh-CN" altLang="en-US" sz="1400" dirty="0">
                    <a:latin typeface="微软雅黑" panose="020B0503020204020204" pitchFamily="34" charset="-122"/>
                    <a:ea typeface="微软雅黑" panose="020B0503020204020204" pitchFamily="34" charset="-122"/>
                  </a:rPr>
                  <a:t>空间编码位置信息，即：</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故需要用上位置</a:t>
                </a:r>
                <a:r>
                  <a:rPr lang="en-US" altLang="zh-CN" sz="1400" dirty="0">
                    <a:latin typeface="微软雅黑" panose="020B0503020204020204" pitchFamily="34" charset="-122"/>
                    <a:ea typeface="微软雅黑" panose="020B0503020204020204" pitchFamily="34" charset="-122"/>
                  </a:rPr>
                  <a:t>embedding</a:t>
                </a:r>
                <a:r>
                  <a:rPr lang="zh-CN" altLang="en-US" sz="1400" dirty="0">
                    <a:latin typeface="微软雅黑" panose="020B0503020204020204" pitchFamily="34" charset="-122"/>
                    <a:ea typeface="微软雅黑" panose="020B0503020204020204" pitchFamily="34" charset="-122"/>
                  </a:rPr>
                  <a:t>分别加入到</a:t>
                </a:r>
                <a14:m>
                  <m:oMath xmlns:m="http://schemas.openxmlformats.org/officeDocument/2006/math">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𝑒</m:t>
                        </m:r>
                      </m:e>
                      <m:sub>
                        <m:r>
                          <a:rPr lang="en-US" altLang="zh-CN" sz="1400" b="0" i="1" smtClean="0">
                            <a:latin typeface="Cambria Math" panose="02040503050406030204" pitchFamily="18" charset="0"/>
                            <a:ea typeface="微软雅黑" panose="020B0503020204020204" pitchFamily="34" charset="-122"/>
                          </a:rPr>
                          <m:t>𝑖</m:t>
                        </m:r>
                        <m:r>
                          <a:rPr lang="en-US" altLang="zh-CN" sz="1400" b="0" i="1" smtClean="0">
                            <a:latin typeface="Cambria Math" panose="02040503050406030204" pitchFamily="18" charset="0"/>
                            <a:ea typeface="微软雅黑" panose="020B0503020204020204" pitchFamily="34" charset="-122"/>
                          </a:rPr>
                          <m:t>,</m:t>
                        </m:r>
                        <m:r>
                          <a:rPr lang="en-US" altLang="zh-CN" sz="1400" b="0" i="1" smtClean="0">
                            <a:latin typeface="Cambria Math" panose="02040503050406030204" pitchFamily="18" charset="0"/>
                            <a:ea typeface="微软雅黑" panose="020B0503020204020204" pitchFamily="34" charset="-122"/>
                          </a:rPr>
                          <m:t>𝑗</m:t>
                        </m:r>
                        <m:r>
                          <a:rPr lang="en-US" altLang="zh-CN" sz="1400" b="0" i="1" smtClean="0">
                            <a:latin typeface="Cambria Math" panose="02040503050406030204" pitchFamily="18" charset="0"/>
                            <a:ea typeface="微软雅黑" panose="020B0503020204020204" pitchFamily="34" charset="-122"/>
                          </a:rPr>
                          <m:t>,</m:t>
                        </m:r>
                        <m:r>
                          <a:rPr lang="en-US" altLang="zh-CN" sz="1400" b="0" i="1" smtClean="0">
                            <a:latin typeface="Cambria Math" panose="02040503050406030204" pitchFamily="18" charset="0"/>
                            <a:ea typeface="微软雅黑" panose="020B0503020204020204" pitchFamily="34" charset="-122"/>
                          </a:rPr>
                          <m:t>𝑘</m:t>
                        </m:r>
                      </m:sub>
                    </m:sSub>
                  </m:oMath>
                </a14:m>
                <a:r>
                  <a:rPr lang="zh-CN" altLang="en-US" sz="1400" dirty="0">
                    <a:latin typeface="微软雅黑" panose="020B0503020204020204" pitchFamily="34" charset="-122"/>
                    <a:ea typeface="微软雅黑" panose="020B0503020204020204" pitchFamily="34" charset="-122"/>
                  </a:rPr>
                  <a:t>中，该位置</a:t>
                </a:r>
                <a:r>
                  <a:rPr lang="en-US" altLang="zh-CN" sz="1400" dirty="0">
                    <a:latin typeface="微软雅黑" panose="020B0503020204020204" pitchFamily="34" charset="-122"/>
                    <a:ea typeface="微软雅黑" panose="020B0503020204020204" pitchFamily="34" charset="-122"/>
                  </a:rPr>
                  <a:t>embedding</a:t>
                </a:r>
                <a:r>
                  <a:rPr lang="zh-CN" altLang="en-US" sz="1400" dirty="0">
                    <a:latin typeface="微软雅黑" panose="020B0503020204020204" pitchFamily="34" charset="-122"/>
                    <a:ea typeface="微软雅黑" panose="020B0503020204020204" pitchFamily="34" charset="-122"/>
                  </a:rPr>
                  <a:t>的长度为：</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Audio</a:t>
                </a:r>
              </a:p>
              <a:p>
                <a:r>
                  <a:rPr lang="zh-CN" altLang="en-US" sz="1400" dirty="0">
                    <a:latin typeface="微软雅黑" panose="020B0503020204020204" pitchFamily="34" charset="-122"/>
                    <a:ea typeface="微软雅黑" panose="020B0503020204020204" pitchFamily="34" charset="-122"/>
                  </a:rPr>
                  <a:t>原始的</a:t>
                </a:r>
                <a:r>
                  <a:rPr lang="en-US" altLang="zh-CN" sz="1400" dirty="0">
                    <a:latin typeface="微软雅黑" panose="020B0503020204020204" pitchFamily="34" charset="-122"/>
                    <a:ea typeface="微软雅黑" panose="020B0503020204020204" pitchFamily="34" charset="-122"/>
                  </a:rPr>
                  <a:t>audio</a:t>
                </a:r>
                <a:r>
                  <a:rPr lang="zh-CN" altLang="en-US" sz="1400" dirty="0">
                    <a:latin typeface="微软雅黑" panose="020B0503020204020204" pitchFamily="34" charset="-122"/>
                    <a:ea typeface="微软雅黑" panose="020B0503020204020204" pitchFamily="34" charset="-122"/>
                  </a:rPr>
                  <a:t>信号是</a:t>
                </a:r>
                <a:r>
                  <a:rPr lang="en-US" altLang="zh-CN" sz="1400" dirty="0">
                    <a:latin typeface="微软雅黑" panose="020B0503020204020204" pitchFamily="34" charset="-122"/>
                    <a:ea typeface="微软雅黑" panose="020B0503020204020204" pitchFamily="34" charset="-122"/>
                  </a:rPr>
                  <a:t>1D</a:t>
                </a:r>
                <a:r>
                  <a:rPr lang="zh-CN" altLang="en-US" sz="1400" dirty="0">
                    <a:latin typeface="微软雅黑" panose="020B0503020204020204" pitchFamily="34" charset="-122"/>
                    <a:ea typeface="微软雅黑" panose="020B0503020204020204" pitchFamily="34" charset="-122"/>
                  </a:rPr>
                  <a:t>的数据，其长度为</a:t>
                </a:r>
                <a14:m>
                  <m:oMath xmlns:m="http://schemas.openxmlformats.org/officeDocument/2006/math">
                    <m:r>
                      <a:rPr lang="en-US" altLang="zh-CN" sz="1400" b="0" i="1" smtClean="0">
                        <a:latin typeface="Cambria Math" panose="02040503050406030204" pitchFamily="18" charset="0"/>
                        <a:ea typeface="微软雅黑" panose="020B0503020204020204" pitchFamily="34" charset="-122"/>
                      </a:rPr>
                      <m:t>1∗</m:t>
                    </m:r>
                    <m:sSup>
                      <m:sSupPr>
                        <m:ctrlPr>
                          <a:rPr lang="en-US" altLang="zh-CN" sz="1400" b="0" i="1" smtClean="0">
                            <a:latin typeface="Cambria Math" panose="02040503050406030204" pitchFamily="18" charset="0"/>
                            <a:ea typeface="微软雅黑" panose="020B0503020204020204" pitchFamily="34" charset="-122"/>
                          </a:rPr>
                        </m:ctrlPr>
                      </m:sSupPr>
                      <m:e>
                        <m:r>
                          <a:rPr lang="en-US" altLang="zh-CN" sz="1400" b="0" i="1" smtClean="0">
                            <a:latin typeface="Cambria Math" panose="02040503050406030204" pitchFamily="18" charset="0"/>
                            <a:ea typeface="微软雅黑" panose="020B0503020204020204" pitchFamily="34" charset="-122"/>
                          </a:rPr>
                          <m:t>𝑇</m:t>
                        </m:r>
                      </m:e>
                      <m:sup>
                        <m:r>
                          <a:rPr lang="en-US" altLang="zh-CN" sz="1400" b="0" i="1" smtClean="0">
                            <a:latin typeface="Cambria Math" panose="02040503050406030204" pitchFamily="18" charset="0"/>
                            <a:ea typeface="微软雅黑" panose="020B0503020204020204" pitchFamily="34" charset="-122"/>
                          </a:rPr>
                          <m:t>′</m:t>
                        </m:r>
                      </m:sup>
                    </m:sSup>
                  </m:oMath>
                </a14:m>
                <a:r>
                  <a:rPr lang="zh-CN" altLang="en-US" sz="1400" dirty="0">
                    <a:latin typeface="微软雅黑" panose="020B0503020204020204" pitchFamily="34" charset="-122"/>
                    <a:ea typeface="微软雅黑" panose="020B0503020204020204" pitchFamily="34" charset="-122"/>
                  </a:rPr>
                  <a:t>，紧接着将其划分为</a:t>
                </a:r>
                <a14:m>
                  <m:oMath xmlns:m="http://schemas.openxmlformats.org/officeDocument/2006/math">
                    <m:d>
                      <m:dPr>
                        <m:begChr m:val="["/>
                        <m:endChr m:val="]"/>
                        <m:ctrlPr>
                          <a:rPr lang="en-US" altLang="zh-CN" sz="1400" b="0" i="1" smtClean="0">
                            <a:latin typeface="Cambria Math" panose="02040503050406030204" pitchFamily="18" charset="0"/>
                            <a:ea typeface="微软雅黑" panose="020B0503020204020204" pitchFamily="34" charset="-122"/>
                          </a:rPr>
                        </m:ctrlPr>
                      </m:dPr>
                      <m:e>
                        <m:f>
                          <m:fPr>
                            <m:ctrlPr>
                              <a:rPr lang="en-US" altLang="zh-CN" sz="1400" b="0" i="1" smtClean="0">
                                <a:latin typeface="Cambria Math" panose="02040503050406030204" pitchFamily="18" charset="0"/>
                                <a:ea typeface="微软雅黑" panose="020B0503020204020204" pitchFamily="34" charset="-122"/>
                              </a:rPr>
                            </m:ctrlPr>
                          </m:fPr>
                          <m:num>
                            <m:sSup>
                              <m:sSupPr>
                                <m:ctrlPr>
                                  <a:rPr lang="en-US" altLang="zh-CN" sz="1400" b="0" i="1" smtClean="0">
                                    <a:latin typeface="Cambria Math" panose="02040503050406030204" pitchFamily="18" charset="0"/>
                                    <a:ea typeface="微软雅黑" panose="020B0503020204020204" pitchFamily="34" charset="-122"/>
                                  </a:rPr>
                                </m:ctrlPr>
                              </m:sSupPr>
                              <m:e>
                                <m:r>
                                  <a:rPr lang="en-US" altLang="zh-CN" sz="1400" b="0" i="1" smtClean="0">
                                    <a:latin typeface="Cambria Math" panose="02040503050406030204" pitchFamily="18" charset="0"/>
                                    <a:ea typeface="微软雅黑" panose="020B0503020204020204" pitchFamily="34" charset="-122"/>
                                  </a:rPr>
                                  <m:t>𝑇</m:t>
                                </m:r>
                              </m:e>
                              <m:sup>
                                <m:r>
                                  <a:rPr lang="en-US" altLang="zh-CN" sz="1400" b="0" i="1" smtClean="0">
                                    <a:latin typeface="Cambria Math" panose="02040503050406030204" pitchFamily="18" charset="0"/>
                                    <a:ea typeface="微软雅黑" panose="020B0503020204020204" pitchFamily="34" charset="-122"/>
                                  </a:rPr>
                                  <m:t>′</m:t>
                                </m:r>
                              </m:sup>
                            </m:sSup>
                          </m:num>
                          <m:den>
                            <m:sSup>
                              <m:sSupPr>
                                <m:ctrlPr>
                                  <a:rPr lang="en-US" altLang="zh-CN" sz="1400" b="0" i="1" smtClean="0">
                                    <a:latin typeface="Cambria Math" panose="02040503050406030204" pitchFamily="18" charset="0"/>
                                    <a:ea typeface="微软雅黑" panose="020B0503020204020204" pitchFamily="34" charset="-122"/>
                                  </a:rPr>
                                </m:ctrlPr>
                              </m:sSupPr>
                              <m:e>
                                <m:r>
                                  <a:rPr lang="en-US" altLang="zh-CN" sz="1400" b="0" i="1" smtClean="0">
                                    <a:latin typeface="Cambria Math" panose="02040503050406030204" pitchFamily="18" charset="0"/>
                                    <a:ea typeface="微软雅黑" panose="020B0503020204020204" pitchFamily="34" charset="-122"/>
                                  </a:rPr>
                                  <m:t>𝑡</m:t>
                                </m:r>
                              </m:e>
                              <m:sup>
                                <m:r>
                                  <a:rPr lang="en-US" altLang="zh-CN" sz="1400" b="0" i="1" smtClean="0">
                                    <a:latin typeface="Cambria Math" panose="02040503050406030204" pitchFamily="18" charset="0"/>
                                    <a:ea typeface="微软雅黑" panose="020B0503020204020204" pitchFamily="34" charset="-122"/>
                                  </a:rPr>
                                  <m:t>′</m:t>
                                </m:r>
                              </m:sup>
                            </m:sSup>
                          </m:den>
                        </m:f>
                      </m:e>
                    </m:d>
                  </m:oMath>
                </a14:m>
                <a:r>
                  <a:rPr lang="zh-CN" altLang="en-US" sz="1400" dirty="0">
                    <a:latin typeface="微软雅黑" panose="020B0503020204020204" pitchFamily="34" charset="-122"/>
                    <a:ea typeface="微软雅黑" panose="020B0503020204020204" pitchFamily="34" charset="-122"/>
                  </a:rPr>
                  <a:t>个小片段，每个片段的长度是</a:t>
                </a:r>
                <a14:m>
                  <m:oMath xmlns:m="http://schemas.openxmlformats.org/officeDocument/2006/math">
                    <m:sSup>
                      <m:sSupPr>
                        <m:ctrlPr>
                          <a:rPr lang="en-US" altLang="zh-CN" sz="1400" b="0" i="0" smtClean="0">
                            <a:latin typeface="Cambria Math" panose="02040503050406030204" pitchFamily="18" charset="0"/>
                            <a:ea typeface="微软雅黑" panose="020B0503020204020204" pitchFamily="34" charset="-122"/>
                          </a:rPr>
                        </m:ctrlPr>
                      </m:sSupPr>
                      <m:e>
                        <m:r>
                          <m:rPr>
                            <m:sty m:val="p"/>
                          </m:rPr>
                          <a:rPr lang="en-US" altLang="zh-CN" sz="1400" b="0" i="0" smtClean="0">
                            <a:latin typeface="Cambria Math" panose="02040503050406030204" pitchFamily="18" charset="0"/>
                            <a:ea typeface="微软雅黑" panose="020B0503020204020204" pitchFamily="34" charset="-122"/>
                          </a:rPr>
                          <m:t>t</m:t>
                        </m:r>
                      </m:e>
                      <m:sup>
                        <m:r>
                          <a:rPr lang="en-US" altLang="zh-CN" sz="1400" b="0" i="0" smtClean="0">
                            <a:latin typeface="Cambria Math" panose="02040503050406030204" pitchFamily="18" charset="0"/>
                            <a:ea typeface="微软雅黑" panose="020B0503020204020204" pitchFamily="34" charset="-122"/>
                          </a:rPr>
                          <m:t>′</m:t>
                        </m:r>
                      </m:sup>
                    </m:sSup>
                    <m:r>
                      <a:rPr lang="en-US" altLang="zh-CN" sz="1400" i="1">
                        <a:latin typeface="Cambria Math" panose="02040503050406030204" pitchFamily="18" charset="0"/>
                        <a:ea typeface="微软雅黑" panose="020B0503020204020204" pitchFamily="34" charset="-122"/>
                      </a:rPr>
                      <m:t> </m:t>
                    </m:r>
                  </m:oMath>
                </a14:m>
                <a:r>
                  <a:rPr lang="zh-CN" altLang="en-US" sz="1400" dirty="0">
                    <a:latin typeface="微软雅黑" panose="020B0503020204020204" pitchFamily="34" charset="-122"/>
                    <a:ea typeface="微软雅黑" panose="020B0503020204020204" pitchFamily="34" charset="-122"/>
                  </a:rPr>
                  <a:t>。紧接着，应用线性投影，即采用可学习的矩阵</a:t>
                </a:r>
                <a14:m>
                  <m:oMath xmlns:m="http://schemas.openxmlformats.org/officeDocument/2006/math">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𝑊</m:t>
                        </m:r>
                      </m:e>
                      <m:sub>
                        <m:r>
                          <a:rPr lang="en-US" altLang="zh-CN" sz="1400" b="0" i="1" smtClean="0">
                            <a:latin typeface="Cambria Math" panose="02040503050406030204" pitchFamily="18" charset="0"/>
                            <a:ea typeface="微软雅黑" panose="020B0503020204020204" pitchFamily="34" charset="-122"/>
                          </a:rPr>
                          <m:t>𝑎𝑝</m:t>
                        </m:r>
                      </m:sub>
                    </m:sSub>
                    <m:r>
                      <a:rPr lang="en-US" altLang="zh-CN" sz="1400" b="0" i="1" smtClean="0">
                        <a:latin typeface="Cambria Math" panose="02040503050406030204" pitchFamily="18" charset="0"/>
                        <a:ea typeface="微软雅黑" panose="020B0503020204020204" pitchFamily="34" charset="-122"/>
                      </a:rPr>
                      <m:t>∈</m:t>
                    </m:r>
                    <m:sSup>
                      <m:sSupPr>
                        <m:ctrlPr>
                          <a:rPr lang="en-US" altLang="zh-CN" sz="1400" b="0" i="1" smtClean="0">
                            <a:latin typeface="Cambria Math" panose="02040503050406030204" pitchFamily="18" charset="0"/>
                            <a:ea typeface="微软雅黑" panose="020B0503020204020204" pitchFamily="34" charset="-122"/>
                          </a:rPr>
                        </m:ctrlPr>
                      </m:sSupPr>
                      <m:e>
                        <m:r>
                          <a:rPr lang="en-US" altLang="zh-CN" sz="1400" b="0" i="1" smtClean="0">
                            <a:latin typeface="Cambria Math" panose="02040503050406030204" pitchFamily="18" charset="0"/>
                            <a:ea typeface="微软雅黑" panose="020B0503020204020204" pitchFamily="34" charset="-122"/>
                          </a:rPr>
                          <m:t>𝑅</m:t>
                        </m:r>
                      </m:e>
                      <m:sup>
                        <m:sSup>
                          <m:sSupPr>
                            <m:ctrlPr>
                              <a:rPr lang="en-US" altLang="zh-CN" sz="1400" b="0" i="1" smtClean="0">
                                <a:latin typeface="Cambria Math" panose="02040503050406030204" pitchFamily="18" charset="0"/>
                                <a:ea typeface="微软雅黑" panose="020B0503020204020204" pitchFamily="34" charset="-122"/>
                              </a:rPr>
                            </m:ctrlPr>
                          </m:sSupPr>
                          <m:e>
                            <m:r>
                              <a:rPr lang="en-US" altLang="zh-CN" sz="1400" b="0" i="1" smtClean="0">
                                <a:latin typeface="Cambria Math" panose="02040503050406030204" pitchFamily="18" charset="0"/>
                                <a:ea typeface="微软雅黑" panose="020B0503020204020204" pitchFamily="34" charset="-122"/>
                              </a:rPr>
                              <m:t>𝑡</m:t>
                            </m:r>
                          </m:e>
                          <m:sup>
                            <m:r>
                              <a:rPr lang="en-US" altLang="zh-CN" sz="1400" b="0" i="1" smtClean="0">
                                <a:latin typeface="Cambria Math" panose="02040503050406030204" pitchFamily="18" charset="0"/>
                                <a:ea typeface="微软雅黑" panose="020B0503020204020204" pitchFamily="34" charset="-122"/>
                              </a:rPr>
                              <m:t>′</m:t>
                            </m:r>
                          </m:sup>
                        </m:sSup>
                        <m:r>
                          <a:rPr lang="en-US" altLang="zh-CN" sz="1400" b="0" i="1" smtClean="0">
                            <a:latin typeface="Cambria Math" panose="02040503050406030204" pitchFamily="18" charset="0"/>
                            <a:ea typeface="微软雅黑" panose="020B0503020204020204" pitchFamily="34" charset="-122"/>
                          </a:rPr>
                          <m:t>∗</m:t>
                        </m:r>
                        <m:r>
                          <a:rPr lang="en-US" altLang="zh-CN" sz="1400" b="0" i="1" smtClean="0">
                            <a:latin typeface="Cambria Math" panose="02040503050406030204" pitchFamily="18" charset="0"/>
                            <a:ea typeface="微软雅黑" panose="020B0503020204020204" pitchFamily="34" charset="-122"/>
                          </a:rPr>
                          <m:t>𝑑</m:t>
                        </m:r>
                      </m:sup>
                    </m:sSup>
                  </m:oMath>
                </a14:m>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最后，作者采用了</a:t>
                </a:r>
                <a14:m>
                  <m:oMath xmlns:m="http://schemas.openxmlformats.org/officeDocument/2006/math">
                    <m:d>
                      <m:dPr>
                        <m:begChr m:val="["/>
                        <m:endChr m:val="]"/>
                        <m:ctrlPr>
                          <a:rPr lang="en-US" altLang="zh-CN" sz="1400" i="1">
                            <a:latin typeface="Cambria Math" panose="02040503050406030204" pitchFamily="18" charset="0"/>
                            <a:ea typeface="微软雅黑" panose="020B0503020204020204" pitchFamily="34" charset="-122"/>
                          </a:rPr>
                        </m:ctrlPr>
                      </m:dPr>
                      <m:e>
                        <m:f>
                          <m:fPr>
                            <m:ctrlPr>
                              <a:rPr lang="en-US" altLang="zh-CN" sz="1400" i="1">
                                <a:latin typeface="Cambria Math" panose="02040503050406030204" pitchFamily="18" charset="0"/>
                                <a:ea typeface="微软雅黑" panose="020B0503020204020204" pitchFamily="34" charset="-122"/>
                              </a:rPr>
                            </m:ctrlPr>
                          </m:fPr>
                          <m:num>
                            <m:sSup>
                              <m:sSupPr>
                                <m:ctrlPr>
                                  <a:rPr lang="en-US" altLang="zh-CN" sz="1400" i="1">
                                    <a:latin typeface="Cambria Math" panose="02040503050406030204" pitchFamily="18" charset="0"/>
                                    <a:ea typeface="微软雅黑" panose="020B0503020204020204" pitchFamily="34" charset="-122"/>
                                  </a:rPr>
                                </m:ctrlPr>
                              </m:sSupPr>
                              <m:e>
                                <m:r>
                                  <a:rPr lang="en-US" altLang="zh-CN" sz="1400" i="1">
                                    <a:latin typeface="Cambria Math" panose="02040503050406030204" pitchFamily="18" charset="0"/>
                                    <a:ea typeface="微软雅黑" panose="020B0503020204020204" pitchFamily="34" charset="-122"/>
                                  </a:rPr>
                                  <m:t>𝑇</m:t>
                                </m:r>
                              </m:e>
                              <m:sup>
                                <m:r>
                                  <a:rPr lang="en-US" altLang="zh-CN" sz="1400" i="1">
                                    <a:latin typeface="Cambria Math" panose="02040503050406030204" pitchFamily="18" charset="0"/>
                                    <a:ea typeface="微软雅黑" panose="020B0503020204020204" pitchFamily="34" charset="-122"/>
                                  </a:rPr>
                                  <m:t>′</m:t>
                                </m:r>
                              </m:sup>
                            </m:sSup>
                          </m:num>
                          <m:den>
                            <m:sSup>
                              <m:sSupPr>
                                <m:ctrlPr>
                                  <a:rPr lang="en-US" altLang="zh-CN" sz="1400" i="1">
                                    <a:latin typeface="Cambria Math" panose="02040503050406030204" pitchFamily="18" charset="0"/>
                                    <a:ea typeface="微软雅黑" panose="020B0503020204020204" pitchFamily="34" charset="-122"/>
                                  </a:rPr>
                                </m:ctrlPr>
                              </m:sSupPr>
                              <m:e>
                                <m:r>
                                  <a:rPr lang="en-US" altLang="zh-CN" sz="1400" i="1">
                                    <a:latin typeface="Cambria Math" panose="02040503050406030204" pitchFamily="18" charset="0"/>
                                    <a:ea typeface="微软雅黑" panose="020B0503020204020204" pitchFamily="34" charset="-122"/>
                                  </a:rPr>
                                  <m:t>𝑡</m:t>
                                </m:r>
                              </m:e>
                              <m:sup>
                                <m:r>
                                  <a:rPr lang="en-US" altLang="zh-CN" sz="1400" i="1">
                                    <a:latin typeface="Cambria Math" panose="02040503050406030204" pitchFamily="18" charset="0"/>
                                    <a:ea typeface="微软雅黑" panose="020B0503020204020204" pitchFamily="34" charset="-122"/>
                                  </a:rPr>
                                  <m:t>′</m:t>
                                </m:r>
                              </m:sup>
                            </m:sSup>
                          </m:den>
                        </m:f>
                      </m:e>
                    </m:d>
                    <m:r>
                      <a:rPr lang="en-US" altLang="zh-CN" sz="1400" i="1">
                        <a:latin typeface="Cambria Math" panose="02040503050406030204" pitchFamily="18" charset="0"/>
                        <a:ea typeface="微软雅黑" panose="020B0503020204020204" pitchFamily="34" charset="-122"/>
                      </a:rPr>
                      <m:t> </m:t>
                    </m:r>
                  </m:oMath>
                </a14:m>
                <a:r>
                  <a:rPr lang="zh-CN" altLang="en-US" sz="1400" dirty="0">
                    <a:latin typeface="微软雅黑" panose="020B0503020204020204" pitchFamily="34" charset="-122"/>
                    <a:ea typeface="微软雅黑" panose="020B0503020204020204" pitchFamily="34" charset="-122"/>
                  </a:rPr>
                  <a:t>个可学习的</a:t>
                </a:r>
                <a:r>
                  <a:rPr lang="en-US" altLang="zh-CN" sz="1400" dirty="0">
                    <a:latin typeface="微软雅黑" panose="020B0503020204020204" pitchFamily="34" charset="-122"/>
                    <a:ea typeface="微软雅黑" panose="020B0503020204020204" pitchFamily="34" charset="-122"/>
                  </a:rPr>
                  <a:t>embedding</a:t>
                </a:r>
                <a:r>
                  <a:rPr lang="zh-CN" altLang="en-US" sz="1400" dirty="0">
                    <a:latin typeface="微软雅黑" panose="020B0503020204020204" pitchFamily="34" charset="-122"/>
                    <a:ea typeface="微软雅黑" panose="020B0503020204020204" pitchFamily="34" charset="-122"/>
                  </a:rPr>
                  <a:t>去编码每个波形片段。</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Text</a:t>
                </a:r>
              </a:p>
              <a:p>
                <a:r>
                  <a:rPr lang="zh-CN" altLang="en-US" sz="1400" dirty="0">
                    <a:latin typeface="微软雅黑" panose="020B0503020204020204" pitchFamily="34" charset="-122"/>
                    <a:ea typeface="微软雅黑" panose="020B0503020204020204" pitchFamily="34" charset="-122"/>
                  </a:rPr>
                  <a:t>首先，构建一个包含所有训练数据单词的词汇库，其长度为</a:t>
                </a:r>
                <a:r>
                  <a:rPr lang="en-US" altLang="zh-CN" sz="1400" dirty="0">
                    <a:latin typeface="微软雅黑" panose="020B0503020204020204" pitchFamily="34" charset="-122"/>
                    <a:ea typeface="微软雅黑" panose="020B0503020204020204" pitchFamily="34" charset="-122"/>
                  </a:rPr>
                  <a:t>v</a:t>
                </a:r>
                <a:r>
                  <a:rPr lang="zh-CN" altLang="en-US" sz="1400" dirty="0">
                    <a:latin typeface="微软雅黑" panose="020B0503020204020204" pitchFamily="34" charset="-122"/>
                    <a:ea typeface="微软雅黑" panose="020B0503020204020204" pitchFamily="34" charset="-122"/>
                  </a:rPr>
                  <a:t>。紧接着，对于每一个单词，将其映射为</a:t>
                </a:r>
                <a:r>
                  <a:rPr lang="en-US" altLang="zh-CN" sz="1400" dirty="0">
                    <a:latin typeface="微软雅黑" panose="020B0503020204020204" pitchFamily="34" charset="-122"/>
                    <a:ea typeface="微软雅黑" panose="020B0503020204020204" pitchFamily="34" charset="-122"/>
                  </a:rPr>
                  <a:t>v</a:t>
                </a:r>
                <a:r>
                  <a:rPr lang="zh-CN" altLang="en-US" sz="1400" dirty="0">
                    <a:latin typeface="微软雅黑" panose="020B0503020204020204" pitchFamily="34" charset="-122"/>
                    <a:ea typeface="微软雅黑" panose="020B0503020204020204" pitchFamily="34" charset="-122"/>
                  </a:rPr>
                  <a:t>维度的</a:t>
                </a:r>
                <a:r>
                  <a:rPr lang="en-US" altLang="zh-CN" sz="1400" dirty="0">
                    <a:latin typeface="微软雅黑" panose="020B0503020204020204" pitchFamily="34" charset="-122"/>
                    <a:ea typeface="微软雅黑" panose="020B0503020204020204" pitchFamily="34" charset="-122"/>
                  </a:rPr>
                  <a:t>one-hot</a:t>
                </a:r>
                <a:r>
                  <a:rPr lang="zh-CN" altLang="en-US" sz="1400" dirty="0">
                    <a:latin typeface="微软雅黑" panose="020B0503020204020204" pitchFamily="34" charset="-122"/>
                    <a:ea typeface="微软雅黑" panose="020B0503020204020204" pitchFamily="34" charset="-122"/>
                  </a:rPr>
                  <a:t>向量；最后，用一个可学习的矩阵</a:t>
                </a:r>
                <a14:m>
                  <m:oMath xmlns:m="http://schemas.openxmlformats.org/officeDocument/2006/math">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𝑊</m:t>
                        </m:r>
                      </m:e>
                      <m:sub>
                        <m:r>
                          <a:rPr lang="en-US" altLang="zh-CN" sz="1400" b="0" i="1" smtClean="0">
                            <a:latin typeface="Cambria Math" panose="02040503050406030204" pitchFamily="18" charset="0"/>
                            <a:ea typeface="微软雅黑" panose="020B0503020204020204" pitchFamily="34" charset="-122"/>
                          </a:rPr>
                          <m:t>𝑡</m:t>
                        </m:r>
                        <m:r>
                          <a:rPr lang="en-US" altLang="zh-CN" sz="1400" b="0" i="1" smtClean="0">
                            <a:latin typeface="Cambria Math" panose="02040503050406030204" pitchFamily="18" charset="0"/>
                            <a:ea typeface="微软雅黑" panose="020B0503020204020204" pitchFamily="34" charset="-122"/>
                          </a:rPr>
                          <m:t>𝑝</m:t>
                        </m:r>
                      </m:sub>
                    </m:sSub>
                    <m:r>
                      <a:rPr lang="en-US" altLang="zh-CN" sz="1400" b="0" i="1" smtClean="0">
                        <a:latin typeface="Cambria Math" panose="02040503050406030204" pitchFamily="18" charset="0"/>
                        <a:ea typeface="微软雅黑" panose="020B0503020204020204" pitchFamily="34" charset="-122"/>
                      </a:rPr>
                      <m:t>∈</m:t>
                    </m:r>
                    <m:sSup>
                      <m:sSupPr>
                        <m:ctrlPr>
                          <a:rPr lang="en-US" altLang="zh-CN" sz="1400" b="0" i="1" smtClean="0">
                            <a:latin typeface="Cambria Math" panose="02040503050406030204" pitchFamily="18" charset="0"/>
                            <a:ea typeface="微软雅黑" panose="020B0503020204020204" pitchFamily="34" charset="-122"/>
                          </a:rPr>
                        </m:ctrlPr>
                      </m:sSupPr>
                      <m:e>
                        <m:r>
                          <a:rPr lang="en-US" altLang="zh-CN" sz="1400" b="0" i="1" smtClean="0">
                            <a:latin typeface="Cambria Math" panose="02040503050406030204" pitchFamily="18" charset="0"/>
                            <a:ea typeface="微软雅黑" panose="020B0503020204020204" pitchFamily="34" charset="-122"/>
                          </a:rPr>
                          <m:t>𝑅</m:t>
                        </m:r>
                      </m:e>
                      <m:sup>
                        <m:r>
                          <a:rPr lang="en-US" altLang="zh-CN" sz="1400" b="0" i="1" smtClean="0">
                            <a:latin typeface="Cambria Math" panose="02040503050406030204" pitchFamily="18" charset="0"/>
                            <a:ea typeface="微软雅黑" panose="020B0503020204020204" pitchFamily="34" charset="-122"/>
                          </a:rPr>
                          <m:t>𝑣</m:t>
                        </m:r>
                        <m:r>
                          <a:rPr lang="en-US" altLang="zh-CN" sz="1400" b="0" i="1" smtClean="0">
                            <a:latin typeface="Cambria Math" panose="02040503050406030204" pitchFamily="18" charset="0"/>
                            <a:ea typeface="微软雅黑" panose="020B0503020204020204" pitchFamily="34" charset="-122"/>
                          </a:rPr>
                          <m:t>∗</m:t>
                        </m:r>
                        <m:r>
                          <a:rPr lang="en-US" altLang="zh-CN" sz="1400" b="0" i="1" smtClean="0">
                            <a:latin typeface="Cambria Math" panose="02040503050406030204" pitchFamily="18" charset="0"/>
                            <a:ea typeface="微软雅黑" panose="020B0503020204020204" pitchFamily="34" charset="-122"/>
                          </a:rPr>
                          <m:t>𝑑</m:t>
                        </m:r>
                      </m:sup>
                    </m:sSup>
                  </m:oMath>
                </a14:m>
                <a:r>
                  <a:rPr lang="zh-CN" altLang="en-US" sz="1400" dirty="0">
                    <a:latin typeface="微软雅黑" panose="020B0503020204020204" pitchFamily="34" charset="-122"/>
                    <a:ea typeface="微软雅黑" panose="020B0503020204020204" pitchFamily="34" charset="-122"/>
                  </a:rPr>
                  <a:t>去实现线性投影。</a:t>
                </a:r>
              </a:p>
            </p:txBody>
          </p:sp>
        </mc:Choice>
        <mc:Fallback>
          <p:sp>
            <p:nvSpPr>
              <p:cNvPr id="3" name="文本框 2">
                <a:extLst>
                  <a:ext uri="{FF2B5EF4-FFF2-40B4-BE49-F238E27FC236}">
                    <a16:creationId xmlns:a16="http://schemas.microsoft.com/office/drawing/2014/main" id="{E96AA6A5-C687-4B87-9A64-98D4256C1184}"/>
                  </a:ext>
                </a:extLst>
              </p:cNvPr>
              <p:cNvSpPr txBox="1">
                <a:spLocks noRot="1" noChangeAspect="1" noMove="1" noResize="1" noEditPoints="1" noAdjustHandles="1" noChangeArrowheads="1" noChangeShapeType="1" noTextEdit="1"/>
              </p:cNvSpPr>
              <p:nvPr/>
            </p:nvSpPr>
            <p:spPr>
              <a:xfrm>
                <a:off x="793578" y="1727892"/>
                <a:ext cx="10365207" cy="4520340"/>
              </a:xfrm>
              <a:prstGeom prst="rect">
                <a:avLst/>
              </a:prstGeom>
              <a:blipFill>
                <a:blip r:embed="rId2"/>
                <a:stretch>
                  <a:fillRect l="-176" t="-135" r="-1293"/>
                </a:stretch>
              </a:blipFill>
            </p:spPr>
            <p:txBody>
              <a:bodyPr/>
              <a:lstStyle/>
              <a:p>
                <a:r>
                  <a:rPr lang="zh-CN" altLang="en-US">
                    <a:noFill/>
                  </a:rPr>
                  <a:t> </a:t>
                </a:r>
              </a:p>
            </p:txBody>
          </p:sp>
        </mc:Fallback>
      </mc:AlternateContent>
      <p:pic>
        <p:nvPicPr>
          <p:cNvPr id="1028" name="Picture 4" descr="在这里插入图片描述">
            <a:extLst>
              <a:ext uri="{FF2B5EF4-FFF2-40B4-BE49-F238E27FC236}">
                <a16:creationId xmlns:a16="http://schemas.microsoft.com/office/drawing/2014/main" id="{F4AD419E-F5F7-4D40-B7EF-48C988195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384" y="2671433"/>
            <a:ext cx="2951305" cy="11662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这里插入图片描述">
            <a:extLst>
              <a:ext uri="{FF2B5EF4-FFF2-40B4-BE49-F238E27FC236}">
                <a16:creationId xmlns:a16="http://schemas.microsoft.com/office/drawing/2014/main" id="{D13AD0F6-A8EA-4021-9895-A676B8445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578" y="1954597"/>
            <a:ext cx="1751447" cy="2375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在这里插入图片描述">
            <a:extLst>
              <a:ext uri="{FF2B5EF4-FFF2-40B4-BE49-F238E27FC236}">
                <a16:creationId xmlns:a16="http://schemas.microsoft.com/office/drawing/2014/main" id="{A3E424EF-F6C8-4FA2-A373-D516F52AE0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9259" y="3882420"/>
            <a:ext cx="2175772" cy="26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42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334229" y="1204672"/>
            <a:ext cx="9729810" cy="461665"/>
          </a:xfrm>
          <a:prstGeom prst="rect">
            <a:avLst/>
          </a:prstGeom>
          <a:noFill/>
        </p:spPr>
        <p:txBody>
          <a:bodyPr wrap="square" rtlCol="0">
            <a:spAutoFit/>
          </a:bodyPr>
          <a:lstStyle/>
          <a:p>
            <a:r>
              <a:rPr lang="zh-CN" altLang="en-US" sz="2400" b="0" i="0" dirty="0">
                <a:solidFill>
                  <a:srgbClr val="4D4D4D"/>
                </a:solidFill>
                <a:effectLst/>
                <a:latin typeface="-apple-system"/>
              </a:rPr>
              <a:t>（二）</a:t>
            </a:r>
            <a:r>
              <a:rPr lang="en-US" altLang="zh-CN" sz="2400" b="0" i="0" dirty="0" err="1">
                <a:solidFill>
                  <a:srgbClr val="4D4D4D"/>
                </a:solidFill>
                <a:effectLst/>
                <a:latin typeface="-apple-system"/>
              </a:rPr>
              <a:t>DropToken</a:t>
            </a:r>
            <a:endParaRPr lang="zh-CN" altLang="en-US" sz="2400"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sp>
        <p:nvSpPr>
          <p:cNvPr id="8" name="文本框 7">
            <a:extLst>
              <a:ext uri="{FF2B5EF4-FFF2-40B4-BE49-F238E27FC236}">
                <a16:creationId xmlns:a16="http://schemas.microsoft.com/office/drawing/2014/main" id="{A1D87A53-C27B-42E3-8773-188EC4FCFA41}"/>
              </a:ext>
            </a:extLst>
          </p:cNvPr>
          <p:cNvSpPr txBox="1"/>
          <p:nvPr/>
        </p:nvSpPr>
        <p:spPr>
          <a:xfrm>
            <a:off x="126123" y="163961"/>
            <a:ext cx="8482168"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VATT: Transformers for Multimodal Self-Supervised Learning from Raw Video, Audio and Text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E96AA6A5-C687-4B87-9A64-98D4256C1184}"/>
              </a:ext>
            </a:extLst>
          </p:cNvPr>
          <p:cNvSpPr txBox="1"/>
          <p:nvPr/>
        </p:nvSpPr>
        <p:spPr>
          <a:xfrm>
            <a:off x="793578" y="1727892"/>
            <a:ext cx="10365207" cy="738664"/>
          </a:xfrm>
          <a:prstGeom prst="rect">
            <a:avLst/>
          </a:prstGeom>
          <a:noFill/>
        </p:spPr>
        <p:txBody>
          <a:bodyPr wrap="square" rtlCol="0">
            <a:spAutoFit/>
          </a:bodyPr>
          <a:lstStyle/>
          <a:p>
            <a:r>
              <a:rPr lang="en-US" altLang="zh-CN" sz="1400" dirty="0" err="1">
                <a:latin typeface="微软雅黑" panose="020B0503020204020204" pitchFamily="34" charset="-122"/>
                <a:ea typeface="微软雅黑" panose="020B0503020204020204" pitchFamily="34" charset="-122"/>
              </a:rPr>
              <a:t>Droptoken</a:t>
            </a:r>
            <a:r>
              <a:rPr lang="zh-CN" altLang="en-US" sz="1400" dirty="0">
                <a:latin typeface="微软雅黑" panose="020B0503020204020204" pitchFamily="34" charset="-122"/>
                <a:ea typeface="微软雅黑" panose="020B0503020204020204" pitchFamily="34" charset="-122"/>
              </a:rPr>
              <a:t>用来在训练时减少计算复杂度。在得到视频或者语音模态的</a:t>
            </a:r>
            <a:r>
              <a:rPr lang="en-US" altLang="zh-CN" sz="1400" dirty="0">
                <a:latin typeface="微软雅黑" panose="020B0503020204020204" pitchFamily="34" charset="-122"/>
                <a:ea typeface="微软雅黑" panose="020B0503020204020204" pitchFamily="34" charset="-122"/>
              </a:rPr>
              <a:t>token</a:t>
            </a:r>
            <a:r>
              <a:rPr lang="zh-CN" altLang="en-US" sz="1400" dirty="0">
                <a:latin typeface="微软雅黑" panose="020B0503020204020204" pitchFamily="34" charset="-122"/>
                <a:ea typeface="微软雅黑" panose="020B0503020204020204" pitchFamily="34" charset="-122"/>
              </a:rPr>
              <a:t>后，随机性的选择这些</a:t>
            </a:r>
            <a:r>
              <a:rPr lang="en-US" altLang="zh-CN" sz="1400" dirty="0">
                <a:latin typeface="微软雅黑" panose="020B0503020204020204" pitchFamily="34" charset="-122"/>
                <a:ea typeface="微软雅黑" panose="020B0503020204020204" pitchFamily="34" charset="-122"/>
              </a:rPr>
              <a:t>token</a:t>
            </a:r>
            <a:r>
              <a:rPr lang="zh-CN" altLang="en-US" sz="1400" dirty="0">
                <a:latin typeface="微软雅黑" panose="020B0503020204020204" pitchFamily="34" charset="-122"/>
                <a:ea typeface="微软雅黑" panose="020B0503020204020204" pitchFamily="34" charset="-122"/>
              </a:rPr>
              <a:t>的一部分通过采样序列，并非采用所有的</a:t>
            </a:r>
            <a:r>
              <a:rPr lang="en-US" altLang="zh-CN" sz="1400" dirty="0">
                <a:latin typeface="微软雅黑" panose="020B0503020204020204" pitchFamily="34" charset="-122"/>
                <a:ea typeface="微软雅黑" panose="020B0503020204020204" pitchFamily="34" charset="-122"/>
              </a:rPr>
              <a:t>token</a:t>
            </a:r>
            <a:r>
              <a:rPr lang="zh-CN" altLang="en-US" sz="1400" dirty="0">
                <a:latin typeface="微软雅黑" panose="020B0503020204020204" pitchFamily="34" charset="-122"/>
                <a:ea typeface="微软雅黑" panose="020B0503020204020204" pitchFamily="34" charset="-122"/>
              </a:rPr>
              <a:t>数据 传递到</a:t>
            </a:r>
            <a:r>
              <a:rPr lang="en-US" altLang="zh-CN" sz="1400" dirty="0">
                <a:latin typeface="微软雅黑" panose="020B0503020204020204" pitchFamily="34" charset="-122"/>
                <a:ea typeface="微软雅黑" panose="020B0503020204020204" pitchFamily="34" charset="-122"/>
              </a:rPr>
              <a:t>Transformer</a:t>
            </a:r>
            <a:r>
              <a:rPr lang="zh-CN" altLang="en-US" sz="1400" dirty="0">
                <a:latin typeface="微软雅黑" panose="020B0503020204020204" pitchFamily="34" charset="-122"/>
                <a:ea typeface="微软雅黑" panose="020B0503020204020204" pitchFamily="34" charset="-122"/>
              </a:rPr>
              <a:t>。作者认为与其降低原始输入的分辨率或维度，不如保持高保真输入，并通过</a:t>
            </a:r>
            <a:r>
              <a:rPr lang="en-US" altLang="zh-CN" sz="1400" dirty="0" err="1">
                <a:latin typeface="微软雅黑" panose="020B0503020204020204" pitchFamily="34" charset="-122"/>
                <a:ea typeface="微软雅黑" panose="020B0503020204020204" pitchFamily="34" charset="-122"/>
              </a:rPr>
              <a:t>DropToken</a:t>
            </a:r>
            <a:r>
              <a:rPr lang="zh-CN" altLang="en-US" sz="1400" dirty="0">
                <a:latin typeface="微软雅黑" panose="020B0503020204020204" pitchFamily="34" charset="-122"/>
                <a:ea typeface="微软雅黑" panose="020B0503020204020204" pitchFamily="34" charset="-122"/>
              </a:rPr>
              <a:t>随机抽样</a:t>
            </a:r>
            <a:r>
              <a:rPr lang="en-US" altLang="zh-CN" sz="1400" dirty="0">
                <a:latin typeface="微软雅黑" panose="020B0503020204020204" pitchFamily="34" charset="-122"/>
                <a:ea typeface="微软雅黑" panose="020B0503020204020204" pitchFamily="34" charset="-122"/>
              </a:rPr>
              <a:t>token</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DropToken</a:t>
            </a:r>
            <a:r>
              <a:rPr lang="zh-CN" altLang="en-US" sz="1400" dirty="0">
                <a:latin typeface="微软雅黑" panose="020B0503020204020204" pitchFamily="34" charset="-122"/>
                <a:ea typeface="微软雅黑" panose="020B0503020204020204" pitchFamily="34" charset="-122"/>
              </a:rPr>
              <a:t>特别具有吸引力，因为它的原始视频和音频输入可能包含高冗余。</a:t>
            </a:r>
          </a:p>
        </p:txBody>
      </p:sp>
      <p:pic>
        <p:nvPicPr>
          <p:cNvPr id="2050" name="Picture 2" descr="在这里插入图片描述">
            <a:extLst>
              <a:ext uri="{FF2B5EF4-FFF2-40B4-BE49-F238E27FC236}">
                <a16:creationId xmlns:a16="http://schemas.microsoft.com/office/drawing/2014/main" id="{210FDE31-0E8C-49D7-B7CF-92DB24ADF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631" y="2795982"/>
            <a:ext cx="57531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18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334229" y="1204672"/>
            <a:ext cx="9729810" cy="461665"/>
          </a:xfrm>
          <a:prstGeom prst="rect">
            <a:avLst/>
          </a:prstGeom>
          <a:noFill/>
        </p:spPr>
        <p:txBody>
          <a:bodyPr wrap="square" rtlCol="0">
            <a:spAutoFit/>
          </a:bodyPr>
          <a:lstStyle/>
          <a:p>
            <a:r>
              <a:rPr lang="zh-CN" altLang="en-US" sz="2400" b="0" i="0" dirty="0">
                <a:solidFill>
                  <a:srgbClr val="4D4D4D"/>
                </a:solidFill>
                <a:effectLst/>
                <a:latin typeface="-apple-system"/>
              </a:rPr>
              <a:t>（三）</a:t>
            </a:r>
            <a:r>
              <a:rPr lang="en-US" altLang="zh-CN" sz="2400" b="0" i="0" dirty="0">
                <a:solidFill>
                  <a:srgbClr val="4D4D4D"/>
                </a:solidFill>
                <a:effectLst/>
                <a:latin typeface="-apple-system"/>
              </a:rPr>
              <a:t>Transformer-backbone</a:t>
            </a:r>
            <a:endParaRPr lang="zh-CN" altLang="en-US" sz="2400"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sp>
        <p:nvSpPr>
          <p:cNvPr id="8" name="文本框 7">
            <a:extLst>
              <a:ext uri="{FF2B5EF4-FFF2-40B4-BE49-F238E27FC236}">
                <a16:creationId xmlns:a16="http://schemas.microsoft.com/office/drawing/2014/main" id="{A1D87A53-C27B-42E3-8773-188EC4FCFA41}"/>
              </a:ext>
            </a:extLst>
          </p:cNvPr>
          <p:cNvSpPr txBox="1"/>
          <p:nvPr/>
        </p:nvSpPr>
        <p:spPr>
          <a:xfrm>
            <a:off x="126123" y="163961"/>
            <a:ext cx="8482168"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VATT: Transformers for Multimodal Self-Supervised Learning from Raw Video, Audio and Text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E96AA6A5-C687-4B87-9A64-98D4256C1184}"/>
                  </a:ext>
                </a:extLst>
              </p:cNvPr>
              <p:cNvSpPr txBox="1"/>
              <p:nvPr/>
            </p:nvSpPr>
            <p:spPr>
              <a:xfrm>
                <a:off x="1045826" y="4030123"/>
                <a:ext cx="10365207" cy="1188915"/>
              </a:xfrm>
              <a:prstGeom prst="rect">
                <a:avLst/>
              </a:prstGeom>
              <a:noFill/>
            </p:spPr>
            <p:txBody>
              <a:bodyPr wrap="square" rtlCol="0">
                <a:spAutoFit/>
              </a:bodyPr>
              <a:lstStyle/>
              <a:p>
                <a14:m>
                  <m:oMath xmlns:m="http://schemas.openxmlformats.org/officeDocument/2006/math">
                    <m:sSub>
                      <m:sSubPr>
                        <m:ctrlPr>
                          <a:rPr lang="en-US" altLang="zh-CN" sz="1400" b="0" i="1" dirty="0" smtClean="0">
                            <a:latin typeface="Cambria Math" panose="02040503050406030204" pitchFamily="18" charset="0"/>
                            <a:ea typeface="微软雅黑" panose="020B0503020204020204" pitchFamily="34" charset="-122"/>
                          </a:rPr>
                        </m:ctrlPr>
                      </m:sSubPr>
                      <m:e>
                        <m:r>
                          <a:rPr lang="en-US" altLang="zh-CN" sz="1400" i="1" dirty="0" smtClean="0">
                            <a:latin typeface="Cambria Math" panose="02040503050406030204" pitchFamily="18" charset="0"/>
                            <a:ea typeface="微软雅黑" panose="020B0503020204020204" pitchFamily="34" charset="-122"/>
                          </a:rPr>
                          <m:t>𝑥</m:t>
                        </m:r>
                      </m:e>
                      <m:sub>
                        <m:r>
                          <a:rPr lang="en-US" altLang="zh-CN" sz="1400" i="1" dirty="0" smtClean="0">
                            <a:latin typeface="Cambria Math" panose="02040503050406030204" pitchFamily="18" charset="0"/>
                            <a:ea typeface="微软雅黑" panose="020B0503020204020204" pitchFamily="34" charset="-122"/>
                          </a:rPr>
                          <m:t>𝐴𝐺𝐺</m:t>
                        </m:r>
                      </m:sub>
                    </m:sSub>
                  </m:oMath>
                </a14:m>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是可学习的</a:t>
                </a:r>
                <a:r>
                  <a:rPr lang="en-US" altLang="zh-CN" sz="1400" dirty="0">
                    <a:latin typeface="微软雅黑" panose="020B0503020204020204" pitchFamily="34" charset="-122"/>
                    <a:ea typeface="微软雅黑" panose="020B0503020204020204" pitchFamily="34" charset="-122"/>
                  </a:rPr>
                  <a:t>embedding </a:t>
                </a:r>
                <a:r>
                  <a:rPr lang="zh-CN" altLang="en-US" sz="1400" dirty="0">
                    <a:latin typeface="微软雅黑" panose="020B0503020204020204" pitchFamily="34" charset="-122"/>
                    <a:ea typeface="微软雅黑" panose="020B0503020204020204" pitchFamily="34" charset="-122"/>
                  </a:rPr>
                  <a:t>，代表聚合所有输入信息的可学习</a:t>
                </a:r>
                <a:r>
                  <a:rPr lang="en-US" altLang="zh-CN" sz="1400" dirty="0">
                    <a:latin typeface="微软雅黑" panose="020B0503020204020204" pitchFamily="34" charset="-122"/>
                    <a:ea typeface="微软雅黑" panose="020B0503020204020204" pitchFamily="34" charset="-122"/>
                  </a:rPr>
                  <a:t>embedding</a:t>
                </a:r>
                <a:r>
                  <a:rPr lang="zh-CN" altLang="en-US" sz="1400" dirty="0">
                    <a:latin typeface="微软雅黑" panose="020B0503020204020204" pitchFamily="34" charset="-122"/>
                    <a:ea typeface="微软雅黑" panose="020B0503020204020204" pitchFamily="34" charset="-122"/>
                  </a:rPr>
                  <a:t>，其输出为</a:t>
                </a:r>
                <a14:m>
                  <m:oMath xmlns:m="http://schemas.openxmlformats.org/officeDocument/2006/math">
                    <m:sSubSup>
                      <m:sSubSupPr>
                        <m:ctrlPr>
                          <a:rPr lang="en-US" altLang="zh-CN" sz="1400" b="0" i="1" smtClean="0">
                            <a:latin typeface="Cambria Math" panose="02040503050406030204" pitchFamily="18" charset="0"/>
                            <a:ea typeface="微软雅黑" panose="020B0503020204020204" pitchFamily="34" charset="-122"/>
                          </a:rPr>
                        </m:ctrlPr>
                      </m:sSubSupPr>
                      <m:e>
                        <m:r>
                          <a:rPr lang="en-US" altLang="zh-CN" sz="1400" b="0" i="1" smtClean="0">
                            <a:latin typeface="Cambria Math" panose="02040503050406030204" pitchFamily="18" charset="0"/>
                            <a:ea typeface="微软雅黑" panose="020B0503020204020204" pitchFamily="34" charset="-122"/>
                          </a:rPr>
                          <m:t>𝑧</m:t>
                        </m:r>
                      </m:e>
                      <m:sub>
                        <m:r>
                          <a:rPr lang="en-US" altLang="zh-CN" sz="1400" b="0" i="1" smtClean="0">
                            <a:latin typeface="Cambria Math" panose="02040503050406030204" pitchFamily="18" charset="0"/>
                            <a:ea typeface="微软雅黑" panose="020B0503020204020204" pitchFamily="34" charset="-122"/>
                          </a:rPr>
                          <m:t>𝑜𝑢𝑡</m:t>
                        </m:r>
                      </m:sub>
                      <m:sup>
                        <m:r>
                          <a:rPr lang="en-US" altLang="zh-CN" sz="1400" b="0" i="1" smtClean="0">
                            <a:latin typeface="Cambria Math" panose="02040503050406030204" pitchFamily="18" charset="0"/>
                            <a:ea typeface="微软雅黑" panose="020B0503020204020204" pitchFamily="34" charset="-122"/>
                          </a:rPr>
                          <m:t>0</m:t>
                        </m:r>
                      </m:sup>
                    </m:sSubSup>
                  </m:oMath>
                </a14:m>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，该输出会用于后续的分类和</a:t>
                </a:r>
                <a:r>
                  <a:rPr lang="en-US" altLang="zh-CN" sz="1400" dirty="0">
                    <a:latin typeface="微软雅黑" panose="020B0503020204020204" pitchFamily="34" charset="-122"/>
                    <a:ea typeface="微软雅黑" panose="020B0503020204020204" pitchFamily="34" charset="-122"/>
                  </a:rPr>
                  <a:t>common space</a:t>
                </a:r>
                <a:r>
                  <a:rPr lang="zh-CN" altLang="en-US" sz="1400" dirty="0">
                    <a:latin typeface="微软雅黑" panose="020B0503020204020204" pitchFamily="34" charset="-122"/>
                    <a:ea typeface="微软雅黑" panose="020B0503020204020204" pitchFamily="34" charset="-122"/>
                  </a:rPr>
                  <a:t>映射。</a:t>
                </a:r>
                <a:r>
                  <a:rPr lang="en-US" altLang="zh-CN" sz="1400" dirty="0">
                    <a:latin typeface="微软雅黑" panose="020B0503020204020204" pitchFamily="34" charset="-122"/>
                    <a:ea typeface="微软雅黑" panose="020B0503020204020204" pitchFamily="34" charset="-122"/>
                  </a:rPr>
                  <a:t>MHA</a:t>
                </a:r>
                <a:r>
                  <a:rPr lang="zh-CN" altLang="en-US" sz="1400" dirty="0">
                    <a:latin typeface="微软雅黑" panose="020B0503020204020204" pitchFamily="34" charset="-122"/>
                    <a:ea typeface="微软雅黑" panose="020B0503020204020204" pitchFamily="34" charset="-122"/>
                  </a:rPr>
                  <a:t>代表</a:t>
                </a:r>
                <a:r>
                  <a:rPr lang="en-US" altLang="zh-CN" sz="1400" dirty="0">
                    <a:latin typeface="微软雅黑" panose="020B0503020204020204" pitchFamily="34" charset="-122"/>
                    <a:ea typeface="微软雅黑" panose="020B0503020204020204" pitchFamily="34" charset="-122"/>
                  </a:rPr>
                  <a:t>Multi-Head-Attention</a:t>
                </a:r>
                <a:r>
                  <a:rPr lang="zh-CN" altLang="en-US" sz="1400" dirty="0">
                    <a:latin typeface="微软雅黑" panose="020B0503020204020204" pitchFamily="34" charset="-122"/>
                    <a:ea typeface="微软雅黑" panose="020B0503020204020204" pitchFamily="34" charset="-122"/>
                  </a:rPr>
                  <a:t>，执行了标准的</a:t>
                </a:r>
                <a:r>
                  <a:rPr lang="en-US" altLang="zh-CN" sz="1400" dirty="0">
                    <a:latin typeface="微软雅黑" panose="020B0503020204020204" pitchFamily="34" charset="-122"/>
                    <a:ea typeface="微软雅黑" panose="020B0503020204020204" pitchFamily="34" charset="-122"/>
                  </a:rPr>
                  <a:t>self-attention</a:t>
                </a:r>
                <a:r>
                  <a:rPr lang="zh-CN" altLang="en-US" sz="1400" dirty="0">
                    <a:latin typeface="微软雅黑" panose="020B0503020204020204" pitchFamily="34" charset="-122"/>
                    <a:ea typeface="微软雅黑" panose="020B0503020204020204" pitchFamily="34" charset="-122"/>
                  </a:rPr>
                  <a:t>操作。</a:t>
                </a:r>
                <a:r>
                  <a:rPr lang="en-US" altLang="zh-CN" sz="1400" dirty="0">
                    <a:latin typeface="微软雅黑" panose="020B0503020204020204" pitchFamily="34" charset="-122"/>
                    <a:ea typeface="微软雅黑" panose="020B0503020204020204" pitchFamily="34" charset="-122"/>
                  </a:rPr>
                  <a:t>MLP</a:t>
                </a:r>
                <a:r>
                  <a:rPr lang="zh-CN" altLang="en-US" sz="1400" dirty="0">
                    <a:latin typeface="微软雅黑" panose="020B0503020204020204" pitchFamily="34" charset="-122"/>
                    <a:ea typeface="微软雅黑" panose="020B0503020204020204" pitchFamily="34" charset="-122"/>
                  </a:rPr>
                  <a:t>代表多层感知机，其激活函数采用了</a:t>
                </a:r>
                <a:r>
                  <a:rPr lang="en-US" altLang="zh-CN" sz="1400" dirty="0" err="1">
                    <a:latin typeface="微软雅黑" panose="020B0503020204020204" pitchFamily="34" charset="-122"/>
                    <a:ea typeface="微软雅黑" panose="020B0503020204020204" pitchFamily="34" charset="-122"/>
                  </a:rPr>
                  <a:t>GeLU</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LN</a:t>
                </a:r>
                <a:r>
                  <a:rPr lang="zh-CN" altLang="en-US" sz="1400" dirty="0">
                    <a:latin typeface="微软雅黑" panose="020B0503020204020204" pitchFamily="34" charset="-122"/>
                    <a:ea typeface="微软雅黑" panose="020B0503020204020204" pitchFamily="34" charset="-122"/>
                  </a:rPr>
                  <a:t>代表</a:t>
                </a:r>
                <a:r>
                  <a:rPr lang="en-US" altLang="zh-CN" sz="1400" dirty="0">
                    <a:latin typeface="微软雅黑" panose="020B0503020204020204" pitchFamily="34" charset="-122"/>
                    <a:ea typeface="微软雅黑" panose="020B0503020204020204" pitchFamily="34" charset="-122"/>
                  </a:rPr>
                  <a:t>Layer </a:t>
                </a:r>
                <a:r>
                  <a:rPr lang="en-US" altLang="zh-CN" sz="1400" dirty="0" err="1">
                    <a:latin typeface="微软雅黑" panose="020B0503020204020204" pitchFamily="34" charset="-122"/>
                    <a:ea typeface="微软雅黑" panose="020B0503020204020204" pitchFamily="34" charset="-122"/>
                  </a:rPr>
                  <a:t>Normaliztion</a:t>
                </a:r>
                <a:r>
                  <a:rPr lang="zh-CN" altLang="en-US" sz="14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𝑒</m:t>
                        </m:r>
                      </m:e>
                      <m:sub>
                        <m:r>
                          <a:rPr lang="en-US" altLang="zh-CN" sz="1400" b="0" i="1" smtClean="0">
                            <a:latin typeface="Cambria Math" panose="02040503050406030204" pitchFamily="18" charset="0"/>
                            <a:ea typeface="微软雅黑" panose="020B0503020204020204" pitchFamily="34" charset="-122"/>
                          </a:rPr>
                          <m:t>𝑝𝑜𝑠</m:t>
                        </m:r>
                      </m:sub>
                    </m:sSub>
                  </m:oMath>
                </a14:m>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代表</a:t>
                </a:r>
                <a:r>
                  <a:rPr lang="en-US" altLang="zh-CN" sz="1400" dirty="0">
                    <a:latin typeface="微软雅黑" panose="020B0503020204020204" pitchFamily="34" charset="-122"/>
                    <a:ea typeface="微软雅黑" panose="020B0503020204020204" pitchFamily="34" charset="-122"/>
                  </a:rPr>
                  <a:t>position embedding</a:t>
                </a:r>
                <a:r>
                  <a:rPr lang="zh-CN" altLang="en-US" sz="1400" dirty="0">
                    <a:latin typeface="微软雅黑" panose="020B0503020204020204" pitchFamily="34" charset="-122"/>
                    <a:ea typeface="微软雅黑" panose="020B0503020204020204" pitchFamily="34" charset="-122"/>
                  </a:rPr>
                  <a:t>。作者在文本模型中，去掉了编码位置</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𝑒</m:t>
                        </m:r>
                      </m:e>
                      <m:sub>
                        <m:r>
                          <a:rPr lang="en-US" altLang="zh-CN" sz="1400" i="1">
                            <a:latin typeface="Cambria Math" panose="02040503050406030204" pitchFamily="18" charset="0"/>
                            <a:ea typeface="微软雅黑" panose="020B0503020204020204" pitchFamily="34" charset="-122"/>
                          </a:rPr>
                          <m:t>𝑝𝑜𝑠</m:t>
                        </m:r>
                      </m:sub>
                    </m:sSub>
                    <m:r>
                      <a:rPr lang="en-US" altLang="zh-CN" sz="1400" i="1">
                        <a:latin typeface="Cambria Math" panose="02040503050406030204" pitchFamily="18" charset="0"/>
                        <a:ea typeface="微软雅黑" panose="020B0503020204020204" pitchFamily="34" charset="-122"/>
                      </a:rPr>
                      <m:t> </m:t>
                    </m:r>
                  </m:oMath>
                </a14:m>
                <a:r>
                  <a:rPr lang="zh-CN" altLang="en-US" sz="1400" dirty="0">
                    <a:latin typeface="微软雅黑" panose="020B0503020204020204" pitchFamily="34" charset="-122"/>
                    <a:ea typeface="微软雅黑" panose="020B0503020204020204" pitchFamily="34" charset="-122"/>
                  </a:rPr>
                  <a:t>，并在</a:t>
                </a:r>
                <a:r>
                  <a:rPr lang="en-US" altLang="zh-CN" sz="1400" dirty="0">
                    <a:latin typeface="微软雅黑" panose="020B0503020204020204" pitchFamily="34" charset="-122"/>
                    <a:ea typeface="微软雅黑" panose="020B0503020204020204" pitchFamily="34" charset="-122"/>
                  </a:rPr>
                  <a:t>MHA</a:t>
                </a:r>
                <a:r>
                  <a:rPr lang="zh-CN" altLang="en-US" sz="1400" dirty="0">
                    <a:latin typeface="微软雅黑" panose="020B0503020204020204" pitchFamily="34" charset="-122"/>
                    <a:ea typeface="微软雅黑" panose="020B0503020204020204" pitchFamily="34" charset="-122"/>
                  </a:rPr>
                  <a:t>模块的第一层的每个注意得分中添加了一个可学习的相对偏差。这个简单的改变使文本模型的权重可以直接转移到最先进的文本模型。</a:t>
                </a:r>
              </a:p>
            </p:txBody>
          </p:sp>
        </mc:Choice>
        <mc:Fallback>
          <p:sp>
            <p:nvSpPr>
              <p:cNvPr id="3" name="文本框 2">
                <a:extLst>
                  <a:ext uri="{FF2B5EF4-FFF2-40B4-BE49-F238E27FC236}">
                    <a16:creationId xmlns:a16="http://schemas.microsoft.com/office/drawing/2014/main" id="{E96AA6A5-C687-4B87-9A64-98D4256C1184}"/>
                  </a:ext>
                </a:extLst>
              </p:cNvPr>
              <p:cNvSpPr txBox="1">
                <a:spLocks noRot="1" noChangeAspect="1" noMove="1" noResize="1" noEditPoints="1" noAdjustHandles="1" noChangeArrowheads="1" noChangeShapeType="1" noTextEdit="1"/>
              </p:cNvSpPr>
              <p:nvPr/>
            </p:nvSpPr>
            <p:spPr>
              <a:xfrm>
                <a:off x="1045826" y="4030123"/>
                <a:ext cx="10365207" cy="1188915"/>
              </a:xfrm>
              <a:prstGeom prst="rect">
                <a:avLst/>
              </a:prstGeom>
              <a:blipFill>
                <a:blip r:embed="rId2"/>
                <a:stretch>
                  <a:fillRect l="-176" t="-1538" b="-4615"/>
                </a:stretch>
              </a:blipFill>
            </p:spPr>
            <p:txBody>
              <a:bodyPr/>
              <a:lstStyle/>
              <a:p>
                <a:r>
                  <a:rPr lang="zh-CN" altLang="en-US">
                    <a:noFill/>
                  </a:rPr>
                  <a:t> </a:t>
                </a:r>
              </a:p>
            </p:txBody>
          </p:sp>
        </mc:Fallback>
      </mc:AlternateContent>
      <p:pic>
        <p:nvPicPr>
          <p:cNvPr id="3074" name="Picture 2" descr="在这里插入图片描述">
            <a:extLst>
              <a:ext uri="{FF2B5EF4-FFF2-40B4-BE49-F238E27FC236}">
                <a16:creationId xmlns:a16="http://schemas.microsoft.com/office/drawing/2014/main" id="{4607C0F5-D693-4AFB-B111-59245D863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3842" y="1828882"/>
            <a:ext cx="5029200" cy="14859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2584F243-4DC1-484C-8F7C-BAAC2FE6651C}"/>
              </a:ext>
            </a:extLst>
          </p:cNvPr>
          <p:cNvSpPr txBox="1"/>
          <p:nvPr/>
        </p:nvSpPr>
        <p:spPr>
          <a:xfrm>
            <a:off x="1045826" y="1873770"/>
            <a:ext cx="6094948" cy="369332"/>
          </a:xfrm>
          <a:prstGeom prst="rect">
            <a:avLst/>
          </a:prstGeom>
          <a:noFill/>
        </p:spPr>
        <p:txBody>
          <a:bodyPr wrap="square">
            <a:spAutoFit/>
          </a:bodyPr>
          <a:lstStyle/>
          <a:p>
            <a:r>
              <a:rPr lang="zh-CN" altLang="en-US" b="0" i="0" dirty="0">
                <a:solidFill>
                  <a:srgbClr val="4D4D4D"/>
                </a:solidFill>
                <a:effectLst/>
                <a:latin typeface="微软雅黑" panose="020B0503020204020204" pitchFamily="34" charset="-122"/>
                <a:ea typeface="微软雅黑" panose="020B0503020204020204" pitchFamily="34" charset="-122"/>
              </a:rPr>
              <a:t>具体执行方案</a:t>
            </a:r>
            <a:r>
              <a:rPr lang="zh-CN" altLang="en-US" dirty="0">
                <a:solidFill>
                  <a:srgbClr val="4D4D4D"/>
                </a:solidFill>
                <a:latin typeface="微软雅黑" panose="020B0503020204020204" pitchFamily="34" charset="-122"/>
                <a:ea typeface="微软雅黑" panose="020B0503020204020204" pitchFamily="34" charset="-122"/>
              </a:rPr>
              <a:t>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492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1580755" y="3889585"/>
            <a:ext cx="9030489" cy="224676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a:t>
            </a:r>
            <a:r>
              <a:rPr lang="en-US" altLang="zh-CN" sz="2000" dirty="0">
                <a:latin typeface="微软雅黑" panose="020B0503020204020204" pitchFamily="34" charset="-122"/>
                <a:ea typeface="微软雅黑" panose="020B0503020204020204" pitchFamily="34" charset="-122"/>
              </a:rPr>
              <a:t>Vision Transformer</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应用到图像领域的一个里程碑，它将</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完全剔除，只使用了</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来完成网络的搭建，并且在图像分类任务中取得了</a:t>
            </a:r>
            <a:r>
              <a:rPr lang="en-US" altLang="zh-CN" sz="2000" dirty="0">
                <a:latin typeface="微软雅黑" panose="020B0503020204020204" pitchFamily="34" charset="-122"/>
                <a:ea typeface="微软雅黑" panose="020B0503020204020204" pitchFamily="34" charset="-122"/>
              </a:rPr>
              <a:t>state-of-art</a:t>
            </a:r>
            <a:r>
              <a:rPr lang="zh-CN" altLang="en-US" sz="2000" dirty="0">
                <a:latin typeface="微软雅黑" panose="020B0503020204020204" pitchFamily="34" charset="-122"/>
                <a:ea typeface="微软雅黑" panose="020B0503020204020204" pitchFamily="34" charset="-122"/>
              </a:rPr>
              <a:t>的效果。</a:t>
            </a:r>
            <a:r>
              <a:rPr lang="en-US" altLang="zh-CN" sz="2000" dirty="0" err="1">
                <a:latin typeface="微软雅黑" panose="020B0503020204020204" pitchFamily="34" charset="-122"/>
                <a:ea typeface="微软雅黑" panose="020B0503020204020204" pitchFamily="34" charset="-122"/>
              </a:rPr>
              <a:t>Swin</a:t>
            </a:r>
            <a:r>
              <a:rPr lang="en-US" altLang="zh-CN" sz="2000" dirty="0">
                <a:latin typeface="微软雅黑" panose="020B0503020204020204" pitchFamily="34" charset="-122"/>
                <a:ea typeface="微软雅黑" panose="020B0503020204020204" pitchFamily="34" charset="-122"/>
              </a:rPr>
              <a:t> Transformer</a:t>
            </a:r>
            <a:r>
              <a:rPr lang="zh-CN" altLang="en-US" sz="2000" dirty="0">
                <a:latin typeface="微软雅黑" panose="020B0503020204020204" pitchFamily="34" charset="-122"/>
                <a:ea typeface="微软雅黑" panose="020B0503020204020204" pitchFamily="34" charset="-122"/>
              </a:rPr>
              <a:t>则更进一步，引入了一些</a:t>
            </a:r>
            <a:r>
              <a:rPr lang="en-US" altLang="zh-CN" sz="2000" dirty="0">
                <a:latin typeface="微软雅黑" panose="020B0503020204020204" pitchFamily="34" charset="-122"/>
                <a:ea typeface="微软雅黑" panose="020B0503020204020204" pitchFamily="34" charset="-122"/>
              </a:rPr>
              <a:t>inductive biases</a:t>
            </a: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的结构和</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结合在了一起，使得</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在图像全领域都取得了</a:t>
            </a:r>
            <a:r>
              <a:rPr lang="en-US" altLang="zh-CN" sz="2000" dirty="0">
                <a:latin typeface="微软雅黑" panose="020B0503020204020204" pitchFamily="34" charset="-122"/>
                <a:ea typeface="微软雅黑" panose="020B0503020204020204" pitchFamily="34" charset="-122"/>
              </a:rPr>
              <a:t>state of art</a:t>
            </a:r>
            <a:r>
              <a:rPr lang="zh-CN" altLang="en-US" sz="2000" dirty="0">
                <a:latin typeface="微软雅黑" panose="020B0503020204020204" pitchFamily="34" charset="-122"/>
                <a:ea typeface="微软雅黑" panose="020B0503020204020204" pitchFamily="34" charset="-122"/>
              </a:rPr>
              <a:t>的效果。</a:t>
            </a:r>
            <a:r>
              <a:rPr lang="en-US" altLang="zh-CN" sz="2000" dirty="0" err="1">
                <a:latin typeface="微软雅黑" panose="020B0503020204020204" pitchFamily="34" charset="-122"/>
                <a:ea typeface="微软雅黑" panose="020B0503020204020204" pitchFamily="34" charset="-122"/>
              </a:rPr>
              <a:t>Swin</a:t>
            </a:r>
            <a:r>
              <a:rPr lang="en-US" altLang="zh-CN" sz="2000" dirty="0">
                <a:latin typeface="微软雅黑" panose="020B0503020204020204" pitchFamily="34" charset="-122"/>
                <a:ea typeface="微软雅黑" panose="020B0503020204020204" pitchFamily="34" charset="-122"/>
              </a:rPr>
              <a:t> Transformer</a:t>
            </a:r>
            <a:r>
              <a:rPr lang="zh-CN" altLang="en-US" sz="2000" dirty="0">
                <a:latin typeface="微软雅黑" panose="020B0503020204020204" pitchFamily="34" charset="-122"/>
                <a:ea typeface="微软雅黑" panose="020B0503020204020204" pitchFamily="34" charset="-122"/>
              </a:rPr>
              <a:t>中也有用到</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，但是并不是把</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当做</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来用的，只是用</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的模块来写代码比较方便。所以，也可以认为是完全没有使用</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a:t>
            </a:r>
          </a:p>
        </p:txBody>
      </p:sp>
      <p:sp>
        <p:nvSpPr>
          <p:cNvPr id="6" name="文本框 5">
            <a:extLst>
              <a:ext uri="{FF2B5EF4-FFF2-40B4-BE49-F238E27FC236}">
                <a16:creationId xmlns:a16="http://schemas.microsoft.com/office/drawing/2014/main" id="{9CA44770-B78F-4BFC-A395-A62F742A7C4D}"/>
              </a:ext>
            </a:extLst>
          </p:cNvPr>
          <p:cNvSpPr txBox="1"/>
          <p:nvPr/>
        </p:nvSpPr>
        <p:spPr>
          <a:xfrm>
            <a:off x="-1" y="0"/>
            <a:ext cx="37206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⑩</a:t>
            </a:r>
          </a:p>
        </p:txBody>
      </p:sp>
      <p:pic>
        <p:nvPicPr>
          <p:cNvPr id="4" name="图片 3">
            <a:extLst>
              <a:ext uri="{FF2B5EF4-FFF2-40B4-BE49-F238E27FC236}">
                <a16:creationId xmlns:a16="http://schemas.microsoft.com/office/drawing/2014/main" id="{B8F63BF0-4999-4ACD-8FE2-943B589469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5821" y="1052945"/>
            <a:ext cx="6024255" cy="208172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9395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Video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Swin</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Transformer</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11124149"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以前对于卷积模型，视频的骨干架构是从图像的骨干架构改编而来的，只需通过时间轴扩展建模即可。 例如，</a:t>
            </a:r>
            <a:r>
              <a:rPr lang="en-US" altLang="zh-CN" dirty="0">
                <a:latin typeface="微软雅黑" panose="020B0503020204020204" pitchFamily="34" charset="-122"/>
                <a:ea typeface="微软雅黑" panose="020B0503020204020204" pitchFamily="34" charset="-122"/>
              </a:rPr>
              <a:t>3D </a:t>
            </a:r>
            <a:r>
              <a:rPr lang="zh-CN" altLang="en-US" dirty="0">
                <a:latin typeface="微软雅黑" panose="020B0503020204020204" pitchFamily="34" charset="-122"/>
                <a:ea typeface="微软雅黑" panose="020B0503020204020204" pitchFamily="34" charset="-122"/>
              </a:rPr>
              <a:t>卷积是 </a:t>
            </a:r>
            <a:r>
              <a:rPr lang="en-US" altLang="zh-CN" dirty="0">
                <a:latin typeface="微软雅黑" panose="020B0503020204020204" pitchFamily="34" charset="-122"/>
                <a:ea typeface="微软雅黑" panose="020B0503020204020204" pitchFamily="34" charset="-122"/>
              </a:rPr>
              <a:t>2D </a:t>
            </a:r>
            <a:r>
              <a:rPr lang="zh-CN" altLang="en-US" dirty="0">
                <a:latin typeface="微软雅黑" panose="020B0503020204020204" pitchFamily="34" charset="-122"/>
                <a:ea typeface="微软雅黑" panose="020B0503020204020204" pitchFamily="34" charset="-122"/>
              </a:rPr>
              <a:t>卷积的直接扩展，用于在操作员级别进行联合空间和时间建模。 由于联合时空建模既不经济也不易于优化，因此提出了空间和时间域的分解以实现更好的速度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精度权衡。 在基于 </a:t>
            </a:r>
            <a:r>
              <a:rPr lang="en-US" altLang="zh-CN" dirty="0">
                <a:latin typeface="微软雅黑" panose="020B0503020204020204" pitchFamily="34" charset="-122"/>
                <a:ea typeface="微软雅黑" panose="020B0503020204020204" pitchFamily="34" charset="-122"/>
              </a:rPr>
              <a:t>Transformer </a:t>
            </a:r>
            <a:r>
              <a:rPr lang="zh-CN" altLang="en-US" dirty="0">
                <a:latin typeface="微软雅黑" panose="020B0503020204020204" pitchFamily="34" charset="-122"/>
                <a:ea typeface="微软雅黑" panose="020B0503020204020204" pitchFamily="34" charset="-122"/>
              </a:rPr>
              <a:t>的视频识别的最初尝试中，还采用了分解方法，通过分解编码器或分解自注意力。 这已被证明可以大大减小模型大小，而不会显着降低性能。</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问题与动机</a:t>
            </a:r>
          </a:p>
        </p:txBody>
      </p:sp>
    </p:spTree>
    <p:extLst>
      <p:ext uri="{BB962C8B-B14F-4D97-AF65-F5344CB8AC3E}">
        <p14:creationId xmlns:p14="http://schemas.microsoft.com/office/powerpoint/2010/main" val="32943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334228" y="1438048"/>
            <a:ext cx="10684754" cy="646331"/>
          </a:xfrm>
          <a:prstGeom prst="rect">
            <a:avLst/>
          </a:prstGeom>
          <a:noFill/>
        </p:spPr>
        <p:txBody>
          <a:bodyPr wrap="square" rtlCol="0">
            <a:spAutoFit/>
          </a:bodyPr>
          <a:lstStyle/>
          <a:p>
            <a:r>
              <a:rPr lang="en-US" altLang="zh-CN" b="0" i="0" dirty="0">
                <a:solidFill>
                  <a:srgbClr val="0E0E0E"/>
                </a:solidFill>
                <a:effectLst/>
                <a:latin typeface="Helvetica" panose="020B0604020202020204" pitchFamily="34" charset="0"/>
              </a:rPr>
              <a:t>Video </a:t>
            </a:r>
            <a:r>
              <a:rPr lang="en-US" altLang="zh-CN" b="0" i="0" dirty="0" err="1">
                <a:solidFill>
                  <a:srgbClr val="0E0E0E"/>
                </a:solidFill>
                <a:effectLst/>
                <a:latin typeface="Helvetica" panose="020B0604020202020204" pitchFamily="34" charset="0"/>
              </a:rPr>
              <a:t>Swin</a:t>
            </a:r>
            <a:r>
              <a:rPr lang="en-US" altLang="zh-CN" b="0" i="0" dirty="0">
                <a:solidFill>
                  <a:srgbClr val="0E0E0E"/>
                </a:solidFill>
                <a:effectLst/>
                <a:latin typeface="Helvetica" panose="020B0604020202020204" pitchFamily="34" charset="0"/>
              </a:rPr>
              <a:t> Transformer</a:t>
            </a:r>
            <a:r>
              <a:rPr lang="zh-CN" altLang="en-US" b="0" i="0" dirty="0">
                <a:solidFill>
                  <a:srgbClr val="0E0E0E"/>
                </a:solidFill>
                <a:effectLst/>
                <a:latin typeface="Helvetica" panose="020B0604020202020204" pitchFamily="34" charset="0"/>
              </a:rPr>
              <a:t>的</a:t>
            </a:r>
            <a:r>
              <a:rPr lang="en-US" altLang="zh-CN" b="0" i="0" dirty="0">
                <a:solidFill>
                  <a:srgbClr val="0E0E0E"/>
                </a:solidFill>
                <a:effectLst/>
                <a:latin typeface="Helvetica" panose="020B0604020202020204" pitchFamily="34" charset="0"/>
              </a:rPr>
              <a:t>backbone</a:t>
            </a:r>
            <a:r>
              <a:rPr lang="zh-CN" altLang="en-US" b="0" i="0" dirty="0">
                <a:solidFill>
                  <a:srgbClr val="0E0E0E"/>
                </a:solidFill>
                <a:effectLst/>
                <a:latin typeface="Helvetica" panose="020B0604020202020204" pitchFamily="34" charset="0"/>
              </a:rPr>
              <a:t>的整体架构和</a:t>
            </a:r>
            <a:r>
              <a:rPr lang="en-US" altLang="zh-CN" b="0" i="0" dirty="0" err="1">
                <a:solidFill>
                  <a:srgbClr val="0E0E0E"/>
                </a:solidFill>
                <a:effectLst/>
                <a:latin typeface="Helvetica" panose="020B0604020202020204" pitchFamily="34" charset="0"/>
              </a:rPr>
              <a:t>Swin</a:t>
            </a:r>
            <a:r>
              <a:rPr lang="en-US" altLang="zh-CN" b="0" i="0" dirty="0">
                <a:solidFill>
                  <a:srgbClr val="0E0E0E"/>
                </a:solidFill>
                <a:effectLst/>
                <a:latin typeface="Helvetica" panose="020B0604020202020204" pitchFamily="34" charset="0"/>
              </a:rPr>
              <a:t> Transformer</a:t>
            </a:r>
            <a:r>
              <a:rPr lang="zh-CN" altLang="en-US" b="0" i="0" dirty="0">
                <a:solidFill>
                  <a:srgbClr val="0E0E0E"/>
                </a:solidFill>
                <a:effectLst/>
                <a:latin typeface="Helvetica" panose="020B0604020202020204" pitchFamily="34" charset="0"/>
              </a:rPr>
              <a:t>大同小异，多了一个时间维度</a:t>
            </a:r>
            <a:r>
              <a:rPr lang="en-US" altLang="zh-CN" b="0" i="0" dirty="0">
                <a:solidFill>
                  <a:srgbClr val="0E0E0E"/>
                </a:solidFill>
                <a:effectLst/>
                <a:latin typeface="Helvetica" panose="020B0604020202020204" pitchFamily="34" charset="0"/>
              </a:rPr>
              <a:t>T</a:t>
            </a:r>
            <a:r>
              <a:rPr lang="zh-CN" altLang="en-US" b="0" i="0" dirty="0">
                <a:solidFill>
                  <a:srgbClr val="0E0E0E"/>
                </a:solidFill>
                <a:effectLst/>
                <a:latin typeface="Helvetica" panose="020B0604020202020204" pitchFamily="34" charset="0"/>
              </a:rPr>
              <a:t>，在做</a:t>
            </a:r>
            <a:r>
              <a:rPr lang="en-US" altLang="zh-CN" b="0" i="0" dirty="0">
                <a:solidFill>
                  <a:srgbClr val="0E0E0E"/>
                </a:solidFill>
                <a:effectLst/>
                <a:latin typeface="Helvetica" panose="020B0604020202020204" pitchFamily="34" charset="0"/>
              </a:rPr>
              <a:t>Patch Partition</a:t>
            </a:r>
            <a:r>
              <a:rPr lang="zh-CN" altLang="en-US" b="0" i="0" dirty="0">
                <a:solidFill>
                  <a:srgbClr val="0E0E0E"/>
                </a:solidFill>
                <a:effectLst/>
                <a:latin typeface="Helvetica" panose="020B0604020202020204" pitchFamily="34" charset="0"/>
              </a:rPr>
              <a:t>的时候会有个时间维度的</a:t>
            </a:r>
            <a:r>
              <a:rPr lang="en-US" altLang="zh-CN" b="0" i="0" dirty="0">
                <a:solidFill>
                  <a:srgbClr val="0E0E0E"/>
                </a:solidFill>
                <a:effectLst/>
                <a:latin typeface="Helvetica" panose="020B0604020202020204" pitchFamily="34" charset="0"/>
              </a:rPr>
              <a:t>patch size</a:t>
            </a:r>
            <a:r>
              <a:rPr lang="zh-CN" altLang="en-US" b="0" i="0" dirty="0">
                <a:solidFill>
                  <a:srgbClr val="0E0E0E"/>
                </a:solidFill>
                <a:effectLst/>
                <a:latin typeface="Helvetica" panose="020B0604020202020204" pitchFamily="34" charset="0"/>
              </a:rPr>
              <a:t>。</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模型展示</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Video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Swin</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Transformer</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4098" name="Picture 2" descr="tiny video swin tranformer架构">
            <a:extLst>
              <a:ext uri="{FF2B5EF4-FFF2-40B4-BE49-F238E27FC236}">
                <a16:creationId xmlns:a16="http://schemas.microsoft.com/office/drawing/2014/main" id="{3F70D7B2-C94F-4CF2-A009-74BB2D894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30" y="2536527"/>
            <a:ext cx="10684754" cy="324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6636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1508</Words>
  <Application>Microsoft Office PowerPoint</Application>
  <PresentationFormat>宽屏</PresentationFormat>
  <Paragraphs>68</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-apple-system</vt:lpstr>
      <vt:lpstr>等线</vt:lpstr>
      <vt:lpstr>等线 Light</vt:lpstr>
      <vt:lpstr>微软雅黑</vt:lpstr>
      <vt:lpstr>Arial</vt:lpstr>
      <vt:lpstr>Cambria Math</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522</cp:revision>
  <dcterms:created xsi:type="dcterms:W3CDTF">2022-08-04T08:26:22Z</dcterms:created>
  <dcterms:modified xsi:type="dcterms:W3CDTF">2022-09-01T16:44:38Z</dcterms:modified>
</cp:coreProperties>
</file>