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275" r:id="rId4"/>
    <p:sldId id="290" r:id="rId5"/>
    <p:sldId id="276" r:id="rId6"/>
    <p:sldId id="291" r:id="rId7"/>
    <p:sldId id="294" r:id="rId8"/>
    <p:sldId id="293" r:id="rId9"/>
    <p:sldId id="295" r:id="rId10"/>
    <p:sldId id="296" r:id="rId11"/>
    <p:sldId id="297" r:id="rId12"/>
    <p:sldId id="299" r:id="rId13"/>
    <p:sldId id="300" r:id="rId14"/>
    <p:sldId id="301" r:id="rId15"/>
    <p:sldId id="298"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52" autoAdjust="0"/>
  </p:normalViewPr>
  <p:slideViewPr>
    <p:cSldViewPr snapToGrid="0">
      <p:cViewPr varScale="1">
        <p:scale>
          <a:sx n="138" d="100"/>
          <a:sy n="138"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2023/6/7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a:t>
            </a:fld>
            <a:endParaRPr lang="zh-CN" altLang="en-US"/>
          </a:p>
        </p:txBody>
      </p:sp>
    </p:spTree>
    <p:extLst>
      <p:ext uri="{BB962C8B-B14F-4D97-AF65-F5344CB8AC3E}">
        <p14:creationId xmlns:p14="http://schemas.microsoft.com/office/powerpoint/2010/main" val="123143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10</a:t>
            </a:fld>
            <a:endParaRPr lang="zh-CN" altLang="en-US"/>
          </a:p>
        </p:txBody>
      </p:sp>
    </p:spTree>
    <p:extLst>
      <p:ext uri="{BB962C8B-B14F-4D97-AF65-F5344CB8AC3E}">
        <p14:creationId xmlns:p14="http://schemas.microsoft.com/office/powerpoint/2010/main" val="124075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11</a:t>
            </a:fld>
            <a:endParaRPr lang="zh-CN" altLang="en-US"/>
          </a:p>
        </p:txBody>
      </p:sp>
    </p:spTree>
    <p:extLst>
      <p:ext uri="{BB962C8B-B14F-4D97-AF65-F5344CB8AC3E}">
        <p14:creationId xmlns:p14="http://schemas.microsoft.com/office/powerpoint/2010/main" val="10462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12</a:t>
            </a:fld>
            <a:endParaRPr lang="zh-CN" altLang="en-US"/>
          </a:p>
        </p:txBody>
      </p:sp>
    </p:spTree>
    <p:extLst>
      <p:ext uri="{BB962C8B-B14F-4D97-AF65-F5344CB8AC3E}">
        <p14:creationId xmlns:p14="http://schemas.microsoft.com/office/powerpoint/2010/main" val="42540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13</a:t>
            </a:fld>
            <a:endParaRPr lang="zh-CN" altLang="en-US"/>
          </a:p>
        </p:txBody>
      </p:sp>
    </p:spTree>
    <p:extLst>
      <p:ext uri="{BB962C8B-B14F-4D97-AF65-F5344CB8AC3E}">
        <p14:creationId xmlns:p14="http://schemas.microsoft.com/office/powerpoint/2010/main" val="18576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14</a:t>
            </a:fld>
            <a:endParaRPr lang="zh-CN" altLang="en-US"/>
          </a:p>
        </p:txBody>
      </p:sp>
    </p:spTree>
    <p:extLst>
      <p:ext uri="{BB962C8B-B14F-4D97-AF65-F5344CB8AC3E}">
        <p14:creationId xmlns:p14="http://schemas.microsoft.com/office/powerpoint/2010/main" val="50203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15</a:t>
            </a:fld>
            <a:endParaRPr lang="zh-CN" altLang="en-US"/>
          </a:p>
        </p:txBody>
      </p:sp>
    </p:spTree>
    <p:extLst>
      <p:ext uri="{BB962C8B-B14F-4D97-AF65-F5344CB8AC3E}">
        <p14:creationId xmlns:p14="http://schemas.microsoft.com/office/powerpoint/2010/main" val="148941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028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70371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285694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270702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402253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239089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8</a:t>
            </a:fld>
            <a:endParaRPr lang="zh-CN" altLang="en-US"/>
          </a:p>
        </p:txBody>
      </p:sp>
    </p:spTree>
    <p:extLst>
      <p:ext uri="{BB962C8B-B14F-4D97-AF65-F5344CB8AC3E}">
        <p14:creationId xmlns:p14="http://schemas.microsoft.com/office/powerpoint/2010/main" val="26477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9</a:t>
            </a:fld>
            <a:endParaRPr lang="zh-CN" altLang="en-US"/>
          </a:p>
        </p:txBody>
      </p:sp>
    </p:spTree>
    <p:extLst>
      <p:ext uri="{BB962C8B-B14F-4D97-AF65-F5344CB8AC3E}">
        <p14:creationId xmlns:p14="http://schemas.microsoft.com/office/powerpoint/2010/main" val="3671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35400" y="5569103"/>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a:t>
            </a:r>
            <a:r>
              <a:rPr lang="en-US" altLang="zh-CN" sz="2000" dirty="0">
                <a:latin typeface="微软雅黑" panose="020B0503020204020204" pitchFamily="34" charset="-122"/>
                <a:ea typeface="微软雅黑" panose="020B0503020204020204" pitchFamily="34" charset="-122"/>
              </a:rPr>
              <a:t>222126</a:t>
            </a:r>
            <a:r>
              <a:rPr lang="zh-CN" altLang="en-US" sz="2000" dirty="0">
                <a:latin typeface="微软雅黑" panose="020B0503020204020204" pitchFamily="34" charset="-122"/>
                <a:ea typeface="微软雅黑" panose="020B0503020204020204" pitchFamily="34" charset="-122"/>
              </a:rPr>
              <a:t>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2023/05/25</a:t>
            </a:r>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633E162-1087-49E7-A794-ACEF079F7A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5060" y="2025345"/>
            <a:ext cx="8071042" cy="2122065"/>
          </a:xfrm>
          <a:prstGeom prst="rect">
            <a:avLst/>
          </a:prstGeom>
        </p:spPr>
      </p:pic>
    </p:spTree>
    <p:extLst>
      <p:ext uri="{BB962C8B-B14F-4D97-AF65-F5344CB8AC3E}">
        <p14:creationId xmlns:p14="http://schemas.microsoft.com/office/powerpoint/2010/main" val="1095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5E3D01-7830-48E3-95D6-029CF905E412}"/>
              </a:ext>
            </a:extLst>
          </p:cNvPr>
          <p:cNvPicPr>
            <a:picLocks noChangeAspect="1"/>
          </p:cNvPicPr>
          <p:nvPr/>
        </p:nvPicPr>
        <p:blipFill>
          <a:blip r:embed="rId3"/>
          <a:stretch>
            <a:fillRect/>
          </a:stretch>
        </p:blipFill>
        <p:spPr>
          <a:xfrm>
            <a:off x="1586490" y="2987669"/>
            <a:ext cx="5610802" cy="3216761"/>
          </a:xfrm>
          <a:prstGeom prst="rect">
            <a:avLst/>
          </a:prstGeom>
        </p:spPr>
      </p:pic>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1526187"/>
          </a:xfrm>
          <a:prstGeom prst="rect">
            <a:avLst/>
          </a:prstGeom>
          <a:noFill/>
        </p:spPr>
        <p:txBody>
          <a:bodyPr wrap="square" rtlCol="0">
            <a:spAutoFit/>
          </a:bodyPr>
          <a:lstStyle/>
          <a:p>
            <a:pPr indent="457200">
              <a:lnSpc>
                <a:spcPct val="150000"/>
              </a:lnSpc>
            </a:pPr>
            <a:r>
              <a:rPr lang="zh-CN" altLang="en-US" sz="1600" dirty="0">
                <a:latin typeface="微软雅黑" panose="020B0503020204020204" pitchFamily="34" charset="-122"/>
                <a:ea typeface="微软雅黑" panose="020B0503020204020204" pitchFamily="34" charset="-122"/>
              </a:rPr>
              <a:t>先前的研究表明了预训练对</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模型的性能起着重要作用。为了进一步研究这方面，本文对预训练和非预训练的模型进行实验，这两种模型都经过了超参数调优过程。</a:t>
            </a:r>
            <a:endParaRPr lang="en-US"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en-US" sz="1600" dirty="0">
                <a:latin typeface="微软雅黑" panose="020B0503020204020204" pitchFamily="34" charset="-122"/>
                <a:ea typeface="微软雅黑" panose="020B0503020204020204" pitchFamily="34" charset="-122"/>
              </a:rPr>
              <a:t>由于目标是为三个代码审查任务找到最佳的学习率，因此使用三个任务的混合对每个模型进行了微调：经过三个任务训练集的并集来训练每个模型。可以支持三个任务。这是</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的特点之一：可以为多个任务训练一个模型。</a:t>
            </a:r>
            <a:endParaRPr lang="en-US" altLang="ko-KR"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训练和超参数搜索</a:t>
            </a:r>
            <a:endParaRPr lang="it-IT"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57264AF-241B-43DF-B9ED-991FF6D8C621}"/>
              </a:ext>
            </a:extLst>
          </p:cNvPr>
          <p:cNvSpPr txBox="1"/>
          <p:nvPr/>
        </p:nvSpPr>
        <p:spPr>
          <a:xfrm>
            <a:off x="2147454" y="6171609"/>
            <a:ext cx="7897091" cy="523220"/>
          </a:xfrm>
          <a:prstGeom prst="rect">
            <a:avLst/>
          </a:prstGeom>
          <a:noFill/>
        </p:spPr>
        <p:txBody>
          <a:bodyPr wrap="square">
            <a:spAutoFit/>
          </a:bodyPr>
          <a:lstStyle/>
          <a:p>
            <a:r>
              <a:rPr lang="zh-CN" altLang="en-US" sz="1400" dirty="0">
                <a:solidFill>
                  <a:srgbClr val="1D2129"/>
                </a:solidFill>
                <a:latin typeface="微软雅黑" panose="020B0503020204020204" pitchFamily="34" charset="-122"/>
                <a:ea typeface="微软雅黑" panose="020B0503020204020204" pitchFamily="34" charset="-122"/>
              </a:rPr>
              <a:t>如图，使用</a:t>
            </a:r>
            <a:r>
              <a:rPr lang="zh-CN" altLang="en-US" sz="1400" b="0" i="0" dirty="0">
                <a:solidFill>
                  <a:srgbClr val="1D2129"/>
                </a:solidFill>
                <a:effectLst/>
                <a:latin typeface="微软雅黑" panose="020B0503020204020204" pitchFamily="34" charset="-122"/>
                <a:ea typeface="微软雅黑" panose="020B0503020204020204" pitchFamily="34" charset="-122"/>
              </a:rPr>
              <a:t>“完美预测”</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即生成的输出与目标</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预期字符串相同的情况</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来评估每个任务的</a:t>
            </a:r>
            <a:r>
              <a:rPr lang="zh-CN" altLang="en-US" sz="1400" b="1" i="0" dirty="0">
                <a:solidFill>
                  <a:srgbClr val="1D2129"/>
                </a:solidFill>
                <a:effectLst/>
                <a:latin typeface="微软雅黑" panose="020B0503020204020204" pitchFamily="34" charset="-122"/>
                <a:ea typeface="微软雅黑" panose="020B0503020204020204" pitchFamily="34" charset="-122"/>
              </a:rPr>
              <a:t>评估集</a:t>
            </a:r>
            <a:r>
              <a:rPr lang="zh-CN" altLang="en-US" sz="1400" b="0" i="0" dirty="0">
                <a:solidFill>
                  <a:srgbClr val="1D2129"/>
                </a:solidFill>
                <a:effectLst/>
                <a:latin typeface="微软雅黑" panose="020B0503020204020204" pitchFamily="34" charset="-122"/>
                <a:ea typeface="微软雅黑" panose="020B0503020204020204" pitchFamily="34" charset="-122"/>
              </a:rPr>
              <a:t>上的</a:t>
            </a:r>
            <a:r>
              <a:rPr lang="zh-CN" altLang="en-US" sz="1400" b="1" i="0" dirty="0">
                <a:solidFill>
                  <a:srgbClr val="1D2129"/>
                </a:solidFill>
                <a:effectLst/>
                <a:latin typeface="微软雅黑" panose="020B0503020204020204" pitchFamily="34" charset="-122"/>
                <a:ea typeface="微软雅黑" panose="020B0503020204020204" pitchFamily="34" charset="-122"/>
              </a:rPr>
              <a:t>八个模型</a:t>
            </a:r>
            <a:r>
              <a:rPr lang="zh-CN" altLang="en-US" sz="1400" b="0" i="0" dirty="0">
                <a:solidFill>
                  <a:srgbClr val="1D2129"/>
                </a:solidFill>
                <a:effectLst/>
                <a:latin typeface="微软雅黑" panose="020B0503020204020204" pitchFamily="34" charset="-122"/>
                <a:ea typeface="微软雅黑" panose="020B0503020204020204" pitchFamily="34" charset="-122"/>
              </a:rPr>
              <a:t>的性能。然而，</a:t>
            </a:r>
            <a:r>
              <a:rPr lang="en-US" altLang="zh-CN" sz="1400" b="0" i="0" u="sng" dirty="0">
                <a:solidFill>
                  <a:srgbClr val="1D2129"/>
                </a:solidFill>
                <a:effectLst/>
                <a:latin typeface="微软雅黑" panose="020B0503020204020204" pitchFamily="34" charset="-122"/>
                <a:ea typeface="微软雅黑" panose="020B0503020204020204" pitchFamily="34" charset="-122"/>
              </a:rPr>
              <a:t>ST-LR</a:t>
            </a:r>
            <a:r>
              <a:rPr lang="zh-CN" altLang="en-US" sz="1400" b="0" i="0" dirty="0">
                <a:solidFill>
                  <a:srgbClr val="1D2129"/>
                </a:solidFill>
                <a:effectLst/>
                <a:latin typeface="微软雅黑" panose="020B0503020204020204" pitchFamily="34" charset="-122"/>
                <a:ea typeface="微软雅黑" panose="020B0503020204020204" pitchFamily="34" charset="-122"/>
              </a:rPr>
              <a:t>的综合性能更好，因此我们在实验中采用了</a:t>
            </a:r>
            <a:r>
              <a:rPr lang="en-US" altLang="zh-CN" sz="1400" b="0" i="0" u="sng" dirty="0">
                <a:solidFill>
                  <a:srgbClr val="1D2129"/>
                </a:solidFill>
                <a:effectLst/>
                <a:latin typeface="微软雅黑" panose="020B0503020204020204" pitchFamily="34" charset="-122"/>
                <a:ea typeface="微软雅黑" panose="020B0503020204020204" pitchFamily="34" charset="-122"/>
              </a:rPr>
              <a:t>ST-LR</a:t>
            </a:r>
            <a:r>
              <a:rPr lang="zh-CN" altLang="en-US" sz="1400" b="0" i="0" dirty="0">
                <a:solidFill>
                  <a:srgbClr val="1D2129"/>
                </a:solidFill>
                <a:effectLst/>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ADB7D51-4769-46FC-A264-E9C3944CF851}"/>
              </a:ext>
            </a:extLst>
          </p:cNvPr>
          <p:cNvSpPr txBox="1"/>
          <p:nvPr/>
        </p:nvSpPr>
        <p:spPr>
          <a:xfrm>
            <a:off x="7592291" y="4157722"/>
            <a:ext cx="4176910" cy="923330"/>
          </a:xfrm>
          <a:prstGeom prst="rect">
            <a:avLst/>
          </a:prstGeom>
          <a:noFill/>
        </p:spPr>
        <p:txBody>
          <a:bodyPr wrap="square" rtlCol="0">
            <a:spAutoFit/>
          </a:bodyPr>
          <a:lstStyle/>
          <a:p>
            <a:r>
              <a:rPr lang="en-US" altLang="zh-CN" dirty="0"/>
              <a:t>Slanted Triangular Learning Rate</a:t>
            </a:r>
            <a:r>
              <a:rPr lang="en-US" altLang="zh-CN" dirty="0">
                <a:sym typeface="Wingdings" panose="05000000000000000000" pitchFamily="2" charset="2"/>
              </a:rPr>
              <a:t>(ST-LR):</a:t>
            </a:r>
            <a:endParaRPr lang="en-US" altLang="zh-CN" dirty="0"/>
          </a:p>
          <a:p>
            <a:r>
              <a:rPr lang="zh-CN" altLang="en-US" b="0" i="0" dirty="0">
                <a:solidFill>
                  <a:srgbClr val="1D2129"/>
                </a:solidFill>
                <a:effectLst/>
                <a:latin typeface="PingFangSC-Regular"/>
              </a:rPr>
              <a:t>学习率先线性增加，然后线性衰减，返回到初始值。</a:t>
            </a:r>
            <a:endParaRPr lang="zh-CN" altLang="en-US" dirty="0"/>
          </a:p>
        </p:txBody>
      </p:sp>
    </p:spTree>
    <p:extLst>
      <p:ext uri="{BB962C8B-B14F-4D97-AF65-F5344CB8AC3E}">
        <p14:creationId xmlns:p14="http://schemas.microsoft.com/office/powerpoint/2010/main" val="5658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如何评估</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模型在代码评审自动化任务中的性能，可以归类为解决五个研究问题</a:t>
            </a:r>
            <a:r>
              <a:rPr lang="en-US" altLang="zh-CN" sz="1600" dirty="0">
                <a:latin typeface="微软雅黑" panose="020B0503020204020204" pitchFamily="34" charset="-122"/>
                <a:ea typeface="微软雅黑" panose="020B0503020204020204" pitchFamily="34" charset="-122"/>
              </a:rPr>
              <a:t>(RQ)</a:t>
            </a:r>
            <a:r>
              <a:rPr lang="zh-CN" altLang="en-US" sz="1600" dirty="0">
                <a:latin typeface="微软雅黑" panose="020B0503020204020204" pitchFamily="34" charset="-122"/>
                <a:ea typeface="微软雅黑" panose="020B0503020204020204" pitchFamily="34" charset="-122"/>
              </a:rPr>
              <a:t>：</a:t>
            </a:r>
            <a:endParaRPr lang="en-US" altLang="ko-KR"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STUDY DESIGN</a:t>
            </a:r>
            <a:endParaRPr lang="it-IT" altLang="zh-CN" sz="2000" dirty="0">
              <a:latin typeface="微软雅黑" panose="020B0503020204020204" pitchFamily="34" charset="-122"/>
              <a:ea typeface="微软雅黑" panose="020B0503020204020204" pitchFamily="34" charset="-122"/>
            </a:endParaRPr>
          </a:p>
        </p:txBody>
      </p:sp>
      <p:sp>
        <p:nvSpPr>
          <p:cNvPr id="3" name="星形: 五角 2">
            <a:extLst>
              <a:ext uri="{FF2B5EF4-FFF2-40B4-BE49-F238E27FC236}">
                <a16:creationId xmlns:a16="http://schemas.microsoft.com/office/drawing/2014/main" id="{8A13CE58-6698-40A0-94D9-06A3B21387D2}"/>
              </a:ext>
            </a:extLst>
          </p:cNvPr>
          <p:cNvSpPr/>
          <p:nvPr/>
        </p:nvSpPr>
        <p:spPr>
          <a:xfrm>
            <a:off x="4346864" y="2909455"/>
            <a:ext cx="3498272" cy="2985654"/>
          </a:xfrm>
          <a:prstGeom prst="star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3041E12-FAEF-45DE-A588-624275FF0744}"/>
              </a:ext>
            </a:extLst>
          </p:cNvPr>
          <p:cNvSpPr txBox="1"/>
          <p:nvPr/>
        </p:nvSpPr>
        <p:spPr>
          <a:xfrm>
            <a:off x="4523509" y="2144724"/>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RQ1:T5</a:t>
            </a:r>
            <a:r>
              <a:rPr lang="zh-CN" altLang="en-US" sz="1600" dirty="0">
                <a:latin typeface="微软雅黑" panose="020B0503020204020204" pitchFamily="34" charset="-122"/>
                <a:ea typeface="微软雅黑" panose="020B0503020204020204" pitchFamily="34" charset="-122"/>
              </a:rPr>
              <a:t>能在多大程度上像审查者那样自动向开发人员</a:t>
            </a:r>
            <a:r>
              <a:rPr lang="zh-CN" altLang="en-US" sz="1600" b="1" dirty="0">
                <a:solidFill>
                  <a:srgbClr val="FF0000"/>
                </a:solidFill>
                <a:latin typeface="微软雅黑" panose="020B0503020204020204" pitchFamily="34" charset="-122"/>
                <a:ea typeface="微软雅黑" panose="020B0503020204020204" pitchFamily="34" charset="-122"/>
              </a:rPr>
              <a:t>推荐</a:t>
            </a:r>
            <a:r>
              <a:rPr lang="zh-CN" altLang="en-US" sz="1600" b="1" dirty="0">
                <a:latin typeface="微软雅黑" panose="020B0503020204020204" pitchFamily="34" charset="-122"/>
                <a:ea typeface="微软雅黑" panose="020B0503020204020204" pitchFamily="34" charset="-122"/>
              </a:rPr>
              <a:t>代码更改</a:t>
            </a:r>
            <a:r>
              <a:rPr lang="zh-CN" altLang="en-US" sz="16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5E565316-A1A8-485A-AF7B-017119287629}"/>
              </a:ext>
            </a:extLst>
          </p:cNvPr>
          <p:cNvSpPr txBox="1"/>
          <p:nvPr/>
        </p:nvSpPr>
        <p:spPr>
          <a:xfrm>
            <a:off x="955964" y="3675651"/>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RQ2:T5</a:t>
            </a:r>
            <a:r>
              <a:rPr lang="zh-CN" altLang="en-US" sz="1600" dirty="0">
                <a:latin typeface="微软雅黑" panose="020B0503020204020204" pitchFamily="34" charset="-122"/>
                <a:ea typeface="微软雅黑" panose="020B0503020204020204" pitchFamily="34" charset="-122"/>
              </a:rPr>
              <a:t>能在多大程度上自动</a:t>
            </a:r>
            <a:r>
              <a:rPr lang="zh-CN" altLang="en-US" sz="1600" b="1" dirty="0">
                <a:solidFill>
                  <a:srgbClr val="FF0000"/>
                </a:solidFill>
                <a:latin typeface="微软雅黑" panose="020B0503020204020204" pitchFamily="34" charset="-122"/>
                <a:ea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rPr>
              <a:t>审查者建议的</a:t>
            </a:r>
            <a:r>
              <a:rPr lang="zh-CN" altLang="en-US" sz="1600" b="1" dirty="0">
                <a:latin typeface="微软雅黑" panose="020B0503020204020204" pitchFamily="34" charset="-122"/>
                <a:ea typeface="微软雅黑" panose="020B0503020204020204" pitchFamily="34" charset="-122"/>
              </a:rPr>
              <a:t>代码更改</a:t>
            </a:r>
            <a:r>
              <a:rPr lang="zh-CN" altLang="en-US" sz="1600"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5E990CA0-E4E7-4595-B4A9-799D6908593B}"/>
              </a:ext>
            </a:extLst>
          </p:cNvPr>
          <p:cNvSpPr txBox="1"/>
          <p:nvPr/>
        </p:nvSpPr>
        <p:spPr>
          <a:xfrm>
            <a:off x="7914409" y="3675651"/>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RQ3:T5</a:t>
            </a:r>
            <a:r>
              <a:rPr lang="zh-CN" altLang="en-US" sz="1600" dirty="0">
                <a:latin typeface="微软雅黑" panose="020B0503020204020204" pitchFamily="34" charset="-122"/>
                <a:ea typeface="微软雅黑" panose="020B0503020204020204" pitchFamily="34" charset="-122"/>
              </a:rPr>
              <a:t>能在多大程度上像审查者那样</a:t>
            </a:r>
            <a:r>
              <a:rPr lang="zh-CN" altLang="en-US" sz="1600" b="1" dirty="0">
                <a:solidFill>
                  <a:srgbClr val="FF0000"/>
                </a:solidFill>
                <a:latin typeface="微软雅黑" panose="020B0503020204020204" pitchFamily="34" charset="-122"/>
                <a:ea typeface="微软雅黑" panose="020B0503020204020204" pitchFamily="34" charset="-122"/>
              </a:rPr>
              <a:t>生成</a:t>
            </a:r>
            <a:r>
              <a:rPr lang="zh-CN" altLang="en-US" sz="1600" b="1" dirty="0">
                <a:latin typeface="微软雅黑" panose="020B0503020204020204" pitchFamily="34" charset="-122"/>
                <a:ea typeface="微软雅黑" panose="020B0503020204020204" pitchFamily="34" charset="-122"/>
              </a:rPr>
              <a:t>自然语言的修改意见</a:t>
            </a:r>
            <a:r>
              <a:rPr lang="zh-CN" altLang="en-US" sz="1600" dirty="0">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id="{9354CE69-7C9B-41FC-8D8A-E75814477726}"/>
              </a:ext>
            </a:extLst>
          </p:cNvPr>
          <p:cNvSpPr txBox="1"/>
          <p:nvPr/>
        </p:nvSpPr>
        <p:spPr>
          <a:xfrm>
            <a:off x="2514601" y="6010004"/>
            <a:ext cx="3390900"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RQ4:</a:t>
            </a:r>
            <a:r>
              <a:rPr lang="zh-CN" altLang="en-US" sz="1600" dirty="0">
                <a:latin typeface="微软雅黑" panose="020B0503020204020204" pitchFamily="34" charset="-122"/>
                <a:ea typeface="微软雅黑" panose="020B0503020204020204" pitchFamily="34" charset="-122"/>
              </a:rPr>
              <a:t>模型预训练对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的性能起什么作用？预测的置信度如何影响它们的质量？</a:t>
            </a:r>
          </a:p>
        </p:txBody>
      </p:sp>
      <p:sp>
        <p:nvSpPr>
          <p:cNvPr id="14" name="文本框 13">
            <a:extLst>
              <a:ext uri="{FF2B5EF4-FFF2-40B4-BE49-F238E27FC236}">
                <a16:creationId xmlns:a16="http://schemas.microsoft.com/office/drawing/2014/main" id="{B9BEAA61-3E52-48C1-9944-567D9FDADF5D}"/>
              </a:ext>
            </a:extLst>
          </p:cNvPr>
          <p:cNvSpPr txBox="1"/>
          <p:nvPr/>
        </p:nvSpPr>
        <p:spPr>
          <a:xfrm>
            <a:off x="6286501" y="6013513"/>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RQ5:</a:t>
            </a:r>
            <a:r>
              <a:rPr lang="zh-CN" altLang="en-US" sz="1600" dirty="0">
                <a:latin typeface="微软雅黑" panose="020B0503020204020204" pitchFamily="34" charset="-122"/>
                <a:ea typeface="微软雅黑" panose="020B0503020204020204" pitchFamily="34" charset="-122"/>
              </a:rPr>
              <a:t>与最先进的技术相比，</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的性能是多少？</a:t>
            </a:r>
          </a:p>
        </p:txBody>
      </p:sp>
    </p:spTree>
    <p:extLst>
      <p:ext uri="{BB962C8B-B14F-4D97-AF65-F5344CB8AC3E}">
        <p14:creationId xmlns:p14="http://schemas.microsoft.com/office/powerpoint/2010/main" val="197420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8" y="1494302"/>
            <a:ext cx="11769201"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作为比较的指标，本文使用了“完美预测”的百分比和预测的 </a:t>
            </a:r>
            <a:r>
              <a:rPr lang="en-US" altLang="zh-CN" sz="1600" dirty="0" err="1">
                <a:latin typeface="微软雅黑" panose="020B0503020204020204" pitchFamily="34" charset="-122"/>
                <a:ea typeface="微软雅黑" panose="020B0503020204020204" pitchFamily="34" charset="-122"/>
              </a:rPr>
              <a:t>CodeBLEU</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BLEU</a:t>
            </a:r>
            <a:r>
              <a:rPr lang="zh-CN" altLang="en-US" sz="1600" dirty="0">
                <a:latin typeface="微软雅黑" panose="020B0503020204020204" pitchFamily="34" charset="-122"/>
                <a:ea typeface="微软雅黑" panose="020B0503020204020204" pitchFamily="34" charset="-122"/>
              </a:rPr>
              <a:t>，并在几个场景中比较了这两种技术。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Beam Size </a:t>
            </a:r>
            <a:r>
              <a:rPr lang="zh-CN" altLang="en-US" sz="1600" dirty="0">
                <a:latin typeface="微软雅黑" panose="020B0503020204020204" pitchFamily="34" charset="-122"/>
                <a:ea typeface="微软雅黑" panose="020B0503020204020204" pitchFamily="34" charset="-122"/>
              </a:rPr>
              <a:t>是采用了</a:t>
            </a:r>
            <a:r>
              <a:rPr lang="en-US" altLang="zh-CN" sz="1600" dirty="0">
                <a:latin typeface="微软雅黑" panose="020B0503020204020204" pitchFamily="34" charset="-122"/>
                <a:ea typeface="微软雅黑" panose="020B0503020204020204" pitchFamily="34" charset="-122"/>
              </a:rPr>
              <a:t>beam search strategy</a:t>
            </a:r>
            <a:r>
              <a:rPr lang="zh-CN" altLang="en-US" sz="1600" dirty="0">
                <a:latin typeface="微软雅黑" panose="020B0503020204020204" pitchFamily="34" charset="-122"/>
                <a:ea typeface="微软雅黑" panose="020B0503020204020204" pitchFamily="34" charset="-122"/>
              </a:rPr>
              <a:t>，在生成预测时</a:t>
            </a:r>
            <a:r>
              <a:rPr lang="en-US" altLang="zh-CN" sz="1600" dirty="0">
                <a:latin typeface="微软雅黑" panose="020B0503020204020204" pitchFamily="34" charset="-122"/>
                <a:ea typeface="微软雅黑" panose="020B0503020204020204" pitchFamily="34" charset="-122"/>
              </a:rPr>
              <a:t>beam size = k</a:t>
            </a:r>
            <a:r>
              <a:rPr lang="zh-CN" altLang="en-US" sz="1600" dirty="0">
                <a:latin typeface="微软雅黑" panose="020B0503020204020204" pitchFamily="34" charset="-122"/>
                <a:ea typeface="微软雅黑" panose="020B0503020204020204" pitchFamily="34" charset="-122"/>
              </a:rPr>
              <a:t>表示选取前</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个最可能的预测结果。（得分在</a:t>
            </a:r>
            <a:r>
              <a:rPr lang="en-US" altLang="zh-CN" sz="1600" dirty="0">
                <a:latin typeface="微软雅黑" panose="020B0503020204020204" pitchFamily="34" charset="-122"/>
                <a:ea typeface="微软雅黑" panose="020B0503020204020204" pitchFamily="34" charset="-122"/>
              </a:rPr>
              <a:t>0~1</a:t>
            </a:r>
            <a:r>
              <a:rPr lang="zh-CN" altLang="en-US" sz="1600" dirty="0">
                <a:latin typeface="微软雅黑" panose="020B0503020204020204" pitchFamily="34" charset="-122"/>
                <a:ea typeface="微软雅黑" panose="020B0503020204020204" pitchFamily="34" charset="-122"/>
              </a:rPr>
              <a:t>之间）</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a:latin typeface="微软雅黑" panose="020B0503020204020204" pitchFamily="34" charset="-122"/>
                <a:ea typeface="微软雅黑" panose="020B0503020204020204" pitchFamily="34" charset="-122"/>
              </a:rPr>
              <a:t>数据收集</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13E72BC-E4A2-469B-922A-EEACEDCCEB42}"/>
              </a:ext>
            </a:extLst>
          </p:cNvPr>
          <p:cNvPicPr>
            <a:picLocks noChangeAspect="1"/>
          </p:cNvPicPr>
          <p:nvPr/>
        </p:nvPicPr>
        <p:blipFill>
          <a:blip r:embed="rId3"/>
          <a:stretch>
            <a:fillRect/>
          </a:stretch>
        </p:blipFill>
        <p:spPr>
          <a:xfrm>
            <a:off x="0" y="2411872"/>
            <a:ext cx="12192000" cy="3960037"/>
          </a:xfrm>
          <a:prstGeom prst="rect">
            <a:avLst/>
          </a:prstGeom>
        </p:spPr>
      </p:pic>
    </p:spTree>
    <p:extLst>
      <p:ext uri="{BB962C8B-B14F-4D97-AF65-F5344CB8AC3E}">
        <p14:creationId xmlns:p14="http://schemas.microsoft.com/office/powerpoint/2010/main" val="404959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8" y="1262071"/>
            <a:ext cx="11637583"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下图显示了每个任务的两个指标。</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折线图表示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对不同</a:t>
            </a:r>
            <a:r>
              <a:rPr lang="en-US" altLang="zh-CN" sz="1600" dirty="0">
                <a:latin typeface="微软雅黑" panose="020B0503020204020204" pitchFamily="34" charset="-122"/>
                <a:ea typeface="微软雅黑" panose="020B0503020204020204" pitchFamily="34" charset="-122"/>
              </a:rPr>
              <a:t>beam size</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完美预测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百分比；连续线表示模型的预训练版本，虚线表示非预训练版本。</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箱线图表示</a:t>
            </a:r>
            <a:r>
              <a:rPr lang="en-US" altLang="zh-CN" sz="1600" dirty="0" err="1">
                <a:latin typeface="微软雅黑" panose="020B0503020204020204" pitchFamily="34" charset="-122"/>
                <a:ea typeface="微软雅黑" panose="020B0503020204020204" pitchFamily="34" charset="-122"/>
              </a:rPr>
              <a:t>CodeBLEU</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BLEU </a:t>
            </a:r>
            <a:r>
              <a:rPr lang="zh-CN" altLang="en-US" sz="1600" dirty="0">
                <a:latin typeface="微软雅黑" panose="020B0503020204020204" pitchFamily="34" charset="-122"/>
                <a:ea typeface="微软雅黑" panose="020B0503020204020204" pitchFamily="34" charset="-122"/>
              </a:rPr>
              <a:t>分数。浅蓝色表示预训练模型，深蓝表示未经过预训练的模型。</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13E72BC-E4A2-469B-922A-EEACEDCCEB42}"/>
              </a:ext>
            </a:extLst>
          </p:cNvPr>
          <p:cNvPicPr>
            <a:picLocks noChangeAspect="1"/>
          </p:cNvPicPr>
          <p:nvPr/>
        </p:nvPicPr>
        <p:blipFill>
          <a:blip r:embed="rId3"/>
          <a:stretch>
            <a:fillRect/>
          </a:stretch>
        </p:blipFill>
        <p:spPr>
          <a:xfrm>
            <a:off x="0" y="2897963"/>
            <a:ext cx="12192000" cy="3960037"/>
          </a:xfrm>
          <a:prstGeom prst="rect">
            <a:avLst/>
          </a:prstGeom>
        </p:spPr>
      </p:pic>
    </p:spTree>
    <p:extLst>
      <p:ext uri="{BB962C8B-B14F-4D97-AF65-F5344CB8AC3E}">
        <p14:creationId xmlns:p14="http://schemas.microsoft.com/office/powerpoint/2010/main" val="208739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263418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"variable </a:t>
            </a:r>
            <a:r>
              <a:rPr lang="zh-CN" altLang="en-US" sz="1600" dirty="0">
                <a:latin typeface="微软雅黑" panose="020B0503020204020204" pitchFamily="34" charset="-122"/>
                <a:ea typeface="微软雅黑" panose="020B0503020204020204" pitchFamily="34" charset="-122"/>
              </a:rPr>
              <a:t>𝑣 </a:t>
            </a:r>
            <a:r>
              <a:rPr lang="en-US" altLang="zh-CN" sz="1600" dirty="0">
                <a:latin typeface="微软雅黑" panose="020B0503020204020204" pitchFamily="34" charset="-122"/>
                <a:ea typeface="微软雅黑" panose="020B0503020204020204" pitchFamily="34" charset="-122"/>
              </a:rPr>
              <a:t>should be private"  VS  "change </a:t>
            </a:r>
            <a:r>
              <a:rPr lang="zh-CN" altLang="en-US" sz="1600" dirty="0">
                <a:latin typeface="微软雅黑" panose="020B0503020204020204" pitchFamily="34" charset="-122"/>
                <a:ea typeface="微软雅黑" panose="020B0503020204020204" pitchFamily="34" charset="-122"/>
              </a:rPr>
              <a:t>𝑣 </a:t>
            </a:r>
            <a:r>
              <a:rPr lang="en-US" altLang="zh-CN" sz="1600" dirty="0">
                <a:latin typeface="微软雅黑" panose="020B0503020204020204" pitchFamily="34" charset="-122"/>
                <a:ea typeface="微软雅黑" panose="020B0503020204020204" pitchFamily="34" charset="-122"/>
              </a:rPr>
              <a:t>visibility to private“</a:t>
            </a:r>
          </a:p>
          <a:p>
            <a:pPr>
              <a:lnSpc>
                <a:spcPct val="150000"/>
              </a:lnSpc>
            </a:pPr>
            <a:r>
              <a:rPr lang="zh-CN" altLang="en-US" sz="1600" dirty="0">
                <a:latin typeface="微软雅黑" panose="020B0503020204020204" pitchFamily="34" charset="-122"/>
                <a:ea typeface="微软雅黑" panose="020B0503020204020204" pitchFamily="34" charset="-122"/>
              </a:rPr>
              <a:t>为了了解那些归类为“错误”（即非完美预测）的预测数量，手动分析了每个任务的 </a:t>
            </a:r>
            <a:r>
              <a:rPr lang="en-US" altLang="zh-CN" sz="1600" dirty="0">
                <a:latin typeface="微软雅黑" panose="020B0503020204020204" pitchFamily="34" charset="-122"/>
                <a:ea typeface="微软雅黑" panose="020B0503020204020204" pitchFamily="34" charset="-122"/>
              </a:rPr>
              <a:t>100 </a:t>
            </a:r>
            <a:r>
              <a:rPr lang="zh-CN" altLang="en-US" sz="1600" dirty="0">
                <a:latin typeface="微软雅黑" panose="020B0503020204020204" pitchFamily="34" charset="-122"/>
                <a:ea typeface="微软雅黑" panose="020B0503020204020204" pitchFamily="34" charset="-122"/>
              </a:rPr>
              <a:t>个“错误”预测样本（总共 </a:t>
            </a:r>
            <a:r>
              <a:rPr lang="en-US" altLang="zh-CN" sz="1600" dirty="0">
                <a:latin typeface="微软雅黑" panose="020B0503020204020204" pitchFamily="34" charset="-122"/>
                <a:ea typeface="微软雅黑" panose="020B0503020204020204" pitchFamily="34" charset="-122"/>
              </a:rPr>
              <a:t>300 </a:t>
            </a:r>
            <a:r>
              <a:rPr lang="zh-CN" altLang="en-US" sz="1600" dirty="0">
                <a:latin typeface="微软雅黑" panose="020B0503020204020204" pitchFamily="34" charset="-122"/>
                <a:ea typeface="微软雅黑" panose="020B0503020204020204" pitchFamily="34" charset="-122"/>
              </a:rPr>
              <a:t>个）</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分为：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、语义上等价（即生成的代码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评论不同但在语义上等同于参考解决方案）；</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、替代解决方案（即生成的代码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评论在语义上并不等价，但很有价值）；</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、错误（即生成的代码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评论对提供的输入没有意义）。</a:t>
            </a:r>
            <a:endParaRPr lang="en-US" altLang="zh-CN" sz="1600" dirty="0">
              <a:latin typeface="微软雅黑" panose="020B0503020204020204" pitchFamily="34" charset="-122"/>
              <a:ea typeface="微软雅黑" panose="020B0503020204020204" pitchFamily="34" charset="-122"/>
            </a:endParaRPr>
          </a:p>
          <a:p>
            <a:pPr lvl="1">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结果分析表明，完美预测确实代表了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性能的下限，特别是对于涉及自然语言评论的两个任务。</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endParaRPr lang="it-IT" altLang="zh-CN"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01F602D-48F1-4ABD-AFCE-D1CA75EF5804}"/>
              </a:ext>
            </a:extLst>
          </p:cNvPr>
          <p:cNvPicPr>
            <a:picLocks noChangeAspect="1"/>
          </p:cNvPicPr>
          <p:nvPr/>
        </p:nvPicPr>
        <p:blipFill>
          <a:blip r:embed="rId3"/>
          <a:stretch>
            <a:fillRect/>
          </a:stretch>
        </p:blipFill>
        <p:spPr>
          <a:xfrm>
            <a:off x="1716307" y="4239174"/>
            <a:ext cx="8759385" cy="2521530"/>
          </a:xfrm>
          <a:prstGeom prst="rect">
            <a:avLst/>
          </a:prstGeom>
        </p:spPr>
      </p:pic>
    </p:spTree>
    <p:extLst>
      <p:ext uri="{BB962C8B-B14F-4D97-AF65-F5344CB8AC3E}">
        <p14:creationId xmlns:p14="http://schemas.microsoft.com/office/powerpoint/2010/main" val="379231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226485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本论文首先讨论了最近提出的自动化代码审查任务</a:t>
            </a:r>
            <a:r>
              <a:rPr lang="en-US" altLang="zh-CN" sz="1600" dirty="0">
                <a:latin typeface="微软雅黑" panose="020B0503020204020204" pitchFamily="34" charset="-122"/>
                <a:ea typeface="微软雅黑" panose="020B0503020204020204" pitchFamily="34" charset="-122"/>
              </a:rPr>
              <a:t>[46]</a:t>
            </a:r>
            <a:r>
              <a:rPr lang="zh-CN" altLang="en-US" sz="1600" dirty="0">
                <a:latin typeface="微软雅黑" panose="020B0503020204020204" pitchFamily="34" charset="-122"/>
                <a:ea typeface="微软雅黑" panose="020B0503020204020204" pitchFamily="34" charset="-122"/>
              </a:rPr>
              <a:t>的方法的局限性。我们强调，代码抽象的使用不允许支持需要代码更改的非平凡代码审查场景，从而导致引入新的标识符</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文字。因此使用预训练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模型来克服这种限制并直接在原始源代码上工作。</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本文在更大、更现实的代码审查数据集上进行的实证评估表明，与最先进的方法相比，</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模型带来的改进在适用性（即可以应用的场景）和性能方面向前表示一步。尽管如此，观察到的实际性能水平使得这些技术在实践中无法部署，呼吁对代码审查自动化进行更多研究。</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51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69B4B26-6023-4A07-85DE-74CBC74B04CC}"/>
              </a:ext>
            </a:extLst>
          </p:cNvPr>
          <p:cNvSpPr txBox="1"/>
          <p:nvPr/>
        </p:nvSpPr>
        <p:spPr>
          <a:xfrm>
            <a:off x="842647" y="1588199"/>
            <a:ext cx="9742833" cy="4247317"/>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代码审查（</a:t>
            </a:r>
            <a:r>
              <a:rPr lang="en-US" altLang="zh-CN" b="0" i="0" dirty="0">
                <a:solidFill>
                  <a:srgbClr val="1D2129"/>
                </a:solidFill>
                <a:effectLst/>
                <a:latin typeface="微软雅黑" panose="020B0503020204020204" pitchFamily="34" charset="-122"/>
                <a:ea typeface="微软雅黑" panose="020B0503020204020204" pitchFamily="34" charset="-122"/>
              </a:rPr>
              <a:t>Code Review</a:t>
            </a:r>
            <a:r>
              <a:rPr lang="zh-CN" altLang="en-US" b="0" i="0" dirty="0">
                <a:solidFill>
                  <a:srgbClr val="1D2129"/>
                </a:solidFill>
                <a:effectLst/>
                <a:latin typeface="微软雅黑" panose="020B0503020204020204" pitchFamily="34" charset="-122"/>
                <a:ea typeface="微软雅黑" panose="020B0503020204020204" pitchFamily="34" charset="-122"/>
              </a:rPr>
              <a:t>）是一种在开放源码和工程项目中广泛采用的实践方法。考虑到这样一个过程的不可忽略的成本，研究人员开始研究将特定的代码审查任务自动化的可能性。</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b="0" i="0" dirty="0">
                <a:solidFill>
                  <a:srgbClr val="1D2129"/>
                </a:solidFill>
                <a:effectLst/>
                <a:latin typeface="微软雅黑" panose="020B0503020204020204" pitchFamily="34" charset="-122"/>
                <a:ea typeface="微软雅黑" panose="020B0503020204020204" pitchFamily="34" charset="-122"/>
              </a:rPr>
              <a:t>根据近期提出的深度学习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模型，本文的目标是两项任务的自动化：</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、模型将提交审查的代码作为输入，修改过的代码作为输出，并在其中实现可能由审查人员推荐的更改</a:t>
            </a:r>
            <a:r>
              <a:rPr lang="zh-CN" altLang="en-US" dirty="0">
                <a:solidFill>
                  <a:srgbClr val="1D2129"/>
                </a:solidFill>
                <a:latin typeface="微软雅黑" panose="020B0503020204020204" pitchFamily="34" charset="-122"/>
                <a:ea typeface="微软雅黑" panose="020B0503020204020204" pitchFamily="34" charset="-122"/>
              </a:rPr>
              <a:t>；</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、将提交的代码和以自然语言发布的审稿人评论作为输入，并自动实现审稿人所需的更改。</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dirty="0">
                <a:solidFill>
                  <a:srgbClr val="1D2129"/>
                </a:solidFill>
                <a:latin typeface="微软雅黑" panose="020B0503020204020204" pitchFamily="34" charset="-122"/>
                <a:ea typeface="微软雅黑" panose="020B0503020204020204" pitchFamily="34" charset="-122"/>
              </a:rPr>
              <a:t>本文先</a:t>
            </a:r>
            <a:r>
              <a:rPr lang="zh-CN" altLang="en-US" b="0" i="0" dirty="0">
                <a:solidFill>
                  <a:srgbClr val="1D2129"/>
                </a:solidFill>
                <a:effectLst/>
                <a:latin typeface="微软雅黑" panose="020B0503020204020204" pitchFamily="34" charset="-122"/>
                <a:ea typeface="微软雅黑" panose="020B0503020204020204" pitchFamily="34" charset="-122"/>
              </a:rPr>
              <a:t>通过证明预先训练的文本到文本传输</a:t>
            </a:r>
            <a:r>
              <a:rPr lang="en-US" altLang="zh-CN" b="0" i="0" dirty="0">
                <a:solidFill>
                  <a:srgbClr val="1D2129"/>
                </a:solidFill>
                <a:effectLst/>
                <a:latin typeface="微软雅黑" panose="020B0503020204020204" pitchFamily="34" charset="-122"/>
                <a:ea typeface="微软雅黑" panose="020B0503020204020204" pitchFamily="34" charset="-122"/>
              </a:rPr>
              <a:t>Transformer(T5)</a:t>
            </a:r>
            <a:r>
              <a:rPr lang="zh-CN" altLang="en-US" b="0" i="0" dirty="0">
                <a:solidFill>
                  <a:srgbClr val="1D2129"/>
                </a:solidFill>
                <a:effectLst/>
                <a:latin typeface="微软雅黑" panose="020B0503020204020204" pitchFamily="34" charset="-122"/>
                <a:ea typeface="微软雅黑" panose="020B0503020204020204" pitchFamily="34" charset="-122"/>
              </a:rPr>
              <a:t>模型在自动化代码审查任务方面优于以前的</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模型，进而在此工作的基础上进行构建。此外，也在更大更实际更有挑战性的代码评审活动数据集上进行了实验。</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dirty="0">
              <a:solidFill>
                <a:srgbClr val="1D2129"/>
              </a:solidFill>
              <a:latin typeface="微软雅黑" panose="020B0503020204020204" pitchFamily="34" charset="-122"/>
              <a:ea typeface="微软雅黑" panose="020B0503020204020204" pitchFamily="34" charset="-122"/>
            </a:endParaRPr>
          </a:p>
          <a:p>
            <a:endParaRPr lang="en-US" altLang="zh-CN" dirty="0">
              <a:solidFill>
                <a:srgbClr val="1D2129"/>
              </a:solidFill>
              <a:latin typeface="微软雅黑" panose="020B0503020204020204" pitchFamily="34" charset="-122"/>
              <a:ea typeface="微软雅黑" panose="020B0503020204020204" pitchFamily="34" charset="-122"/>
            </a:endParaRPr>
          </a:p>
          <a:p>
            <a:r>
              <a:rPr lang="ko-KR" altLang="en-US" dirty="0">
                <a:latin typeface="微软雅黑" panose="020B0503020204020204" pitchFamily="34" charset="-122"/>
                <a:ea typeface="微软雅黑" panose="020B0503020204020204" pitchFamily="34" charset="-122"/>
              </a:rPr>
              <a:t>此外，</a:t>
            </a:r>
            <a:r>
              <a:rPr lang="zh-CN" altLang="en-US" dirty="0">
                <a:latin typeface="微软雅黑" panose="020B0503020204020204" pitchFamily="34" charset="-122"/>
                <a:ea typeface="微软雅黑" panose="020B0503020204020204" pitchFamily="34" charset="-122"/>
              </a:rPr>
              <a:t>本文还</a:t>
            </a:r>
            <a:r>
              <a:rPr lang="ko-KR" altLang="en-US" dirty="0">
                <a:latin typeface="微软雅黑" panose="020B0503020204020204" pitchFamily="34" charset="-122"/>
                <a:ea typeface="微软雅黑" panose="020B0503020204020204" pitchFamily="34" charset="-122"/>
              </a:rPr>
              <a:t>尝试了与代码审查过程相关的</a:t>
            </a:r>
            <a:r>
              <a:rPr lang="ko-KR" altLang="en-US" u="sng" dirty="0">
                <a:latin typeface="微软雅黑" panose="020B0503020204020204" pitchFamily="34" charset="-122"/>
                <a:ea typeface="微软雅黑" panose="020B0503020204020204" pitchFamily="34" charset="-122"/>
              </a:rPr>
              <a:t>第三个任务</a:t>
            </a:r>
            <a:r>
              <a:rPr lang="ko-KR" altLang="en-US" dirty="0">
                <a:latin typeface="微软雅黑" panose="020B0503020204020204" pitchFamily="34" charset="-122"/>
                <a:ea typeface="微软雅黑" panose="020B0503020204020204" pitchFamily="34" charset="-122"/>
              </a:rPr>
              <a:t>的自动化：给定提交代码，生成</a:t>
            </a:r>
            <a:r>
              <a:rPr lang="zh-CN" altLang="en-US" dirty="0">
                <a:latin typeface="微软雅黑" panose="020B0503020204020204" pitchFamily="34" charset="-122"/>
                <a:ea typeface="微软雅黑" panose="020B0503020204020204" pitchFamily="34" charset="-122"/>
              </a:rPr>
              <a:t>省查人可能会给出的</a:t>
            </a:r>
            <a:r>
              <a:rPr lang="ko-KR" altLang="en-US" b="1" dirty="0">
                <a:latin typeface="微软雅黑" panose="020B0503020204020204" pitchFamily="34" charset="-122"/>
                <a:ea typeface="微软雅黑" panose="020B0503020204020204" pitchFamily="34" charset="-122"/>
              </a:rPr>
              <a:t>自然语言</a:t>
            </a:r>
            <a:r>
              <a:rPr lang="zh-CN" altLang="en-US" dirty="0">
                <a:latin typeface="微软雅黑" panose="020B0503020204020204" pitchFamily="34" charset="-122"/>
                <a:ea typeface="微软雅黑" panose="020B0503020204020204" pitchFamily="34" charset="-122"/>
              </a:rPr>
              <a:t>评论。</a:t>
            </a:r>
          </a:p>
        </p:txBody>
      </p:sp>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8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69B4B26-6023-4A07-85DE-74CBC74B04CC}"/>
                  </a:ext>
                </a:extLst>
              </p:cNvPr>
              <p:cNvSpPr txBox="1"/>
              <p:nvPr/>
            </p:nvSpPr>
            <p:spPr>
              <a:xfrm>
                <a:off x="834334" y="1403776"/>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本文的目标是两项任务的自动化，并不是取代开发人员，而是帮助他们在两种情况下节省时间：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、对于贡献者</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例如提交代码供审查的开发人员</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：在提交代码供审查之前收到关于他们编写的代码的</a:t>
                </a:r>
                <a:r>
                  <a:rPr lang="zh-CN" altLang="en-US" b="1" i="0" dirty="0">
                    <a:solidFill>
                      <a:srgbClr val="1D2129"/>
                    </a:solidFill>
                    <a:effectLst/>
                    <a:latin typeface="微软雅黑" panose="020B0503020204020204" pitchFamily="34" charset="-122"/>
                    <a:ea typeface="微软雅黑" panose="020B0503020204020204" pitchFamily="34" charset="-122"/>
                  </a:rPr>
                  <a:t>快速反馈</a:t>
                </a:r>
                <a:r>
                  <a:rPr lang="zh-CN" altLang="en-US" b="0" i="0" dirty="0">
                    <a:solidFill>
                      <a:srgbClr val="1D2129"/>
                    </a:solidFill>
                    <a:effectLst/>
                    <a:latin typeface="微软雅黑" panose="020B0503020204020204" pitchFamily="34" charset="-122"/>
                    <a:ea typeface="微软雅黑" panose="020B0503020204020204" pitchFamily="34" charset="-122"/>
                  </a:rPr>
                  <a:t>。反馈由深度学习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模型提供，该模型经过训练将提交的待审查的代码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作为输入，输出一份修改后的代码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，从而模拟审查人推荐的代码变更。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、对于审查人（例如负责</a:t>
                </a:r>
                <a:r>
                  <a:rPr lang="en-US" altLang="zh-CN" b="0" i="0" dirty="0">
                    <a:solidFill>
                      <a:srgbClr val="1D2129"/>
                    </a:solidFill>
                    <a:effectLst/>
                    <a:latin typeface="微软雅黑" panose="020B0503020204020204" pitchFamily="34" charset="-122"/>
                    <a:ea typeface="微软雅黑" panose="020B0503020204020204" pitchFamily="34" charset="-122"/>
                  </a:rPr>
                  <a:t>CR</a:t>
                </a:r>
                <a:r>
                  <a:rPr lang="zh-CN" altLang="en-US" b="0" i="0" dirty="0">
                    <a:solidFill>
                      <a:srgbClr val="1D2129"/>
                    </a:solidFill>
                    <a:effectLst/>
                    <a:latin typeface="微软雅黑" panose="020B0503020204020204" pitchFamily="34" charset="-122"/>
                    <a:ea typeface="微软雅黑" panose="020B0503020204020204" pitchFamily="34" charset="-122"/>
                  </a:rPr>
                  <a:t>的同事或</a:t>
                </a:r>
                <a:r>
                  <a:rPr lang="zh-CN" altLang="en-US" dirty="0">
                    <a:solidFill>
                      <a:srgbClr val="1D2129"/>
                    </a:solidFill>
                    <a:latin typeface="微软雅黑" panose="020B0503020204020204" pitchFamily="34" charset="-122"/>
                    <a:ea typeface="微软雅黑" panose="020B0503020204020204" pitchFamily="34" charset="-122"/>
                  </a:rPr>
                  <a:t>领导</a:t>
                </a:r>
                <a:r>
                  <a:rPr lang="zh-CN" altLang="en-US" b="0" i="0" dirty="0">
                    <a:solidFill>
                      <a:srgbClr val="1D2129"/>
                    </a:solidFill>
                    <a:effectLst/>
                    <a:latin typeface="微软雅黑" panose="020B0503020204020204" pitchFamily="34" charset="-122"/>
                    <a:ea typeface="微软雅黑" panose="020B0503020204020204" pitchFamily="34" charset="-122"/>
                  </a:rPr>
                  <a:t>）：将代码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以及</a:t>
                </a:r>
                <a:r>
                  <a:rPr lang="zh-CN" altLang="en-US" dirty="0">
                    <a:solidFill>
                      <a:srgbClr val="1D2129"/>
                    </a:solidFill>
                    <a:latin typeface="微软雅黑" panose="020B0503020204020204" pitchFamily="34" charset="-122"/>
                    <a:ea typeface="微软雅黑" panose="020B0503020204020204" pitchFamily="34" charset="-122"/>
                  </a:rPr>
                  <a:t>审查</a:t>
                </a:r>
                <a:r>
                  <a:rPr lang="zh-CN" altLang="en-US" b="0" i="0" dirty="0">
                    <a:solidFill>
                      <a:srgbClr val="1D2129"/>
                    </a:solidFill>
                    <a:effectLst/>
                    <a:latin typeface="微软雅黑" panose="020B0503020204020204" pitchFamily="34" charset="-122"/>
                    <a:ea typeface="微软雅黑" panose="020B0503020204020204" pitchFamily="34" charset="-122"/>
                  </a:rPr>
                  <a:t>人以自然语言撰写的评论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𝑅</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dirty="0">
                    <a:solidFill>
                      <a:srgbClr val="1D2129"/>
                    </a:solidFill>
                    <a:latin typeface="微软雅黑" panose="020B0503020204020204" pitchFamily="34" charset="-122"/>
                    <a:ea typeface="微软雅黑" panose="020B0503020204020204" pitchFamily="34" charset="-122"/>
                  </a:rPr>
                  <a:t>作为输入提交审查，</a:t>
                </a:r>
                <a:r>
                  <a:rPr lang="en-US" altLang="zh-CN" dirty="0">
                    <a:solidFill>
                      <a:srgbClr val="1D2129"/>
                    </a:solidFill>
                    <a:latin typeface="微软雅黑" panose="020B0503020204020204" pitchFamily="34" charset="-122"/>
                    <a:ea typeface="微软雅黑" panose="020B0503020204020204" pitchFamily="34" charset="-122"/>
                  </a:rPr>
                  <a:t>DL</a:t>
                </a:r>
                <a:r>
                  <a:rPr lang="zh-CN" altLang="en-US" dirty="0">
                    <a:solidFill>
                      <a:srgbClr val="1D2129"/>
                    </a:solidFill>
                    <a:latin typeface="微软雅黑" panose="020B0503020204020204" pitchFamily="34" charset="-122"/>
                    <a:ea typeface="微软雅黑" panose="020B0503020204020204" pitchFamily="34" charset="-122"/>
                  </a:rPr>
                  <a:t>模型要求</a:t>
                </a:r>
                <a:r>
                  <a:rPr lang="zh-CN" altLang="en-US" b="0" i="0" dirty="0">
                    <a:solidFill>
                      <a:srgbClr val="1D2129"/>
                    </a:solidFill>
                    <a:effectLst/>
                    <a:latin typeface="微软雅黑" panose="020B0503020204020204" pitchFamily="34" charset="-122"/>
                    <a:ea typeface="微软雅黑" panose="020B0503020204020204" pitchFamily="34" charset="-122"/>
                  </a:rPr>
                  <a:t>的输出是修改后的代码版本</a:t>
                </a:r>
                <a14:m>
                  <m:oMath xmlns:m="http://schemas.openxmlformats.org/officeDocument/2006/math">
                    <m:sSub>
                      <m:sSubPr>
                        <m:ctrlPr>
                          <a:rPr lang="en-US" altLang="zh-CN" i="1">
                            <a:solidFill>
                              <a:srgbClr val="1D2129"/>
                            </a:solidFill>
                            <a:latin typeface="Cambria Math" panose="02040503050406030204" pitchFamily="18" charset="0"/>
                            <a:ea typeface="微软雅黑" panose="020B0503020204020204" pitchFamily="34" charset="-122"/>
                          </a:rPr>
                        </m:ctrlPr>
                      </m:sSubPr>
                      <m:e>
                        <m:r>
                          <a:rPr lang="en-US" altLang="zh-CN" i="1">
                            <a:solidFill>
                              <a:srgbClr val="1D2129"/>
                            </a:solidFill>
                            <a:latin typeface="Cambria Math" panose="02040503050406030204" pitchFamily="18" charset="0"/>
                            <a:ea typeface="微软雅黑" panose="020B0503020204020204" pitchFamily="34" charset="-122"/>
                          </a:rPr>
                          <m:t>𝐶</m:t>
                        </m:r>
                      </m:e>
                      <m:sub>
                        <m:r>
                          <a:rPr lang="en-US" altLang="zh-CN" i="1">
                            <a:solidFill>
                              <a:srgbClr val="1D2129"/>
                            </a:solidFill>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 </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审查人可以使用该模型向贡献者提供他们希望看到实现的代码更改的具体示例，也可以修改建议防止错误和歧义。</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669B4B26-6023-4A07-85DE-74CBC74B04CC}"/>
                  </a:ext>
                </a:extLst>
              </p:cNvPr>
              <p:cNvSpPr txBox="1">
                <a:spLocks noRot="1" noChangeAspect="1" noMove="1" noResize="1" noEditPoints="1" noAdjustHandles="1" noChangeArrowheads="1" noChangeShapeType="1" noTextEdit="1"/>
              </p:cNvSpPr>
              <p:nvPr/>
            </p:nvSpPr>
            <p:spPr>
              <a:xfrm>
                <a:off x="834334" y="1403776"/>
                <a:ext cx="9742833" cy="2862322"/>
              </a:xfrm>
              <a:prstGeom prst="rect">
                <a:avLst/>
              </a:prstGeom>
              <a:blipFill>
                <a:blip r:embed="rId3"/>
                <a:stretch>
                  <a:fillRect l="-563" t="-1064" r="-87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36683E1-151A-49AC-8DCD-A522CB085714}"/>
              </a:ext>
            </a:extLst>
          </p:cNvPr>
          <p:cNvPicPr>
            <a:picLocks noChangeAspect="1"/>
          </p:cNvPicPr>
          <p:nvPr/>
        </p:nvPicPr>
        <p:blipFill>
          <a:blip r:embed="rId4"/>
          <a:stretch>
            <a:fillRect/>
          </a:stretch>
        </p:blipFill>
        <p:spPr>
          <a:xfrm>
            <a:off x="1317348" y="4266098"/>
            <a:ext cx="9391650" cy="2371725"/>
          </a:xfrm>
          <a:prstGeom prst="rect">
            <a:avLst/>
          </a:prstGeom>
        </p:spPr>
      </p:pic>
    </p:spTree>
    <p:extLst>
      <p:ext uri="{BB962C8B-B14F-4D97-AF65-F5344CB8AC3E}">
        <p14:creationId xmlns:p14="http://schemas.microsoft.com/office/powerpoint/2010/main" val="2753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38D5642-B0E4-46C1-A51F-1E5737466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0057" y="1785291"/>
            <a:ext cx="3872233" cy="4982057"/>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B7809583-0BE4-46B8-B202-6A2FDA84359E}"/>
              </a:ext>
            </a:extLst>
          </p:cNvPr>
          <p:cNvSpPr txBox="1"/>
          <p:nvPr/>
        </p:nvSpPr>
        <p:spPr>
          <a:xfrm>
            <a:off x="499257" y="1262071"/>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999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5972505-7E4A-4B6A-8EF6-7E1ABE34D72B}"/>
              </a:ext>
            </a:extLst>
          </p:cNvPr>
          <p:cNvPicPr>
            <a:picLocks noChangeAspect="1"/>
          </p:cNvPicPr>
          <p:nvPr/>
        </p:nvPicPr>
        <p:blipFill>
          <a:blip r:embed="rId3"/>
          <a:stretch>
            <a:fillRect/>
          </a:stretch>
        </p:blipFill>
        <p:spPr>
          <a:xfrm>
            <a:off x="1612669" y="3157827"/>
            <a:ext cx="8966661" cy="3073558"/>
          </a:xfrm>
          <a:prstGeom prst="rect">
            <a:avLst/>
          </a:prstGeom>
        </p:spPr>
      </p:pic>
    </p:spTree>
    <p:extLst>
      <p:ext uri="{BB962C8B-B14F-4D97-AF65-F5344CB8AC3E}">
        <p14:creationId xmlns:p14="http://schemas.microsoft.com/office/powerpoint/2010/main" val="23701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378289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、该模型首先需要进行预训练，其目的是为它提供可用于解决一组相关任务的一般知识。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例如，假设我们想训练一个能够将英语翻译成德语并总结英文文本的模型。</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不是首先使用去噪目标或掩码语言建模以无监督的方式预训练模型，而是输入具有 </a:t>
            </a:r>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的标记的句子（例如，英语句子中的单词或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语句中的代码标记），并要求模型预测它们。通过学习如何预测掩码标记，该模型可以获取有关感兴趣语言的一般知识。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、然后</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会以有监督的方式对下游任务进行微调。每个任务都以“文本到文本”格式表示（即模型的输入和输出都表示为文本）。</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3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预训练数据集。鉴于预训练阶段的目标（即为模型提供有关下游任务的语言的一般知识），本文构建了一个数据集，允许在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和技术英语上训练 </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。事实上，除了源代码之外，技术英语还有助于代码审查过程，其中审稿人发布有关代码的自然语言评论。</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Pre-Training</a:t>
            </a:r>
            <a:endParaRPr lang="it-IT" altLang="zh-CN" sz="2000"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8678D856-B1A7-4F1C-8337-9C2DED74290F}"/>
              </a:ext>
            </a:extLst>
          </p:cNvPr>
          <p:cNvSpPr/>
          <p:nvPr/>
        </p:nvSpPr>
        <p:spPr>
          <a:xfrm>
            <a:off x="1988700" y="3313458"/>
            <a:ext cx="3047428" cy="9052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Stack Overflow dump (SOD)</a:t>
            </a:r>
          </a:p>
        </p:txBody>
      </p:sp>
      <p:sp>
        <p:nvSpPr>
          <p:cNvPr id="10" name="矩形: 圆角 9">
            <a:extLst>
              <a:ext uri="{FF2B5EF4-FFF2-40B4-BE49-F238E27FC236}">
                <a16:creationId xmlns:a16="http://schemas.microsoft.com/office/drawing/2014/main" id="{843C2938-7E5F-42E7-8772-617402A7ABC4}"/>
              </a:ext>
            </a:extLst>
          </p:cNvPr>
          <p:cNvSpPr/>
          <p:nvPr/>
        </p:nvSpPr>
        <p:spPr>
          <a:xfrm>
            <a:off x="7155872" y="3313458"/>
            <a:ext cx="3047428" cy="9052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CodeSearchNet (CSN</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93449E-F053-4F12-B75C-2B7AB6EC2C3B}"/>
                  </a:ext>
                </a:extLst>
              </p:cNvPr>
              <p:cNvSpPr txBox="1"/>
              <p:nvPr/>
            </p:nvSpPr>
            <p:spPr>
              <a:xfrm>
                <a:off x="1465261" y="4231826"/>
                <a:ext cx="4938859" cy="2462213"/>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For every answer </a:t>
                </a:r>
                <a14:m>
                  <m:oMath xmlns:m="http://schemas.openxmlformats.org/officeDocument/2006/math">
                    <m:r>
                      <a:rPr lang="en-US" altLang="zh-CN" sz="1400" b="1" i="1" smtClean="0">
                        <a:latin typeface="Cambria Math" panose="02040503050406030204" pitchFamily="18" charset="0"/>
                        <a:ea typeface="微软雅黑" panose="020B0503020204020204" pitchFamily="34" charset="-122"/>
                      </a:rPr>
                      <m:t>𝒂</m:t>
                    </m:r>
                  </m:oMath>
                </a14:m>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a:t>
                </a:r>
                <a:r>
                  <a:rPr lang="zh-CN" altLang="en-US" sz="1400" dirty="0">
                    <a:latin typeface="微软雅黑" panose="020B0503020204020204" pitchFamily="34" charset="-122"/>
                    <a:ea typeface="微软雅黑" panose="020B0503020204020204" pitchFamily="34" charset="-122"/>
                  </a:rPr>
                  <a:t>emove emojis, non-latin characters, control characters, trailing spaces and multiple white spaces</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Replace special symbols by using </a:t>
                </a:r>
                <a:r>
                  <a:rPr lang="en-US" altLang="zh-CN" sz="1400" dirty="0" err="1">
                    <a:latin typeface="微软雅黑" panose="020B0503020204020204" pitchFamily="34" charset="-122"/>
                    <a:ea typeface="微软雅黑" panose="020B0503020204020204" pitchFamily="34" charset="-122"/>
                  </a:rPr>
                  <a:t>latin</a:t>
                </a:r>
                <a:r>
                  <a:rPr lang="en-US" altLang="zh-CN" sz="1400" dirty="0">
                    <a:latin typeface="微软雅黑" panose="020B0503020204020204" pitchFamily="34" charset="-122"/>
                    <a:ea typeface="微软雅黑" panose="020B0503020204020204" pitchFamily="34" charset="-122"/>
                  </a:rPr>
                  <a:t> characters, e.g. "≥" is replaced with "&gt;=".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Replace any embedded link with a special tag "&lt;</a:t>
                </a:r>
                <a:r>
                  <a:rPr lang="en-US" altLang="zh-CN" sz="1400" dirty="0" err="1">
                    <a:latin typeface="微软雅黑" panose="020B0503020204020204" pitchFamily="34" charset="-122"/>
                    <a:ea typeface="微软雅黑" panose="020B0503020204020204" pitchFamily="34" charset="-122"/>
                  </a:rPr>
                  <a:t>LINK_i</a:t>
                </a:r>
                <a:r>
                  <a:rPr lang="en-US" altLang="zh-CN" sz="1400" dirty="0">
                    <a:latin typeface="微软雅黑" panose="020B0503020204020204" pitchFamily="34" charset="-122"/>
                    <a:ea typeface="微软雅黑" panose="020B0503020204020204" pitchFamily="34" charset="-122"/>
                  </a:rPr>
                  <a:t>&gt;", with </a:t>
                </a:r>
                <a:r>
                  <a:rPr lang="zh-CN" altLang="en-US" sz="1400" dirty="0">
                    <a:latin typeface="微软雅黑" panose="020B0503020204020204" pitchFamily="34" charset="-122"/>
                    <a:ea typeface="微软雅黑" panose="020B0503020204020204" pitchFamily="34" charset="-122"/>
                  </a:rPr>
                  <a:t>𝑖 </a:t>
                </a:r>
                <a:r>
                  <a:rPr lang="en-US" altLang="zh-CN" sz="1400" dirty="0">
                    <a:latin typeface="微软雅黑" panose="020B0503020204020204" pitchFamily="34" charset="-122"/>
                    <a:ea typeface="微软雅黑" panose="020B0503020204020204" pitchFamily="34" charset="-122"/>
                  </a:rPr>
                  <a:t>being an integer ranging from 0 to</a:t>
                </a:r>
                <a14:m>
                  <m:oMath xmlns:m="http://schemas.openxmlformats.org/officeDocument/2006/math">
                    <m:r>
                      <a:rPr lang="zh-CN" altLang="en-US" sz="1400" i="1" dirty="0" smtClean="0">
                        <a:latin typeface="Cambria Math" panose="02040503050406030204" pitchFamily="18" charset="0"/>
                        <a:ea typeface="微软雅黑" panose="020B0503020204020204" pitchFamily="34" charset="-122"/>
                      </a:rPr>
                      <m:t>𝑛</m:t>
                    </m:r>
                    <m:r>
                      <a:rPr lang="zh-CN" altLang="en-US" sz="1400" i="1" dirty="0" smtClean="0">
                        <a:latin typeface="Cambria Math" panose="02040503050406030204" pitchFamily="18" charset="0"/>
                        <a:ea typeface="微软雅黑" panose="020B0503020204020204" pitchFamily="34" charset="-122"/>
                      </a:rPr>
                      <m:t> − 1</m:t>
                    </m:r>
                  </m:oMath>
                </a14:m>
                <a:r>
                  <a:rPr lang="en-US" altLang="zh-CN" sz="1400" dirty="0">
                    <a:latin typeface="微软雅黑" panose="020B0503020204020204" pitchFamily="34" charset="-122"/>
                    <a:ea typeface="微软雅黑" panose="020B0503020204020204" pitchFamily="34" charset="-122"/>
                  </a:rPr>
                  <a:t>, where </a:t>
                </a:r>
                <a:r>
                  <a:rPr lang="zh-CN" altLang="en-US" sz="1400" dirty="0">
                    <a:latin typeface="微软雅黑" panose="020B0503020204020204" pitchFamily="34" charset="-122"/>
                    <a:ea typeface="微软雅黑" panose="020B0503020204020204" pitchFamily="34" charset="-122"/>
                  </a:rPr>
                  <a:t>𝑛 </a:t>
                </a:r>
                <a:r>
                  <a:rPr lang="en-US" altLang="zh-CN" sz="1400" dirty="0">
                    <a:latin typeface="微软雅黑" panose="020B0503020204020204" pitchFamily="34" charset="-122"/>
                    <a:ea typeface="微软雅黑" panose="020B0503020204020204" pitchFamily="34" charset="-122"/>
                  </a:rPr>
                  <a:t>is the number of links in </a:t>
                </a:r>
                <a:r>
                  <a:rPr lang="zh-CN" altLang="en-US" sz="1400" dirty="0">
                    <a:latin typeface="微软雅黑" panose="020B0503020204020204" pitchFamily="34" charset="-122"/>
                    <a:ea typeface="微软雅黑" panose="020B0503020204020204" pitchFamily="34" charset="-122"/>
                  </a:rPr>
                  <a:t>𝑎</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Remove all the instances having less than 10 tokens or more than 512.</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3193449E-F053-4F12-B75C-2B7AB6EC2C3B}"/>
                  </a:ext>
                </a:extLst>
              </p:cNvPr>
              <p:cNvSpPr txBox="1">
                <a:spLocks noRot="1" noChangeAspect="1" noMove="1" noResize="1" noEditPoints="1" noAdjustHandles="1" noChangeArrowheads="1" noChangeShapeType="1" noTextEdit="1"/>
              </p:cNvSpPr>
              <p:nvPr/>
            </p:nvSpPr>
            <p:spPr>
              <a:xfrm>
                <a:off x="1465261" y="4231826"/>
                <a:ext cx="4938859" cy="2462213"/>
              </a:xfrm>
              <a:prstGeom prst="rect">
                <a:avLst/>
              </a:prstGeom>
              <a:blipFill>
                <a:blip r:embed="rId3"/>
                <a:stretch>
                  <a:fillRect l="-370" t="-495" r="-740" b="-173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3601D52-777D-4E2D-A59A-640AAD1515CF}"/>
              </a:ext>
            </a:extLst>
          </p:cNvPr>
          <p:cNvSpPr txBox="1"/>
          <p:nvPr/>
        </p:nvSpPr>
        <p:spPr>
          <a:xfrm>
            <a:off x="6913419" y="5153513"/>
            <a:ext cx="4807526" cy="646331"/>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为了执行预训练，我们在每个实例对应标记中的</a:t>
            </a:r>
            <a:r>
              <a:rPr lang="en-US" altLang="zh-CN" b="0" i="0" dirty="0">
                <a:solidFill>
                  <a:srgbClr val="1D2129"/>
                </a:solidFill>
                <a:effectLst/>
                <a:latin typeface="微软雅黑" panose="020B0503020204020204" pitchFamily="34" charset="-122"/>
                <a:ea typeface="微软雅黑" panose="020B0503020204020204" pitchFamily="34" charset="-122"/>
              </a:rPr>
              <a:t>15%</a:t>
            </a:r>
            <a:r>
              <a:rPr lang="zh-CN" altLang="en-US" dirty="0">
                <a:solidFill>
                  <a:srgbClr val="1D2129"/>
                </a:solidFill>
                <a:latin typeface="微软雅黑" panose="020B0503020204020204" pitchFamily="34" charset="-122"/>
                <a:ea typeface="微软雅黑" panose="020B0503020204020204" pitchFamily="34" charset="-122"/>
              </a:rPr>
              <a:t>进行</a:t>
            </a:r>
            <a:r>
              <a:rPr lang="zh-CN" altLang="en-US" b="1" i="0" dirty="0">
                <a:solidFill>
                  <a:srgbClr val="1D2129"/>
                </a:solidFill>
                <a:effectLst/>
                <a:latin typeface="微软雅黑" panose="020B0503020204020204" pitchFamily="34" charset="-122"/>
                <a:ea typeface="微软雅黑" panose="020B0503020204020204" pitchFamily="34" charset="-122"/>
              </a:rPr>
              <a:t>随机屏蔽</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11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1041070" cy="4613892"/>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Fine-tuning</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datasets</a:t>
                </a:r>
                <a:r>
                  <a:rPr lang="zh-CN" altLang="en-US" b="1" dirty="0">
                    <a:latin typeface="微软雅黑" panose="020B0503020204020204" pitchFamily="34" charset="-122"/>
                    <a:ea typeface="微软雅黑" panose="020B0503020204020204" pitchFamily="34" charset="-122"/>
                  </a:rPr>
                  <a:t>的生成：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0" dirty="0">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GitHub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Gerrit datasets</a:t>
                </a:r>
                <a:r>
                  <a:rPr lang="zh-CN" altLang="en-US" dirty="0">
                    <a:latin typeface="微软雅黑" panose="020B0503020204020204" pitchFamily="34" charset="-122"/>
                    <a:ea typeface="微软雅黑" panose="020B0503020204020204" pitchFamily="34" charset="-122"/>
                  </a:rPr>
                  <a:t>中提取三元组 </a:t>
                </a:r>
                <a14:m>
                  <m:oMath xmlns:m="http://schemas.openxmlformats.org/officeDocument/2006/math">
                    <m:r>
                      <a:rPr lang="zh-CN" altLang="en-US" i="1" dirty="0"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&lt;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𝑠</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𝑐</m:t>
                        </m:r>
                      </m:e>
                      <m:sub>
                        <m:r>
                          <a:rPr lang="en-US" altLang="zh-CN" b="0" i="1" smtClean="0">
                            <a:latin typeface="Cambria Math" panose="02040503050406030204" pitchFamily="18" charset="0"/>
                            <a:ea typeface="微软雅黑" panose="020B0503020204020204" pitchFamily="34" charset="-122"/>
                          </a:rPr>
                          <m:t>𝑛𝑙</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𝑟</m:t>
                        </m:r>
                      </m:sub>
                    </m:sSub>
                    <m:r>
                      <a:rPr lang="en-US" altLang="zh-CN" b="0" i="1" smtClean="0">
                        <a:latin typeface="Cambria Math" panose="02040503050406030204" pitchFamily="18" charset="0"/>
                        <a:ea typeface="微软雅黑" panose="020B0503020204020204" pitchFamily="34" charset="-122"/>
                      </a:rPr>
                      <m:t>&gt;</m:t>
                    </m:r>
                  </m:oMath>
                </a14:m>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0" i="0" dirty="0">
                    <a:solidFill>
                      <a:srgbClr val="1D2129"/>
                    </a:solidFill>
                    <a:effectLst/>
                    <a:latin typeface="微软雅黑" panose="020B0503020204020204" pitchFamily="34" charset="-122"/>
                    <a:ea typeface="微软雅黑" panose="020B0503020204020204" pitchFamily="34" charset="-122"/>
                  </a:rPr>
                  <a:t>这些三元组中，评论人在方法</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𝑚</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上发布了评论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𝑐</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a:t>
                </a:r>
                <a:r>
                  <a:rPr lang="en-US" altLang="zh-CN" b="0" i="0" dirty="0">
                    <a:solidFill>
                      <a:srgbClr val="1D2129"/>
                    </a:solidFill>
                    <a:effectLst/>
                    <a:latin typeface="微软雅黑" panose="020B0503020204020204" pitchFamily="34" charset="-122"/>
                    <a:ea typeface="微软雅黑" panose="020B0503020204020204" pitchFamily="34" charset="-122"/>
                  </a:rPr>
                  <a:t>GitHub </a:t>
                </a:r>
                <a:r>
                  <a:rPr lang="zh-CN" altLang="en-US" b="0" i="0" dirty="0">
                    <a:solidFill>
                      <a:srgbClr val="1D2129"/>
                    </a:solidFill>
                    <a:effectLst/>
                    <a:latin typeface="微软雅黑" panose="020B0503020204020204" pitchFamily="34" charset="-122"/>
                    <a:ea typeface="微软雅黑" panose="020B0503020204020204" pitchFamily="34" charset="-122"/>
                  </a:rPr>
                  <a:t>和 </a:t>
                </a:r>
                <a:r>
                  <a:rPr lang="en-US" altLang="zh-CN" b="0" i="0" dirty="0">
                    <a:solidFill>
                      <a:srgbClr val="1D2129"/>
                    </a:solidFill>
                    <a:effectLst/>
                    <a:latin typeface="微软雅黑" panose="020B0503020204020204" pitchFamily="34" charset="-122"/>
                    <a:ea typeface="微软雅黑" panose="020B0503020204020204" pitchFamily="34" charset="-122"/>
                  </a:rPr>
                  <a:t>Gerrit </a:t>
                </a:r>
                <a:r>
                  <a:rPr lang="zh-CN" altLang="en-US" b="0" i="0" dirty="0">
                    <a:solidFill>
                      <a:srgbClr val="1D2129"/>
                    </a:solidFill>
                    <a:effectLst/>
                    <a:latin typeface="微软雅黑" panose="020B0503020204020204" pitchFamily="34" charset="-122"/>
                    <a:ea typeface="微软雅黑" panose="020B0503020204020204" pitchFamily="34" charset="-122"/>
                  </a:rPr>
                  <a:t>都提供了有关开发人员在审查过程中提交代码和发布评论的信息； </a:t>
                </a:r>
                <a:r>
                  <a:rPr lang="en-US" altLang="zh-CN" b="0" i="0" dirty="0">
                    <a:solidFill>
                      <a:srgbClr val="1D2129"/>
                    </a:solidFill>
                    <a:effectLst/>
                    <a:latin typeface="微软雅黑" panose="020B0503020204020204" pitchFamily="34" charset="-122"/>
                    <a:ea typeface="微软雅黑" panose="020B0503020204020204" pitchFamily="34" charset="-122"/>
                  </a:rPr>
                  <a:t>(ii) </a:t>
                </a:r>
                <a:r>
                  <a:rPr lang="zh-CN" altLang="en-US" b="0" i="0" dirty="0">
                    <a:solidFill>
                      <a:srgbClr val="1D2129"/>
                    </a:solidFill>
                    <a:effectLst/>
                    <a:latin typeface="微软雅黑" panose="020B0503020204020204" pitchFamily="34" charset="-122"/>
                    <a:ea typeface="微软雅黑" panose="020B0503020204020204" pitchFamily="34" charset="-122"/>
                  </a:rPr>
                  <a:t>允许检索</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𝑐</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指</a:t>
                </a:r>
                <a:r>
                  <a:rPr lang="zh-CN" altLang="en-US" dirty="0">
                    <a:solidFill>
                      <a:srgbClr val="1D2129"/>
                    </a:solidFill>
                    <a:latin typeface="微软雅黑" panose="020B0503020204020204" pitchFamily="34" charset="-122"/>
                    <a:ea typeface="微软雅黑" panose="020B0503020204020204" pitchFamily="34" charset="-122"/>
                  </a:rPr>
                  <a:t>向的代码行</a:t>
                </a:r>
                <a:r>
                  <a:rPr lang="zh-CN" altLang="en-US" b="0" i="0" dirty="0">
                    <a:solidFill>
                      <a:srgbClr val="1D2129"/>
                    </a:solidFill>
                    <a:effectLst/>
                    <a:latin typeface="微软雅黑" panose="020B0503020204020204" pitchFamily="34" charset="-122"/>
                    <a:ea typeface="微软雅黑" panose="020B0503020204020204" pitchFamily="34" charset="-122"/>
                  </a:rPr>
                  <a:t>（即在发布评论时评论者突出显示的代码）。</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与预训练数据集一样进行替换和删减处理，删除不相关的评论的三元组，（比如“</a:t>
                </a:r>
                <a:r>
                  <a:rPr lang="en-US" altLang="zh-CN" dirty="0">
                    <a:latin typeface="微软雅黑" panose="020B0503020204020204" pitchFamily="34" charset="-122"/>
                    <a:ea typeface="微软雅黑" panose="020B0503020204020204" pitchFamily="34" charset="-122"/>
                  </a:rPr>
                  <a:t>it looks good to me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“thanks” “nice ”etc.</a:t>
                </a:r>
                <a:r>
                  <a:rPr lang="zh-CN" altLang="en-US" dirty="0">
                    <a:latin typeface="微软雅黑" panose="020B0503020204020204" pitchFamily="34" charset="-122"/>
                    <a:ea typeface="微软雅黑" panose="020B0503020204020204" pitchFamily="34" charset="-122"/>
                  </a:rPr>
                  <a:t>）、删除非英语的三元组</a:t>
                </a:r>
                <a:r>
                  <a:rPr lang="en-US" altLang="zh-CN" dirty="0">
                    <a:latin typeface="微软雅黑" panose="020B0503020204020204" pitchFamily="34" charset="-122"/>
                    <a:ea typeface="微软雅黑" panose="020B0503020204020204" pitchFamily="34" charset="-122"/>
                  </a:rPr>
                  <a:t>……</a:t>
                </a:r>
              </a:p>
            </p:txBody>
          </p:sp>
        </mc:Choice>
        <mc:Fallback xmlns="">
          <p:sp>
            <p:nvSpPr>
              <p:cNvPr id="13" name="文本框 12">
                <a:extLst>
                  <a:ext uri="{FF2B5EF4-FFF2-40B4-BE49-F238E27FC236}">
                    <a16:creationId xmlns:a16="http://schemas.microsoft.com/office/drawing/2014/main" id="{B7809583-0BE4-46B8-B202-6A2FDA84359E}"/>
                  </a:ext>
                </a:extLst>
              </p:cNvPr>
              <p:cNvSpPr txBox="1">
                <a:spLocks noRot="1" noChangeAspect="1" noMove="1" noResize="1" noEditPoints="1" noAdjustHandles="1" noChangeArrowheads="1" noChangeShapeType="1" noTextEdit="1"/>
              </p:cNvSpPr>
              <p:nvPr/>
            </p:nvSpPr>
            <p:spPr>
              <a:xfrm>
                <a:off x="548418" y="1704487"/>
                <a:ext cx="11041070" cy="4613892"/>
              </a:xfrm>
              <a:prstGeom prst="rect">
                <a:avLst/>
              </a:prstGeom>
              <a:blipFill>
                <a:blip r:embed="rId3"/>
                <a:stretch>
                  <a:fillRect l="-497" r="-883" b="-132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Fine-tuning Datasets</a:t>
            </a:r>
            <a:endParaRPr lang="it-IT" altLang="zh-CN" sz="2000" dirty="0">
              <a:latin typeface="微软雅黑" panose="020B0503020204020204" pitchFamily="34" charset="-122"/>
              <a:ea typeface="微软雅黑" panose="020B0503020204020204" pitchFamily="34" charset="-122"/>
            </a:endParaRPr>
          </a:p>
        </p:txBody>
      </p:sp>
      <p:cxnSp>
        <p:nvCxnSpPr>
          <p:cNvPr id="6" name="连接符: 肘形 5">
            <a:extLst>
              <a:ext uri="{FF2B5EF4-FFF2-40B4-BE49-F238E27FC236}">
                <a16:creationId xmlns:a16="http://schemas.microsoft.com/office/drawing/2014/main" id="{6DD68774-E9E1-4F33-BA64-A889D813BC85}"/>
              </a:ext>
            </a:extLst>
          </p:cNvPr>
          <p:cNvCxnSpPr>
            <a:cxnSpLocks/>
          </p:cNvCxnSpPr>
          <p:nvPr/>
        </p:nvCxnSpPr>
        <p:spPr>
          <a:xfrm>
            <a:off x="6262255" y="2632364"/>
            <a:ext cx="775854" cy="297872"/>
          </a:xfrm>
          <a:prstGeom prst="bentConnector3">
            <a:avLst>
              <a:gd name="adj1" fmla="val 893"/>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30EA8CD5-E892-49F0-B52C-0636D88E6C20}"/>
              </a:ext>
            </a:extLst>
          </p:cNvPr>
          <p:cNvCxnSpPr>
            <a:cxnSpLocks/>
          </p:cNvCxnSpPr>
          <p:nvPr/>
        </p:nvCxnSpPr>
        <p:spPr>
          <a:xfrm>
            <a:off x="5860473" y="2632364"/>
            <a:ext cx="1177636" cy="777526"/>
          </a:xfrm>
          <a:prstGeom prst="bentConnector3">
            <a:avLst>
              <a:gd name="adj1" fmla="val 4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4924271-3129-46A4-9AAD-EE55D7965E82}"/>
              </a:ext>
            </a:extLst>
          </p:cNvPr>
          <p:cNvCxnSpPr>
            <a:cxnSpLocks/>
          </p:cNvCxnSpPr>
          <p:nvPr/>
        </p:nvCxnSpPr>
        <p:spPr>
          <a:xfrm>
            <a:off x="5486401" y="2632364"/>
            <a:ext cx="1551708" cy="1252064"/>
          </a:xfrm>
          <a:prstGeom prst="bentConnector3">
            <a:avLst>
              <a:gd name="adj1" fmla="val 664"/>
            </a:avLst>
          </a:prstGeom>
          <a:ln w="12700">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8DEA8F9B-74DC-4655-81A5-FFDBE432D863}"/>
              </a:ext>
            </a:extLst>
          </p:cNvPr>
          <p:cNvSpPr txBox="1"/>
          <p:nvPr/>
        </p:nvSpPr>
        <p:spPr>
          <a:xfrm>
            <a:off x="7038109" y="3728738"/>
            <a:ext cx="4813649"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a method submitted for the review</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5870B2B-CDAB-4E20-9CAE-18DC6830C2FE}"/>
                  </a:ext>
                </a:extLst>
              </p:cNvPr>
              <p:cNvSpPr txBox="1"/>
              <p:nvPr/>
            </p:nvSpPr>
            <p:spPr>
              <a:xfrm>
                <a:off x="7038109" y="3218763"/>
                <a:ext cx="3452682"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a single reviewer's comment suggesting code changes for </a:t>
                </a:r>
                <a14:m>
                  <m:oMath xmlns:m="http://schemas.openxmlformats.org/officeDocument/2006/math">
                    <m:sSub>
                      <m:sSubPr>
                        <m:ctrlPr>
                          <a:rPr lang="en-US" altLang="zh-CN" sz="1400" b="0" i="1" dirty="0" smtClean="0">
                            <a:latin typeface="Cambria Math" panose="02040503050406030204" pitchFamily="18" charset="0"/>
                          </a:rPr>
                        </m:ctrlPr>
                      </m:sSubPr>
                      <m:e>
                        <m:r>
                          <a:rPr lang="zh-CN" altLang="en-US" sz="1400" i="1" dirty="0" smtClean="0">
                            <a:latin typeface="Cambria Math" panose="02040503050406030204" pitchFamily="18" charset="0"/>
                          </a:rPr>
                          <m:t>𝑚</m:t>
                        </m:r>
                      </m:e>
                      <m:sub>
                        <m:r>
                          <a:rPr lang="zh-CN" altLang="en-US" sz="1400" i="1" dirty="0" smtClean="0">
                            <a:latin typeface="Cambria Math" panose="02040503050406030204" pitchFamily="18" charset="0"/>
                          </a:rPr>
                          <m:t>𝑠</m:t>
                        </m:r>
                      </m:sub>
                    </m:sSub>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05870B2B-CDAB-4E20-9CAE-18DC6830C2FE}"/>
                  </a:ext>
                </a:extLst>
              </p:cNvPr>
              <p:cNvSpPr txBox="1">
                <a:spLocks noRot="1" noChangeAspect="1" noMove="1" noResize="1" noEditPoints="1" noAdjustHandles="1" noChangeArrowheads="1" noChangeShapeType="1" noTextEdit="1"/>
              </p:cNvSpPr>
              <p:nvPr/>
            </p:nvSpPr>
            <p:spPr>
              <a:xfrm>
                <a:off x="7038109" y="3218763"/>
                <a:ext cx="3452682" cy="523220"/>
              </a:xfrm>
              <a:prstGeom prst="rect">
                <a:avLst/>
              </a:prstGeom>
              <a:blipFill>
                <a:blip r:embed="rId4"/>
                <a:stretch>
                  <a:fillRect l="-530"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F29E1CA-C649-419F-9F7A-C8036B821785}"/>
                  </a:ext>
                </a:extLst>
              </p:cNvPr>
              <p:cNvSpPr txBox="1"/>
              <p:nvPr/>
            </p:nvSpPr>
            <p:spPr>
              <a:xfrm>
                <a:off x="7038109" y="2746026"/>
                <a:ext cx="4189872" cy="523220"/>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the revised version of </a:t>
                </a:r>
                <a14:m>
                  <m:oMath xmlns:m="http://schemas.openxmlformats.org/officeDocument/2006/math">
                    <m:sSub>
                      <m:sSubPr>
                        <m:ctrlPr>
                          <a:rPr lang="en-US" altLang="zh-CN" sz="1400" b="0" i="1" dirty="0" smtClean="0">
                            <a:latin typeface="Cambria Math" panose="02040503050406030204" pitchFamily="18" charset="0"/>
                          </a:rPr>
                        </m:ctrlPr>
                      </m:sSubPr>
                      <m:e>
                        <m:r>
                          <a:rPr lang="zh-CN" altLang="en-US" sz="1400" i="1" dirty="0" smtClean="0">
                            <a:latin typeface="Cambria Math" panose="02040503050406030204" pitchFamily="18" charset="0"/>
                          </a:rPr>
                          <m:t>𝑚</m:t>
                        </m:r>
                      </m:e>
                      <m:sub>
                        <m:r>
                          <a:rPr lang="zh-CN" altLang="en-US" sz="1400" i="1" dirty="0" smtClean="0">
                            <a:latin typeface="Cambria Math" panose="02040503050406030204" pitchFamily="18" charset="0"/>
                          </a:rPr>
                          <m:t>𝑠</m:t>
                        </m:r>
                      </m:sub>
                    </m:sSub>
                  </m:oMath>
                </a14:m>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implementing the reviewer's recommendation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𝑛𝑙</m:t>
                        </m:r>
                      </m:sub>
                    </m:sSub>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2F29E1CA-C649-419F-9F7A-C8036B821785}"/>
                  </a:ext>
                </a:extLst>
              </p:cNvPr>
              <p:cNvSpPr txBox="1">
                <a:spLocks noRot="1" noChangeAspect="1" noMove="1" noResize="1" noEditPoints="1" noAdjustHandles="1" noChangeArrowheads="1" noChangeShapeType="1" noTextEdit="1"/>
              </p:cNvSpPr>
              <p:nvPr/>
            </p:nvSpPr>
            <p:spPr>
              <a:xfrm>
                <a:off x="7038109" y="2746026"/>
                <a:ext cx="4189872" cy="523220"/>
              </a:xfrm>
              <a:prstGeom prst="rect">
                <a:avLst/>
              </a:prstGeom>
              <a:blipFill>
                <a:blip r:embed="rId5"/>
                <a:stretch>
                  <a:fillRect l="-437"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89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1346402" cy="2992614"/>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然后构建</a:t>
                </a:r>
                <a:r>
                  <a:rPr lang="ko-KR" altLang="en-US" dirty="0">
                    <a:latin typeface="微软雅黑" panose="020B0503020204020204" pitchFamily="34" charset="-122"/>
                    <a:ea typeface="微软雅黑" panose="020B0503020204020204" pitchFamily="34" charset="-122"/>
                  </a:rPr>
                  <a:t>自动化的三个任务所需的三个微调数据集</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ko-KR"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ko-KR" altLang="en-US" dirty="0">
                    <a:latin typeface="微软雅黑" panose="020B0503020204020204" pitchFamily="34" charset="-122"/>
                    <a:ea typeface="微软雅黑" panose="020B0503020204020204" pitchFamily="34" charset="-122"/>
                  </a:rPr>
                  <a:t>在第一个任务（代码到代码）中，模型以自动生成其修订版本</a:t>
                </a:r>
                <a:r>
                  <a:rPr lang="zh-CN" altLang="en-US" dirty="0">
                    <a:latin typeface="微软雅黑" panose="020B0503020204020204" pitchFamily="34" charset="-122"/>
                    <a:ea typeface="微软雅黑" panose="020B0503020204020204" pitchFamily="34" charset="-122"/>
                  </a:rPr>
                  <a:t>，</a:t>
                </a:r>
                <a:r>
                  <a:rPr lang="ko-KR" altLang="en-US" dirty="0">
                    <a:latin typeface="微软雅黑" panose="020B0503020204020204" pitchFamily="34" charset="-122"/>
                    <a:ea typeface="微软雅黑" panose="020B0503020204020204" pitchFamily="34" charset="-122"/>
                  </a:rPr>
                  <a:t>因此微调数据集由</a:t>
                </a:r>
                <a14:m>
                  <m:oMath xmlns:m="http://schemas.openxmlformats.org/officeDocument/2006/math">
                    <m:sSub>
                      <m:sSubPr>
                        <m:ctrlPr>
                          <a:rPr lang="en-US" altLang="ko-KR" b="0" i="1" smtClean="0">
                            <a:latin typeface="Cambria Math" panose="02040503050406030204" pitchFamily="18" charset="0"/>
                            <a:ea typeface="微软雅黑" panose="020B0503020204020204" pitchFamily="34" charset="-122"/>
                          </a:rPr>
                        </m:ctrlPr>
                      </m:sSubPr>
                      <m:e>
                        <m:r>
                          <a:rPr lang="en-US" altLang="ko-KR" b="0" i="1" smtClean="0">
                            <a:latin typeface="Cambria Math" panose="02040503050406030204" pitchFamily="18" charset="0"/>
                            <a:ea typeface="微软雅黑" panose="020B0503020204020204" pitchFamily="34" charset="-122"/>
                          </a:rPr>
                          <m:t>𝑚</m:t>
                        </m:r>
                      </m:e>
                      <m:sub>
                        <m:r>
                          <a:rPr lang="en-US" altLang="ko-KR" b="0" i="1" smtClean="0">
                            <a:latin typeface="Cambria Math" panose="02040503050406030204" pitchFamily="18" charset="0"/>
                            <a:ea typeface="微软雅黑" panose="020B0503020204020204" pitchFamily="34" charset="-122"/>
                          </a:rPr>
                          <m:t>𝑠</m:t>
                        </m:r>
                      </m:sub>
                    </m:sSub>
                    <m:r>
                      <a:rPr lang="ko-KR" altLang="en-US" i="1" dirty="0" smtClean="0">
                        <a:latin typeface="Cambria Math" panose="02040503050406030204" pitchFamily="18" charset="0"/>
                        <a:ea typeface="微软雅黑" panose="020B0503020204020204" pitchFamily="34" charset="-122"/>
                      </a:rPr>
                      <m:t>→</m:t>
                    </m:r>
                    <m:sSub>
                      <m:sSubPr>
                        <m:ctrlPr>
                          <a:rPr lang="en-US" altLang="ko-KR" b="0" i="1" smtClean="0">
                            <a:latin typeface="Cambria Math" panose="02040503050406030204" pitchFamily="18" charset="0"/>
                            <a:ea typeface="微软雅黑" panose="020B0503020204020204" pitchFamily="34" charset="-122"/>
                          </a:rPr>
                        </m:ctrlPr>
                      </m:sSubPr>
                      <m:e>
                        <m:r>
                          <a:rPr lang="en-US" altLang="ko-KR" b="0" i="1" smtClean="0">
                            <a:latin typeface="Cambria Math" panose="02040503050406030204" pitchFamily="18" charset="0"/>
                            <a:ea typeface="微软雅黑" panose="020B0503020204020204" pitchFamily="34" charset="-122"/>
                          </a:rPr>
                          <m:t>𝑚</m:t>
                        </m:r>
                      </m:e>
                      <m:sub>
                        <m:r>
                          <a:rPr lang="en-US" altLang="ko-KR" b="0" i="1" smtClean="0">
                            <a:latin typeface="Cambria Math" panose="02040503050406030204" pitchFamily="18" charset="0"/>
                            <a:ea typeface="微软雅黑" panose="020B0503020204020204" pitchFamily="34" charset="-122"/>
                          </a:rPr>
                          <m:t>𝑟</m:t>
                        </m:r>
                      </m:sub>
                    </m:sSub>
                  </m:oMath>
                </a14:m>
                <a:r>
                  <a:rPr lang="ko-KR" altLang="en-US" dirty="0">
                    <a:latin typeface="微软雅黑" panose="020B0503020204020204" pitchFamily="34" charset="-122"/>
                    <a:ea typeface="微软雅黑" panose="020B0503020204020204" pitchFamily="34" charset="-122"/>
                  </a:rPr>
                  <a:t>表示。</a:t>
                </a:r>
                <a:endParaRPr lang="en-US" altLang="ko-KR"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ko-KR" altLang="en-US" dirty="0">
                    <a:latin typeface="微软雅黑" panose="020B0503020204020204" pitchFamily="34" charset="-122"/>
                    <a:ea typeface="微软雅黑" panose="020B0503020204020204" pitchFamily="34" charset="-122"/>
                  </a:rPr>
                  <a:t>在第二个任务（代码和评论到代码）中，模型将实现推荐的代码更改</a:t>
                </a:r>
                <a:r>
                  <a:rPr lang="zh-CN" altLang="en-US" dirty="0">
                    <a:latin typeface="微软雅黑" panose="020B0503020204020204" pitchFamily="34" charset="-122"/>
                    <a:ea typeface="微软雅黑" panose="020B0503020204020204" pitchFamily="34" charset="-122"/>
                  </a:rPr>
                  <a:t>，微调数据集由</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&lt;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𝑠</m:t>
                        </m:r>
                      </m:sub>
                    </m:sSub>
                    <m:r>
                      <a:rPr lang="zh-CN" altLang="en-US"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𝑐</m:t>
                        </m:r>
                      </m:e>
                      <m:sub>
                        <m:r>
                          <a:rPr lang="zh-CN" altLang="en-US" i="1" dirty="0" smtClean="0">
                            <a:latin typeface="Cambria Math" panose="02040503050406030204" pitchFamily="18" charset="0"/>
                            <a:ea typeface="微软雅黑" panose="020B0503020204020204" pitchFamily="34" charset="-122"/>
                          </a:rPr>
                          <m:t>𝑛𝑙</m:t>
                        </m:r>
                      </m:sub>
                    </m:sSub>
                    <m:r>
                      <a:rPr lang="zh-CN" altLang="en-US"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&gt;→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𝑟</m:t>
                        </m:r>
                      </m:sub>
                    </m:sSub>
                  </m:oMath>
                </a14:m>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在第三个任务（代码到评论）中，该模型旨在生成自然语言评论，微调数据集由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𝑠</m:t>
                        </m:r>
                      </m:sub>
                    </m:sSub>
                    <m:r>
                      <a:rPr lang="zh-CN" altLang="en-US" i="1" dirty="0" smtClean="0">
                        <a:latin typeface="Cambria Math" panose="02040503050406030204" pitchFamily="18" charset="0"/>
                        <a:ea typeface="微软雅黑" panose="020B0503020204020204" pitchFamily="34" charset="-122"/>
                      </a:rPr>
                      <m:t> →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𝑐</m:t>
                        </m:r>
                      </m:e>
                      <m:sub>
                        <m:r>
                          <a:rPr lang="zh-CN" altLang="en-US" i="1" dirty="0" smtClean="0">
                            <a:latin typeface="Cambria Math" panose="02040503050406030204" pitchFamily="18" charset="0"/>
                            <a:ea typeface="微软雅黑" panose="020B0503020204020204" pitchFamily="34" charset="-122"/>
                          </a:rPr>
                          <m:t>𝑛𝑙</m:t>
                        </m:r>
                      </m:sub>
                    </m:sSub>
                    <m:r>
                      <a:rPr lang="zh-CN" altLang="en-US"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ko-KR"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80% </a:t>
                </a:r>
                <a:r>
                  <a:rPr lang="zh-CN" altLang="en-US" sz="2000" dirty="0">
                    <a:latin typeface="微软雅黑" panose="020B0503020204020204" pitchFamily="34" charset="-122"/>
                    <a:ea typeface="微软雅黑" panose="020B0503020204020204" pitchFamily="34" charset="-122"/>
                  </a:rPr>
                  <a:t>的训练、</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的验证和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的测试。</a:t>
                </a:r>
                <a:endParaRPr lang="en-US" altLang="ko-KR"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B7809583-0BE4-46B8-B202-6A2FDA84359E}"/>
                  </a:ext>
                </a:extLst>
              </p:cNvPr>
              <p:cNvSpPr txBox="1">
                <a:spLocks noRot="1" noChangeAspect="1" noMove="1" noResize="1" noEditPoints="1" noAdjustHandles="1" noChangeArrowheads="1" noChangeShapeType="1" noTextEdit="1"/>
              </p:cNvSpPr>
              <p:nvPr/>
            </p:nvSpPr>
            <p:spPr>
              <a:xfrm>
                <a:off x="548418" y="1704487"/>
                <a:ext cx="11346402" cy="2992614"/>
              </a:xfrm>
              <a:prstGeom prst="rect">
                <a:avLst/>
              </a:prstGeom>
              <a:blipFill>
                <a:blip r:embed="rId3"/>
                <a:stretch>
                  <a:fillRect l="-484" r="-2418" b="-264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Fine-tuning Datasets</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168EE09-F4BE-4FD5-A314-70F775C123F9}"/>
              </a:ext>
            </a:extLst>
          </p:cNvPr>
          <p:cNvPicPr>
            <a:picLocks noChangeAspect="1"/>
          </p:cNvPicPr>
          <p:nvPr/>
        </p:nvPicPr>
        <p:blipFill>
          <a:blip r:embed="rId4"/>
          <a:stretch>
            <a:fillRect/>
          </a:stretch>
        </p:blipFill>
        <p:spPr>
          <a:xfrm>
            <a:off x="2728381" y="4697101"/>
            <a:ext cx="6986476" cy="2066086"/>
          </a:xfrm>
          <a:prstGeom prst="rect">
            <a:avLst/>
          </a:prstGeom>
        </p:spPr>
      </p:pic>
    </p:spTree>
    <p:extLst>
      <p:ext uri="{BB962C8B-B14F-4D97-AF65-F5344CB8AC3E}">
        <p14:creationId xmlns:p14="http://schemas.microsoft.com/office/powerpoint/2010/main" val="3535532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3511</TotalTime>
  <Words>1879</Words>
  <Application>Microsoft Office PowerPoint</Application>
  <PresentationFormat>宽屏</PresentationFormat>
  <Paragraphs>122</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PingFangSC-Regular</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927</cp:revision>
  <dcterms:created xsi:type="dcterms:W3CDTF">2022-10-29T01:28:43Z</dcterms:created>
  <dcterms:modified xsi:type="dcterms:W3CDTF">2023-06-07T17:13:00Z</dcterms:modified>
</cp:coreProperties>
</file>