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7" r:id="rId4"/>
    <p:sldId id="282" r:id="rId5"/>
    <p:sldId id="278" r:id="rId6"/>
    <p:sldId id="279" r:id="rId7"/>
    <p:sldId id="280" r:id="rId8"/>
    <p:sldId id="281" r:id="rId9"/>
    <p:sldId id="283" r:id="rId10"/>
    <p:sldId id="285" r:id="rId11"/>
    <p:sldId id="284" r:id="rId12"/>
    <p:sldId id="27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30" autoAdjust="0"/>
  </p:normalViewPr>
  <p:slideViewPr>
    <p:cSldViewPr snapToGrid="0">
      <p:cViewPr varScale="1">
        <p:scale>
          <a:sx n="135" d="100"/>
          <a:sy n="135" d="100"/>
        </p:scale>
        <p:origin x="12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0E7EF-2382-4CA9-B4FE-7EB8554BAEC0}" type="datetimeFigureOut">
              <a:rPr lang="zh-CN" altLang="en-US" smtClean="0"/>
              <a:t>2022/11/12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821E3-F86C-41AE-A52F-AD7691908BDE}" type="slidenum">
              <a:rPr lang="zh-CN" altLang="en-US" smtClean="0"/>
              <a:t>‹#›</a:t>
            </a:fld>
            <a:endParaRPr lang="zh-CN" altLang="en-US"/>
          </a:p>
        </p:txBody>
      </p:sp>
    </p:spTree>
    <p:extLst>
      <p:ext uri="{BB962C8B-B14F-4D97-AF65-F5344CB8AC3E}">
        <p14:creationId xmlns:p14="http://schemas.microsoft.com/office/powerpoint/2010/main" val="299735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现有的基于标签相关性和</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标签矩阵补全 的</a:t>
            </a:r>
            <a:r>
              <a:rPr lang="en-US" altLang="zh-CN" sz="1200" dirty="0">
                <a:latin typeface="微软雅黑" panose="020B0503020204020204" pitchFamily="34" charset="-122"/>
                <a:ea typeface="微软雅黑" panose="020B0503020204020204" pitchFamily="34" charset="-122"/>
              </a:rPr>
              <a:t>PLL</a:t>
            </a:r>
            <a:r>
              <a:rPr lang="zh-CN" altLang="en-US" sz="1200" dirty="0">
                <a:latin typeface="微软雅黑" panose="020B0503020204020204" pitchFamily="34" charset="-122"/>
                <a:ea typeface="微软雅黑" panose="020B0503020204020204" pitchFamily="34" charset="-122"/>
              </a:rPr>
              <a:t>方法不能同时处理单个正标签和未标记数据，不适用于</a:t>
            </a:r>
            <a:r>
              <a:rPr lang="en-US" altLang="zh-CN" sz="1200" dirty="0">
                <a:latin typeface="微软雅黑" panose="020B0503020204020204" pitchFamily="34" charset="-122"/>
                <a:ea typeface="微软雅黑" panose="020B0503020204020204" pitchFamily="34" charset="-122"/>
              </a:rPr>
              <a:t>SSPL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半监督学习</a:t>
            </a:r>
            <a:r>
              <a:rPr lang="zh-CN" altLang="en-US" dirty="0">
                <a:latin typeface="微软雅黑" panose="020B0503020204020204" pitchFamily="34" charset="-122"/>
                <a:ea typeface="微软雅黑" panose="020B0503020204020204" pitchFamily="34" charset="-122"/>
              </a:rPr>
              <a:t>虽然</a:t>
            </a:r>
            <a:r>
              <a:rPr lang="zh-CN" altLang="en-US" sz="1200" dirty="0">
                <a:latin typeface="微软雅黑" panose="020B0503020204020204" pitchFamily="34" charset="-122"/>
                <a:ea typeface="微软雅黑" panose="020B0503020204020204" pitchFamily="34" charset="-122"/>
              </a:rPr>
              <a:t>可以处理无标记的图像，但它通常是基于有一个全标记训练图像子集的假设来设计的，并不专门用于不提供这样一个子集的</a:t>
            </a:r>
            <a:r>
              <a:rPr lang="en-US" altLang="zh-CN" sz="1200" dirty="0">
                <a:latin typeface="微软雅黑" panose="020B0503020204020204" pitchFamily="34" charset="-122"/>
                <a:ea typeface="微软雅黑" panose="020B0503020204020204" pitchFamily="34" charset="-122"/>
              </a:rPr>
              <a:t>SSPL</a:t>
            </a:r>
            <a:r>
              <a:rPr lang="zh-CN" altLang="en-US" sz="1200" dirty="0">
                <a:latin typeface="微软雅黑" panose="020B0503020204020204" pitchFamily="34" charset="-122"/>
                <a:ea typeface="微软雅黑" panose="020B0503020204020204" pitchFamily="34" charset="-122"/>
              </a:rPr>
              <a:t>。</a:t>
            </a:r>
          </a:p>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2</a:t>
            </a:fld>
            <a:endParaRPr lang="zh-CN" altLang="en-US"/>
          </a:p>
        </p:txBody>
      </p:sp>
    </p:spTree>
    <p:extLst>
      <p:ext uri="{BB962C8B-B14F-4D97-AF65-F5344CB8AC3E}">
        <p14:creationId xmlns:p14="http://schemas.microsoft.com/office/powerpoint/2010/main" val="1051620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D4D4D4"/>
                </a:solidFill>
                <a:effectLst/>
                <a:latin typeface="-apple-system"/>
              </a:rPr>
              <a:t>基于阈值的策略</a:t>
            </a:r>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11</a:t>
            </a:fld>
            <a:endParaRPr lang="zh-CN" altLang="en-US"/>
          </a:p>
        </p:txBody>
      </p:sp>
    </p:spTree>
    <p:extLst>
      <p:ext uri="{BB962C8B-B14F-4D97-AF65-F5344CB8AC3E}">
        <p14:creationId xmlns:p14="http://schemas.microsoft.com/office/powerpoint/2010/main" val="266292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D4D4D4"/>
                </a:solidFill>
                <a:effectLst/>
                <a:latin typeface="-apple-system"/>
              </a:rPr>
              <a:t>一旦确定了 </a:t>
            </a:r>
            <a:r>
              <a:rPr lang="en-US" altLang="zh-CN" b="0" dirty="0">
                <a:solidFill>
                  <a:srgbClr val="D4D4D4"/>
                </a:solidFill>
                <a:effectLst/>
                <a:latin typeface="KaTeX_Main"/>
              </a:rPr>
              <a:t>\</a:t>
            </a:r>
            <a:r>
              <a:rPr lang="en-US" altLang="zh-CN" b="0" dirty="0" err="1">
                <a:solidFill>
                  <a:srgbClr val="D4D4D4"/>
                </a:solidFill>
                <a:effectLst/>
                <a:latin typeface="KaTeX_Main"/>
              </a:rPr>
              <a:t>theta_t</a:t>
            </a:r>
            <a:r>
              <a:rPr lang="en-US" altLang="zh-CN" b="0" i="1" dirty="0" err="1">
                <a:solidFill>
                  <a:srgbClr val="D4D4D4"/>
                </a:solidFill>
                <a:effectLst/>
                <a:latin typeface="KaTeX_Math"/>
              </a:rPr>
              <a:t>θt</a:t>
            </a:r>
            <a:r>
              <a:rPr lang="zh-CN" altLang="en-US" b="0" dirty="0">
                <a:solidFill>
                  <a:srgbClr val="D4D4D4"/>
                </a:solidFill>
                <a:effectLst/>
                <a:latin typeface="KaTeX_Main"/>
              </a:rPr>
              <a:t>​</a:t>
            </a:r>
            <a:r>
              <a:rPr lang="zh-CN" altLang="en-US" b="0" i="0" dirty="0">
                <a:solidFill>
                  <a:srgbClr val="D4D4D4"/>
                </a:solidFill>
                <a:effectLst/>
                <a:latin typeface="-apple-system"/>
              </a:rPr>
              <a:t> ，通过该网络预测标签 </a:t>
            </a:r>
            <a:r>
              <a:rPr lang="en-US" altLang="zh-CN" b="0" dirty="0">
                <a:solidFill>
                  <a:srgbClr val="D4D4D4"/>
                </a:solidFill>
                <a:effectLst/>
                <a:latin typeface="KaTeX_Main"/>
              </a:rPr>
              <a:t>\hat </a:t>
            </a:r>
            <a:r>
              <a:rPr lang="en-US" altLang="zh-CN" b="0" dirty="0" err="1">
                <a:solidFill>
                  <a:srgbClr val="D4D4D4"/>
                </a:solidFill>
                <a:effectLst/>
                <a:latin typeface="KaTeX_Main"/>
              </a:rPr>
              <a:t>y_t</a:t>
            </a:r>
            <a:r>
              <a:rPr lang="en-US" altLang="zh-CN" b="0" i="1" dirty="0" err="1">
                <a:solidFill>
                  <a:srgbClr val="D4D4D4"/>
                </a:solidFill>
                <a:effectLst/>
                <a:latin typeface="KaTeX_Math"/>
              </a:rPr>
              <a:t>y</a:t>
            </a:r>
            <a:r>
              <a:rPr lang="en-US" altLang="zh-CN" b="0" dirty="0">
                <a:solidFill>
                  <a:srgbClr val="D4D4D4"/>
                </a:solidFill>
                <a:effectLst/>
                <a:latin typeface="KaTeX_Main"/>
              </a:rPr>
              <a:t>^​</a:t>
            </a:r>
            <a:r>
              <a:rPr lang="en-US" altLang="zh-CN" b="0" i="1" dirty="0">
                <a:solidFill>
                  <a:srgbClr val="D4D4D4"/>
                </a:solidFill>
                <a:effectLst/>
                <a:latin typeface="KaTeX_Math"/>
              </a:rPr>
              <a:t>t</a:t>
            </a:r>
            <a:r>
              <a:rPr lang="zh-CN" altLang="en-US" b="0" dirty="0">
                <a:solidFill>
                  <a:srgbClr val="D4D4D4"/>
                </a:solidFill>
                <a:effectLst/>
                <a:latin typeface="KaTeX_Main"/>
              </a:rPr>
              <a:t>​</a:t>
            </a:r>
            <a:r>
              <a:rPr lang="zh-CN" altLang="en-US" b="0" i="0" dirty="0">
                <a:solidFill>
                  <a:srgbClr val="D4D4D4"/>
                </a:solidFill>
                <a:effectLst/>
                <a:latin typeface="-apple-system"/>
              </a:rPr>
              <a:t> ，使用最小化交叉熵损失函数 </a:t>
            </a:r>
            <a:r>
              <a:rPr lang="en-US" altLang="zh-CN" b="0" dirty="0">
                <a:solidFill>
                  <a:srgbClr val="D4D4D4"/>
                </a:solidFill>
                <a:effectLst/>
                <a:latin typeface="KaTeX_Main"/>
              </a:rPr>
              <a:t>L_{ACE}</a:t>
            </a:r>
            <a:r>
              <a:rPr lang="en-US" altLang="zh-CN" b="0" i="1" dirty="0">
                <a:solidFill>
                  <a:srgbClr val="D4D4D4"/>
                </a:solidFill>
                <a:effectLst/>
                <a:latin typeface="KaTeX_Math"/>
              </a:rPr>
              <a:t>LACE</a:t>
            </a:r>
            <a:r>
              <a:rPr lang="zh-CN" altLang="en-US" b="0" dirty="0">
                <a:solidFill>
                  <a:srgbClr val="D4D4D4"/>
                </a:solidFill>
                <a:effectLst/>
                <a:latin typeface="KaTeX_Main"/>
              </a:rPr>
              <a:t>​</a:t>
            </a:r>
            <a:r>
              <a:rPr lang="zh-CN" altLang="en-US" b="0" i="0" dirty="0">
                <a:solidFill>
                  <a:srgbClr val="D4D4D4"/>
                </a:solidFill>
                <a:effectLst/>
                <a:latin typeface="-apple-system"/>
              </a:rPr>
              <a:t> 去迭代伪标签 </a:t>
            </a:r>
            <a:r>
              <a:rPr lang="en-US" altLang="zh-CN" b="0" dirty="0">
                <a:solidFill>
                  <a:srgbClr val="D4D4D4"/>
                </a:solidFill>
                <a:effectLst/>
                <a:latin typeface="KaTeX_Main"/>
              </a:rPr>
              <a:t>\hat y_{u,t+1}</a:t>
            </a:r>
            <a:r>
              <a:rPr lang="en-US" altLang="zh-CN" b="0" i="1" dirty="0">
                <a:solidFill>
                  <a:srgbClr val="D4D4D4"/>
                </a:solidFill>
                <a:effectLst/>
                <a:latin typeface="KaTeX_Math"/>
              </a:rPr>
              <a:t>y</a:t>
            </a:r>
            <a:r>
              <a:rPr lang="en-US" altLang="zh-CN" b="0" dirty="0">
                <a:solidFill>
                  <a:srgbClr val="D4D4D4"/>
                </a:solidFill>
                <a:effectLst/>
                <a:latin typeface="KaTeX_Main"/>
              </a:rPr>
              <a:t>^​</a:t>
            </a:r>
            <a:r>
              <a:rPr lang="en-US" altLang="zh-CN" b="0" i="1" dirty="0">
                <a:solidFill>
                  <a:srgbClr val="D4D4D4"/>
                </a:solidFill>
                <a:effectLst/>
                <a:latin typeface="KaTeX_Math"/>
              </a:rPr>
              <a:t>u</a:t>
            </a:r>
            <a:r>
              <a:rPr lang="en-US" altLang="zh-CN" b="0" dirty="0">
                <a:solidFill>
                  <a:srgbClr val="D4D4D4"/>
                </a:solidFill>
                <a:effectLst/>
                <a:latin typeface="KaTeX_Main"/>
              </a:rPr>
              <a:t>,</a:t>
            </a:r>
            <a:r>
              <a:rPr lang="en-US" altLang="zh-CN" b="0" i="1" dirty="0">
                <a:solidFill>
                  <a:srgbClr val="D4D4D4"/>
                </a:solidFill>
                <a:effectLst/>
                <a:latin typeface="KaTeX_Math"/>
              </a:rPr>
              <a:t>t</a:t>
            </a:r>
            <a:r>
              <a:rPr lang="en-US" altLang="zh-CN" b="0" dirty="0">
                <a:solidFill>
                  <a:srgbClr val="D4D4D4"/>
                </a:solidFill>
                <a:effectLst/>
                <a:latin typeface="KaTeX_Main"/>
              </a:rPr>
              <a:t>+1​</a:t>
            </a:r>
            <a:r>
              <a:rPr lang="zh-CN" altLang="en-US" b="0" i="0" dirty="0">
                <a:solidFill>
                  <a:srgbClr val="D4D4D4"/>
                </a:solidFill>
                <a:effectLst/>
                <a:latin typeface="-apple-system"/>
              </a:rPr>
              <a:t> 。重复这个过程，直到网络参数和伪标签都收敛到</a:t>
            </a:r>
            <a:r>
              <a:rPr lang="zh-CN" altLang="en-US" b="1" i="0" dirty="0">
                <a:solidFill>
                  <a:srgbClr val="D4D4D4"/>
                </a:solidFill>
                <a:effectLst/>
                <a:latin typeface="-apple-system"/>
              </a:rPr>
              <a:t>纳什均衡</a:t>
            </a:r>
            <a:r>
              <a:rPr lang="zh-CN" altLang="en-US" b="0" i="0" dirty="0">
                <a:solidFill>
                  <a:srgbClr val="D4D4D4"/>
                </a:solidFill>
                <a:effectLst/>
                <a:latin typeface="-apple-system"/>
              </a:rPr>
              <a:t>，这提供了学习的鲁棒性。在测试期间，只有主干和分类器将用于预测标签。</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3</a:t>
            </a:fld>
            <a:endParaRPr lang="zh-CN" altLang="en-US"/>
          </a:p>
        </p:txBody>
      </p:sp>
    </p:spTree>
    <p:extLst>
      <p:ext uri="{BB962C8B-B14F-4D97-AF65-F5344CB8AC3E}">
        <p14:creationId xmlns:p14="http://schemas.microsoft.com/office/powerpoint/2010/main" val="4145506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这是重要的质量指标，而现有的大多数方法</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如</a:t>
            </a:r>
            <a:r>
              <a:rPr lang="en-US" altLang="zh-CN" sz="1200" dirty="0" err="1">
                <a:latin typeface="微软雅黑" panose="020B0503020204020204" pitchFamily="34" charset="-122"/>
                <a:ea typeface="微软雅黑" panose="020B0503020204020204" pitchFamily="34" charset="-122"/>
              </a:rPr>
              <a:t>FixMatch</a:t>
            </a:r>
            <a:r>
              <a:rPr lang="zh-CN" altLang="en-US"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UPS)</a:t>
            </a:r>
            <a:r>
              <a:rPr lang="zh-CN" altLang="en-US" sz="1200" dirty="0">
                <a:latin typeface="微软雅黑" panose="020B0503020204020204" pitchFamily="34" charset="-122"/>
                <a:ea typeface="微软雅黑" panose="020B0503020204020204" pitchFamily="34" charset="-122"/>
              </a:rPr>
              <a:t>采用基于阈值的策略，缺乏伪标签更新的连续性和收敛性保证。</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它为网络训练的质量提供了另一种办法，从而避免过拟合，而在现有的大多数工作中，伪标签要么没有明确的目标，要么与网络分担相同的损失</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PingFangSC-Regular"/>
              </a:rPr>
              <a:t>G2NetPL </a:t>
            </a:r>
            <a:r>
              <a:rPr lang="zh-CN" altLang="en-US" b="0" i="0" dirty="0">
                <a:solidFill>
                  <a:srgbClr val="1D2129"/>
                </a:solidFill>
                <a:effectLst/>
                <a:latin typeface="PingFangSC-Regular"/>
              </a:rPr>
              <a:t>的概述，由两个参与者组成：网络和伪标签。该网络包括骨干网和一层分类器，用于生成输入图像的预测。网络的损失函数是 </a:t>
            </a:r>
            <a:r>
              <a:rPr lang="en-US" altLang="zh-CN" b="0" i="0" dirty="0">
                <a:solidFill>
                  <a:srgbClr val="1D2129"/>
                </a:solidFill>
                <a:effectLst/>
                <a:latin typeface="PingFangSC-Regular"/>
              </a:rPr>
              <a:t>LG2NetPL</a:t>
            </a:r>
            <a:r>
              <a:rPr lang="zh-CN" altLang="en-US" b="0" i="0" dirty="0">
                <a:solidFill>
                  <a:srgbClr val="1D2129"/>
                </a:solidFill>
                <a:effectLst/>
                <a:latin typeface="PingFangSC-Regular"/>
              </a:rPr>
              <a:t>，它是具有给定伪标签的网络参数 </a:t>
            </a:r>
            <a:r>
              <a:rPr lang="en-US" altLang="zh-CN" b="0" i="0" dirty="0" err="1">
                <a:solidFill>
                  <a:srgbClr val="1D2129"/>
                </a:solidFill>
                <a:effectLst/>
                <a:latin typeface="PingFangSC-Regular"/>
              </a:rPr>
              <a:t>θt</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的函数。伪标签 </a:t>
            </a:r>
            <a:r>
              <a:rPr lang="en-US" altLang="zh-CN" b="0" i="0" dirty="0">
                <a:solidFill>
                  <a:srgbClr val="1D2129"/>
                </a:solidFill>
                <a:effectLst/>
                <a:latin typeface="PingFangSC-Regular"/>
              </a:rPr>
              <a:t>^</a:t>
            </a:r>
            <a:r>
              <a:rPr lang="en-US" altLang="zh-CN" b="0" i="0" dirty="0" err="1">
                <a:solidFill>
                  <a:srgbClr val="1D2129"/>
                </a:solidFill>
                <a:effectLst/>
                <a:latin typeface="PingFangSC-Regular"/>
              </a:rPr>
              <a:t>yu,t</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被迭代以最小化伪标签和预测标签之间的交叉熵损失函数 </a:t>
            </a:r>
            <a:r>
              <a:rPr lang="en-US" altLang="zh-CN" b="0" i="0" dirty="0">
                <a:solidFill>
                  <a:srgbClr val="1D2129"/>
                </a:solidFill>
                <a:effectLst/>
                <a:latin typeface="PingFangSC-Regular"/>
              </a:rPr>
              <a:t>LACE</a:t>
            </a:r>
            <a:r>
              <a:rPr lang="zh-CN" altLang="en-US" b="0" i="0" dirty="0">
                <a:solidFill>
                  <a:srgbClr val="1D2129"/>
                </a:solidFill>
                <a:effectLst/>
                <a:latin typeface="PingFangSC-Regular"/>
              </a:rPr>
              <a:t>。</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A1A821E3-F86C-41AE-A52F-AD7691908BDE}" type="slidenum">
              <a:rPr lang="zh-CN" altLang="en-US" smtClean="0"/>
              <a:t>4</a:t>
            </a:fld>
            <a:endParaRPr lang="zh-CN" altLang="en-US"/>
          </a:p>
        </p:txBody>
      </p:sp>
    </p:spTree>
    <p:extLst>
      <p:ext uri="{BB962C8B-B14F-4D97-AF65-F5344CB8AC3E}">
        <p14:creationId xmlns:p14="http://schemas.microsoft.com/office/powerpoint/2010/main" val="3677847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D4D4D4"/>
                </a:solidFill>
                <a:effectLst/>
                <a:latin typeface="-apple-system"/>
              </a:rPr>
              <a:t>当导数为</a:t>
            </a:r>
            <a:r>
              <a:rPr lang="en-US" altLang="zh-CN" b="0" i="0" dirty="0">
                <a:solidFill>
                  <a:srgbClr val="D4D4D4"/>
                </a:solidFill>
                <a:effectLst/>
                <a:latin typeface="-apple-system"/>
              </a:rPr>
              <a:t>0</a:t>
            </a:r>
            <a:r>
              <a:rPr lang="zh-CN" altLang="en-US" b="0" i="0" dirty="0">
                <a:solidFill>
                  <a:srgbClr val="D4D4D4"/>
                </a:solidFill>
                <a:effectLst/>
                <a:latin typeface="-apple-system"/>
              </a:rPr>
              <a:t>时，表示最优的</a:t>
            </a:r>
            <a:r>
              <a:rPr lang="en-US" altLang="zh-CN" b="0" dirty="0">
                <a:solidFill>
                  <a:srgbClr val="D4D4D4"/>
                </a:solidFill>
                <a:effectLst/>
                <a:latin typeface="KaTeX_Main"/>
              </a:rPr>
              <a:t>[y_{</a:t>
            </a:r>
            <a:r>
              <a:rPr lang="en-US" altLang="zh-CN" b="0" dirty="0" err="1">
                <a:solidFill>
                  <a:srgbClr val="D4D4D4"/>
                </a:solidFill>
                <a:effectLst/>
                <a:latin typeface="KaTeX_Main"/>
              </a:rPr>
              <a:t>u,t</a:t>
            </a:r>
            <a:r>
              <a:rPr lang="en-US" altLang="zh-CN" b="0" dirty="0">
                <a:solidFill>
                  <a:srgbClr val="D4D4D4"/>
                </a:solidFill>
                <a:effectLst/>
                <a:latin typeface="KaTeX_Main"/>
              </a:rPr>
              <a:t>}]_j[</a:t>
            </a:r>
            <a:r>
              <a:rPr lang="en-US" altLang="zh-CN" b="0" i="1" dirty="0" err="1">
                <a:solidFill>
                  <a:srgbClr val="D4D4D4"/>
                </a:solidFill>
                <a:effectLst/>
                <a:latin typeface="KaTeX_Math"/>
              </a:rPr>
              <a:t>yu</a:t>
            </a:r>
            <a:r>
              <a:rPr lang="en-US" altLang="zh-CN" b="0" dirty="0" err="1">
                <a:solidFill>
                  <a:srgbClr val="D4D4D4"/>
                </a:solidFill>
                <a:effectLst/>
                <a:latin typeface="KaTeX_Main"/>
              </a:rPr>
              <a:t>,</a:t>
            </a:r>
            <a:r>
              <a:rPr lang="en-US" altLang="zh-CN" b="0" i="1" dirty="0" err="1">
                <a:solidFill>
                  <a:srgbClr val="D4D4D4"/>
                </a:solidFill>
                <a:effectLst/>
                <a:latin typeface="KaTeX_Math"/>
              </a:rPr>
              <a:t>t</a:t>
            </a:r>
            <a:r>
              <a:rPr lang="zh-CN" altLang="en-US" b="0" dirty="0">
                <a:solidFill>
                  <a:srgbClr val="D4D4D4"/>
                </a:solidFill>
                <a:effectLst/>
                <a:latin typeface="KaTeX_Main"/>
              </a:rPr>
              <a:t>​</a:t>
            </a:r>
            <a:r>
              <a:rPr lang="en-US" altLang="zh-CN" b="0" dirty="0">
                <a:solidFill>
                  <a:srgbClr val="D4D4D4"/>
                </a:solidFill>
                <a:effectLst/>
                <a:latin typeface="KaTeX_Main"/>
              </a:rPr>
              <a:t>]</a:t>
            </a:r>
            <a:r>
              <a:rPr lang="en-US" altLang="zh-CN" b="0" i="1" dirty="0">
                <a:solidFill>
                  <a:srgbClr val="D4D4D4"/>
                </a:solidFill>
                <a:effectLst/>
                <a:latin typeface="KaTeX_Math"/>
              </a:rPr>
              <a:t>j</a:t>
            </a:r>
            <a:r>
              <a:rPr lang="zh-CN" altLang="en-US" b="0" dirty="0">
                <a:solidFill>
                  <a:srgbClr val="D4D4D4"/>
                </a:solidFill>
                <a:effectLst/>
                <a:latin typeface="KaTeX_Main"/>
              </a:rPr>
              <a:t>​</a:t>
            </a:r>
            <a:r>
              <a:rPr lang="zh-CN" altLang="en-US" b="0" i="0" dirty="0">
                <a:solidFill>
                  <a:srgbClr val="D4D4D4"/>
                </a:solidFill>
                <a:effectLst/>
                <a:latin typeface="-apple-system"/>
              </a:rPr>
              <a:t> 满足 两项中的其中一项为</a:t>
            </a:r>
            <a:r>
              <a:rPr lang="en-US" altLang="zh-CN" b="0" i="0" dirty="0">
                <a:solidFill>
                  <a:srgbClr val="D4D4D4"/>
                </a:solidFill>
                <a:effectLst/>
                <a:latin typeface="-apple-system"/>
              </a:rPr>
              <a:t>0</a:t>
            </a:r>
            <a:r>
              <a:rPr lang="zh-CN" altLang="en-US" b="0" i="0" dirty="0">
                <a:solidFill>
                  <a:srgbClr val="D4D4D4"/>
                </a:solidFill>
                <a:effectLst/>
                <a:latin typeface="-apple-system"/>
              </a:rPr>
              <a:t>。</a:t>
            </a:r>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5</a:t>
            </a:fld>
            <a:endParaRPr lang="zh-CN" altLang="en-US"/>
          </a:p>
        </p:txBody>
      </p:sp>
    </p:spTree>
    <p:extLst>
      <p:ext uri="{BB962C8B-B14F-4D97-AF65-F5344CB8AC3E}">
        <p14:creationId xmlns:p14="http://schemas.microsoft.com/office/powerpoint/2010/main" val="160776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D4D4D4"/>
                </a:solidFill>
                <a:effectLst/>
                <a:latin typeface="-apple-system"/>
              </a:rPr>
              <a:t>均值为</a:t>
            </a:r>
            <a:r>
              <a:rPr lang="en-US" altLang="zh-CN" b="0" i="0" dirty="0">
                <a:solidFill>
                  <a:srgbClr val="D4D4D4"/>
                </a:solidFill>
                <a:effectLst/>
                <a:latin typeface="-apple-system"/>
              </a:rPr>
              <a:t>0.5</a:t>
            </a:r>
            <a:r>
              <a:rPr lang="zh-CN" altLang="en-US" b="0" i="0" dirty="0">
                <a:solidFill>
                  <a:srgbClr val="D4D4D4"/>
                </a:solidFill>
                <a:effectLst/>
                <a:latin typeface="-apple-system"/>
              </a:rPr>
              <a:t>的高斯分布的累积分布函数（</a:t>
            </a:r>
            <a:r>
              <a:rPr lang="en-US" altLang="zh-CN" b="0" i="0" dirty="0">
                <a:solidFill>
                  <a:srgbClr val="D4D4D4"/>
                </a:solidFill>
                <a:effectLst/>
                <a:latin typeface="-apple-system"/>
              </a:rPr>
              <a:t>CDF</a:t>
            </a:r>
            <a:r>
              <a:rPr lang="zh-CN" altLang="en-US" b="0" i="0" dirty="0">
                <a:solidFill>
                  <a:srgbClr val="D4D4D4"/>
                </a:solidFill>
                <a:effectLst/>
                <a:latin typeface="-apple-system"/>
              </a:rPr>
              <a:t>）</a:t>
            </a:r>
            <a:endParaRPr lang="en-US" altLang="zh-CN" b="0" i="0" dirty="0">
              <a:solidFill>
                <a:srgbClr val="D4D4D4"/>
              </a:solidFill>
              <a:effectLst/>
              <a:latin typeface="-apple-system"/>
            </a:endParaRPr>
          </a:p>
          <a:p>
            <a:endParaRPr lang="en-US" altLang="zh-CN" b="0" i="0" dirty="0">
              <a:solidFill>
                <a:srgbClr val="D4D4D4"/>
              </a:solidFill>
              <a:effectLst/>
              <a:latin typeface="-apple-system"/>
            </a:endParaRPr>
          </a:p>
          <a:p>
            <a:endParaRPr lang="en-US" altLang="zh-CN" b="0" i="0" dirty="0">
              <a:solidFill>
                <a:srgbClr val="D4D4D4"/>
              </a:solidFill>
              <a:effectLst/>
              <a:latin typeface="-apple-system"/>
            </a:endParaRPr>
          </a:p>
          <a:p>
            <a:r>
              <a:rPr lang="en-US" altLang="zh-CN" b="0" i="0" dirty="0">
                <a:solidFill>
                  <a:srgbClr val="D4D4D4"/>
                </a:solidFill>
                <a:effectLst/>
                <a:latin typeface="-apple-system"/>
              </a:rPr>
              <a:t>Sigma  </a:t>
            </a:r>
            <a:r>
              <a:rPr lang="zh-CN" altLang="en-US" b="0" i="0" dirty="0">
                <a:solidFill>
                  <a:srgbClr val="D4D4D4"/>
                </a:solidFill>
                <a:effectLst/>
                <a:latin typeface="-apple-system"/>
              </a:rPr>
              <a:t>表示标准差</a:t>
            </a:r>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6</a:t>
            </a:fld>
            <a:endParaRPr lang="zh-CN" altLang="en-US"/>
          </a:p>
        </p:txBody>
      </p:sp>
    </p:spTree>
    <p:extLst>
      <p:ext uri="{BB962C8B-B14F-4D97-AF65-F5344CB8AC3E}">
        <p14:creationId xmlns:p14="http://schemas.microsoft.com/office/powerpoint/2010/main" val="2602323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D4D4D4"/>
                </a:solidFill>
                <a:effectLst/>
                <a:latin typeface="-apple-system"/>
              </a:rPr>
              <a:t> </a:t>
            </a:r>
            <a:r>
              <a:rPr lang="en-US" altLang="zh-CN" b="0" dirty="0">
                <a:solidFill>
                  <a:srgbClr val="D4D4D4"/>
                </a:solidFill>
                <a:effectLst/>
                <a:latin typeface="KaTeX_Main"/>
              </a:rPr>
              <a:t>\</a:t>
            </a:r>
            <a:r>
              <a:rPr lang="en-US" altLang="zh-CN" b="0" dirty="0" err="1">
                <a:solidFill>
                  <a:srgbClr val="D4D4D4"/>
                </a:solidFill>
                <a:effectLst/>
                <a:latin typeface="KaTeX_Main"/>
              </a:rPr>
              <a:t>mathcal</a:t>
            </a:r>
            <a:r>
              <a:rPr lang="en-US" altLang="zh-CN" b="0" dirty="0">
                <a:solidFill>
                  <a:srgbClr val="D4D4D4"/>
                </a:solidFill>
                <a:effectLst/>
                <a:latin typeface="KaTeX_Main"/>
              </a:rPr>
              <a:t> </a:t>
            </a:r>
            <a:r>
              <a:rPr lang="en-US" altLang="zh-CN" b="0" dirty="0" err="1">
                <a:solidFill>
                  <a:srgbClr val="D4D4D4"/>
                </a:solidFill>
                <a:effectLst/>
                <a:latin typeface="KaTeX_Main"/>
              </a:rPr>
              <a:t>U_i</a:t>
            </a:r>
            <a:r>
              <a:rPr lang="en-US" altLang="zh-CN" b="0" dirty="0" err="1">
                <a:solidFill>
                  <a:srgbClr val="D4D4D4"/>
                </a:solidFill>
                <a:effectLst/>
                <a:latin typeface="KaTeX_Caligraphic"/>
              </a:rPr>
              <a:t>U</a:t>
            </a:r>
            <a:r>
              <a:rPr lang="en-US" altLang="zh-CN" b="0" i="1" dirty="0" err="1">
                <a:solidFill>
                  <a:srgbClr val="D4D4D4"/>
                </a:solidFill>
                <a:effectLst/>
                <a:latin typeface="KaTeX_Math"/>
              </a:rPr>
              <a:t>i</a:t>
            </a:r>
            <a:r>
              <a:rPr lang="en-US" altLang="zh-CN" b="0" dirty="0">
                <a:solidFill>
                  <a:srgbClr val="D4D4D4"/>
                </a:solidFill>
                <a:effectLst/>
                <a:latin typeface="KaTeX_Main"/>
              </a:rPr>
              <a:t>​</a:t>
            </a:r>
            <a:r>
              <a:rPr lang="en-US" altLang="zh-CN" b="0" i="0" dirty="0">
                <a:solidFill>
                  <a:srgbClr val="D4D4D4"/>
                </a:solidFill>
                <a:effectLst/>
                <a:latin typeface="-apple-system"/>
              </a:rPr>
              <a:t> </a:t>
            </a:r>
            <a:r>
              <a:rPr lang="zh-CN" altLang="en-US" b="0" i="0" dirty="0">
                <a:solidFill>
                  <a:srgbClr val="D4D4D4"/>
                </a:solidFill>
                <a:effectLst/>
                <a:latin typeface="-apple-system"/>
              </a:rPr>
              <a:t>是图像 </a:t>
            </a:r>
            <a:r>
              <a:rPr lang="en-US" altLang="zh-CN" b="0" dirty="0">
                <a:solidFill>
                  <a:srgbClr val="D4D4D4"/>
                </a:solidFill>
                <a:effectLst/>
                <a:latin typeface="KaTeX_Main"/>
              </a:rPr>
              <a:t>i</a:t>
            </a:r>
            <a:r>
              <a:rPr lang="en-US" altLang="zh-CN" b="0" i="1" dirty="0">
                <a:solidFill>
                  <a:srgbClr val="D4D4D4"/>
                </a:solidFill>
                <a:effectLst/>
                <a:latin typeface="KaTeX_Math"/>
              </a:rPr>
              <a:t>i</a:t>
            </a:r>
            <a:r>
              <a:rPr lang="en-US" altLang="zh-CN" b="0" i="0" dirty="0">
                <a:solidFill>
                  <a:srgbClr val="D4D4D4"/>
                </a:solidFill>
                <a:effectLst/>
                <a:latin typeface="-apple-system"/>
              </a:rPr>
              <a:t> </a:t>
            </a:r>
            <a:r>
              <a:rPr lang="zh-CN" altLang="en-US" b="0" i="0" dirty="0">
                <a:solidFill>
                  <a:srgbClr val="D4D4D4"/>
                </a:solidFill>
                <a:effectLst/>
                <a:latin typeface="-apple-system"/>
              </a:rPr>
              <a:t>中未观察到的标签的集合</a:t>
            </a:r>
            <a:endParaRPr lang="en-US" altLang="zh-CN" b="0" i="0" dirty="0">
              <a:solidFill>
                <a:srgbClr val="D4D4D4"/>
              </a:solidFill>
              <a:effectLst/>
              <a:latin typeface="-apple-system"/>
            </a:endParaRPr>
          </a:p>
          <a:p>
            <a:endParaRPr lang="en-US" altLang="zh-CN" b="0" i="0" dirty="0">
              <a:solidFill>
                <a:srgbClr val="D4D4D4"/>
              </a:solidFill>
              <a:effectLst/>
              <a:latin typeface="-apple-system"/>
            </a:endParaRPr>
          </a:p>
          <a:p>
            <a:r>
              <a:rPr lang="el-GR" altLang="zh-CN" b="0" i="1" dirty="0">
                <a:solidFill>
                  <a:srgbClr val="D4D4D4"/>
                </a:solidFill>
                <a:effectLst/>
                <a:latin typeface="KaTeX_Math"/>
              </a:rPr>
              <a:t>ξ</a:t>
            </a:r>
            <a:r>
              <a:rPr lang="el-GR" altLang="zh-CN" b="0" dirty="0">
                <a:solidFill>
                  <a:srgbClr val="D4D4D4"/>
                </a:solidFill>
                <a:effectLst/>
                <a:latin typeface="KaTeX_Main"/>
              </a:rPr>
              <a:t>([</a:t>
            </a:r>
            <a:r>
              <a:rPr lang="en-US" altLang="zh-CN" b="0" i="1" dirty="0">
                <a:solidFill>
                  <a:srgbClr val="D4D4D4"/>
                </a:solidFill>
                <a:effectLst/>
                <a:latin typeface="KaTeX_Math"/>
              </a:rPr>
              <a:t>y</a:t>
            </a:r>
            <a:r>
              <a:rPr lang="en-US" altLang="zh-CN" b="0" dirty="0">
                <a:solidFill>
                  <a:srgbClr val="D4D4D4"/>
                </a:solidFill>
                <a:effectLst/>
                <a:latin typeface="KaTeX_Main"/>
              </a:rPr>
              <a:t>^​</a:t>
            </a:r>
            <a:r>
              <a:rPr lang="en-US" altLang="zh-CN" b="0" i="1" dirty="0" err="1">
                <a:solidFill>
                  <a:srgbClr val="D4D4D4"/>
                </a:solidFill>
                <a:effectLst/>
                <a:latin typeface="KaTeX_Math"/>
              </a:rPr>
              <a:t>u</a:t>
            </a:r>
            <a:r>
              <a:rPr lang="en-US" altLang="zh-CN" b="0" dirty="0" err="1">
                <a:solidFill>
                  <a:srgbClr val="D4D4D4"/>
                </a:solidFill>
                <a:effectLst/>
                <a:latin typeface="KaTeX_Main"/>
              </a:rPr>
              <a:t>,</a:t>
            </a:r>
            <a:r>
              <a:rPr lang="en-US" altLang="zh-CN" b="0" i="1" dirty="0" err="1">
                <a:solidFill>
                  <a:srgbClr val="D4D4D4"/>
                </a:solidFill>
                <a:effectLst/>
                <a:latin typeface="KaTeX_Math"/>
              </a:rPr>
              <a:t>t</a:t>
            </a:r>
            <a:r>
              <a:rPr lang="en-US" altLang="zh-CN" b="0" dirty="0">
                <a:solidFill>
                  <a:srgbClr val="D4D4D4"/>
                </a:solidFill>
                <a:effectLst/>
                <a:latin typeface="KaTeX_Main"/>
              </a:rPr>
              <a:t>​]</a:t>
            </a:r>
            <a:r>
              <a:rPr lang="en-US" altLang="zh-CN" b="0" i="1" dirty="0">
                <a:solidFill>
                  <a:srgbClr val="D4D4D4"/>
                </a:solidFill>
                <a:effectLst/>
                <a:latin typeface="KaTeX_Math"/>
              </a:rPr>
              <a:t>j</a:t>
            </a:r>
            <a:r>
              <a:rPr lang="en-US" altLang="zh-CN" b="0" dirty="0">
                <a:solidFill>
                  <a:srgbClr val="D4D4D4"/>
                </a:solidFill>
                <a:effectLst/>
                <a:latin typeface="KaTeX_Main"/>
              </a:rPr>
              <a:t>​,</a:t>
            </a:r>
            <a:r>
              <a:rPr lang="el-GR" altLang="zh-CN" b="0" i="1" dirty="0">
                <a:solidFill>
                  <a:srgbClr val="D4D4D4"/>
                </a:solidFill>
                <a:effectLst/>
                <a:latin typeface="KaTeX_Math"/>
              </a:rPr>
              <a:t>φ</a:t>
            </a:r>
            <a:r>
              <a:rPr lang="en-US" altLang="zh-CN" b="0" i="1" dirty="0">
                <a:solidFill>
                  <a:srgbClr val="D4D4D4"/>
                </a:solidFill>
                <a:effectLst/>
                <a:latin typeface="KaTeX_Math"/>
              </a:rPr>
              <a:t>t</a:t>
            </a:r>
            <a:r>
              <a:rPr lang="en-US" altLang="zh-CN" b="0" dirty="0">
                <a:solidFill>
                  <a:srgbClr val="D4D4D4"/>
                </a:solidFill>
                <a:effectLst/>
                <a:latin typeface="KaTeX_Main"/>
              </a:rPr>
              <a:t>​)</a:t>
            </a:r>
            <a:r>
              <a:rPr lang="en-US" altLang="zh-CN" b="0" i="0" dirty="0">
                <a:solidFill>
                  <a:srgbClr val="D4D4D4"/>
                </a:solidFill>
                <a:effectLst/>
                <a:latin typeface="-apple-system"/>
              </a:rPr>
              <a:t> </a:t>
            </a:r>
            <a:r>
              <a:rPr lang="zh-CN" altLang="en-US" b="0" i="0" dirty="0">
                <a:solidFill>
                  <a:srgbClr val="D4D4D4"/>
                </a:solidFill>
                <a:effectLst/>
                <a:latin typeface="-apple-system"/>
              </a:rPr>
              <a:t>表示置信度感知调度器，用于控制度量学习损失，</a:t>
            </a:r>
            <a:r>
              <a:rPr lang="en-US" altLang="zh-CN" b="0" dirty="0">
                <a:solidFill>
                  <a:srgbClr val="D4D4D4"/>
                </a:solidFill>
                <a:effectLst/>
                <a:latin typeface="KaTeX_Main"/>
              </a:rPr>
              <a:t>\</a:t>
            </a:r>
            <a:r>
              <a:rPr lang="en-US" altLang="zh-CN" b="0" dirty="0" err="1">
                <a:solidFill>
                  <a:srgbClr val="D4D4D4"/>
                </a:solidFill>
                <a:effectLst/>
                <a:latin typeface="KaTeX_Main"/>
              </a:rPr>
              <a:t>varphi_t</a:t>
            </a:r>
            <a:r>
              <a:rPr lang="el-GR" altLang="zh-CN" b="0" i="1" dirty="0">
                <a:solidFill>
                  <a:srgbClr val="D4D4D4"/>
                </a:solidFill>
                <a:effectLst/>
                <a:latin typeface="KaTeX_Math"/>
              </a:rPr>
              <a:t>φ</a:t>
            </a:r>
            <a:r>
              <a:rPr lang="en-US" altLang="zh-CN" b="0" i="1" dirty="0">
                <a:solidFill>
                  <a:srgbClr val="D4D4D4"/>
                </a:solidFill>
                <a:effectLst/>
                <a:latin typeface="KaTeX_Math"/>
              </a:rPr>
              <a:t>t</a:t>
            </a:r>
            <a:r>
              <a:rPr lang="en-US" altLang="zh-CN" b="0" dirty="0">
                <a:solidFill>
                  <a:srgbClr val="D4D4D4"/>
                </a:solidFill>
                <a:effectLst/>
                <a:latin typeface="KaTeX_Main"/>
              </a:rPr>
              <a:t>​</a:t>
            </a:r>
            <a:r>
              <a:rPr lang="en-US" altLang="zh-CN" b="0" i="0" dirty="0">
                <a:solidFill>
                  <a:srgbClr val="D4D4D4"/>
                </a:solidFill>
                <a:effectLst/>
                <a:latin typeface="-apple-system"/>
              </a:rPr>
              <a:t> </a:t>
            </a:r>
            <a:r>
              <a:rPr lang="zh-CN" altLang="en-US" b="0" i="0" dirty="0">
                <a:solidFill>
                  <a:srgbClr val="D4D4D4"/>
                </a:solidFill>
                <a:effectLst/>
                <a:latin typeface="-apple-system"/>
              </a:rPr>
              <a:t>表示线性调度器，是当前 </a:t>
            </a:r>
            <a:r>
              <a:rPr lang="en-US" altLang="zh-CN" b="0" dirty="0">
                <a:solidFill>
                  <a:srgbClr val="D4D4D4"/>
                </a:solidFill>
                <a:effectLst/>
                <a:latin typeface="KaTeX_Main"/>
              </a:rPr>
              <a:t>epoch\ </a:t>
            </a:r>
            <a:r>
              <a:rPr lang="en-US" altLang="zh-CN" b="0" dirty="0" err="1">
                <a:solidFill>
                  <a:srgbClr val="D4D4D4"/>
                </a:solidFill>
                <a:effectLst/>
                <a:latin typeface="KaTeX_Main"/>
              </a:rPr>
              <a:t>t</a:t>
            </a:r>
            <a:r>
              <a:rPr lang="en-US" altLang="zh-CN" b="0" i="1" dirty="0" err="1">
                <a:solidFill>
                  <a:srgbClr val="D4D4D4"/>
                </a:solidFill>
                <a:effectLst/>
                <a:latin typeface="KaTeX_Math"/>
              </a:rPr>
              <a:t>epoch</a:t>
            </a:r>
            <a:r>
              <a:rPr lang="en-US" altLang="zh-CN" b="0" dirty="0">
                <a:solidFill>
                  <a:srgbClr val="D4D4D4"/>
                </a:solidFill>
                <a:effectLst/>
                <a:latin typeface="KaTeX_Main"/>
              </a:rPr>
              <a:t> </a:t>
            </a:r>
            <a:r>
              <a:rPr lang="en-US" altLang="zh-CN" b="0" i="1" dirty="0">
                <a:solidFill>
                  <a:srgbClr val="D4D4D4"/>
                </a:solidFill>
                <a:effectLst/>
                <a:latin typeface="KaTeX_Math"/>
              </a:rPr>
              <a:t>t</a:t>
            </a:r>
            <a:r>
              <a:rPr lang="en-US" altLang="zh-CN" b="0" i="0" dirty="0">
                <a:solidFill>
                  <a:srgbClr val="D4D4D4"/>
                </a:solidFill>
                <a:effectLst/>
                <a:latin typeface="-apple-system"/>
              </a:rPr>
              <a:t> </a:t>
            </a:r>
            <a:r>
              <a:rPr lang="zh-CN" altLang="en-US" b="0" i="0" dirty="0">
                <a:solidFill>
                  <a:srgbClr val="D4D4D4"/>
                </a:solidFill>
                <a:effectLst/>
                <a:latin typeface="-apple-system"/>
              </a:rPr>
              <a:t>除以 </a:t>
            </a:r>
            <a:r>
              <a:rPr lang="en-US" altLang="zh-CN" b="0" dirty="0" err="1">
                <a:solidFill>
                  <a:srgbClr val="D4D4D4"/>
                </a:solidFill>
                <a:effectLst/>
                <a:latin typeface="KaTeX_Main"/>
              </a:rPr>
              <a:t>epoch</a:t>
            </a:r>
            <a:r>
              <a:rPr lang="en-US" altLang="zh-CN" b="0" i="1" dirty="0" err="1">
                <a:solidFill>
                  <a:srgbClr val="D4D4D4"/>
                </a:solidFill>
                <a:effectLst/>
                <a:latin typeface="KaTeX_Math"/>
              </a:rPr>
              <a:t>epoch</a:t>
            </a:r>
            <a:r>
              <a:rPr lang="en-US" altLang="zh-CN" b="0" i="0" dirty="0">
                <a:solidFill>
                  <a:srgbClr val="D4D4D4"/>
                </a:solidFill>
                <a:effectLst/>
                <a:latin typeface="-apple-system"/>
              </a:rPr>
              <a:t> </a:t>
            </a:r>
            <a:r>
              <a:rPr lang="zh-CN" altLang="en-US" b="0" i="0" dirty="0">
                <a:solidFill>
                  <a:srgbClr val="D4D4D4"/>
                </a:solidFill>
                <a:effectLst/>
                <a:latin typeface="-apple-system"/>
              </a:rPr>
              <a:t>总数。</a:t>
            </a:r>
            <a:endParaRPr lang="en-US" altLang="zh-CN" b="0" i="0" dirty="0">
              <a:solidFill>
                <a:srgbClr val="D4D4D4"/>
              </a:solidFill>
              <a:effectLst/>
              <a:latin typeface="-apple-system"/>
            </a:endParaRPr>
          </a:p>
          <a:p>
            <a:endParaRPr lang="en-US" altLang="zh-CN" b="0" i="0" dirty="0">
              <a:solidFill>
                <a:srgbClr val="D4D4D4"/>
              </a:solidFill>
              <a:effectLst/>
              <a:latin typeface="-apple-system"/>
            </a:endParaRPr>
          </a:p>
          <a:p>
            <a:r>
              <a:rPr lang="zh-CN" altLang="en-US" b="1" i="1" dirty="0">
                <a:solidFill>
                  <a:srgbClr val="D4D4D4"/>
                </a:solidFill>
                <a:effectLst/>
                <a:latin typeface="-apple-system"/>
              </a:rPr>
              <a:t>引入调度器的目的是对未观察到的损失进行加权，采用置信度和迭代步骤（</a:t>
            </a:r>
            <a:r>
              <a:rPr lang="en-US" altLang="zh-CN" b="1" i="1" dirty="0">
                <a:solidFill>
                  <a:srgbClr val="D4D4D4"/>
                </a:solidFill>
                <a:effectLst/>
                <a:latin typeface="-apple-system"/>
              </a:rPr>
              <a:t>epoch</a:t>
            </a:r>
            <a:r>
              <a:rPr lang="zh-CN" altLang="en-US" b="1" i="1" dirty="0">
                <a:solidFill>
                  <a:srgbClr val="D4D4D4"/>
                </a:solidFill>
                <a:effectLst/>
                <a:latin typeface="-apple-system"/>
              </a:rPr>
              <a:t>）去设计调度器，可以提高性能。例如当伪标签置信度小时，</a:t>
            </a:r>
            <a:r>
              <a:rPr lang="en-US" altLang="zh-CN" b="1" i="1" dirty="0">
                <a:solidFill>
                  <a:srgbClr val="D4D4D4"/>
                </a:solidFill>
                <a:effectLst/>
                <a:latin typeface="KaTeX_Main"/>
              </a:rPr>
              <a:t>\xi([\hat y_{</a:t>
            </a:r>
            <a:r>
              <a:rPr lang="en-US" altLang="zh-CN" b="1" i="1" dirty="0" err="1">
                <a:solidFill>
                  <a:srgbClr val="D4D4D4"/>
                </a:solidFill>
                <a:effectLst/>
                <a:latin typeface="KaTeX_Main"/>
              </a:rPr>
              <a:t>u,t</a:t>
            </a:r>
            <a:r>
              <a:rPr lang="en-US" altLang="zh-CN" b="1" i="1" dirty="0">
                <a:solidFill>
                  <a:srgbClr val="D4D4D4"/>
                </a:solidFill>
                <a:effectLst/>
                <a:latin typeface="KaTeX_Main"/>
              </a:rPr>
              <a:t>}]_j , \</a:t>
            </a:r>
            <a:r>
              <a:rPr lang="en-US" altLang="zh-CN" b="1" i="1" dirty="0" err="1">
                <a:solidFill>
                  <a:srgbClr val="D4D4D4"/>
                </a:solidFill>
                <a:effectLst/>
                <a:latin typeface="KaTeX_Main"/>
              </a:rPr>
              <a:t>varphi_t</a:t>
            </a:r>
            <a:r>
              <a:rPr lang="en-US" altLang="zh-CN" b="1" i="1" dirty="0">
                <a:solidFill>
                  <a:srgbClr val="D4D4D4"/>
                </a:solidFill>
                <a:effectLst/>
                <a:latin typeface="KaTeX_Main"/>
              </a:rPr>
              <a:t>)</a:t>
            </a:r>
            <a:r>
              <a:rPr lang="en-US" altLang="zh-CN" b="1" i="1" dirty="0">
                <a:solidFill>
                  <a:srgbClr val="D4D4D4"/>
                </a:solidFill>
                <a:effectLst/>
                <a:latin typeface="KaTeX_Math"/>
              </a:rPr>
              <a:t>ξ</a:t>
            </a:r>
            <a:r>
              <a:rPr lang="en-US" altLang="zh-CN" b="1" i="1" dirty="0">
                <a:solidFill>
                  <a:srgbClr val="D4D4D4"/>
                </a:solidFill>
                <a:effectLst/>
                <a:latin typeface="KaTeX_Main"/>
              </a:rPr>
              <a:t>([</a:t>
            </a:r>
            <a:r>
              <a:rPr lang="en-US" altLang="zh-CN" b="1" i="1" dirty="0">
                <a:solidFill>
                  <a:srgbClr val="D4D4D4"/>
                </a:solidFill>
                <a:effectLst/>
                <a:latin typeface="KaTeX_Math"/>
              </a:rPr>
              <a:t>y</a:t>
            </a:r>
            <a:r>
              <a:rPr lang="en-US" altLang="zh-CN" b="1" i="1" dirty="0">
                <a:solidFill>
                  <a:srgbClr val="D4D4D4"/>
                </a:solidFill>
                <a:effectLst/>
                <a:latin typeface="KaTeX_Main"/>
              </a:rPr>
              <a:t>^​</a:t>
            </a:r>
            <a:r>
              <a:rPr lang="en-US" altLang="zh-CN" b="1" i="1" dirty="0" err="1">
                <a:solidFill>
                  <a:srgbClr val="D4D4D4"/>
                </a:solidFill>
                <a:effectLst/>
                <a:latin typeface="KaTeX_Math"/>
              </a:rPr>
              <a:t>u</a:t>
            </a:r>
            <a:r>
              <a:rPr lang="en-US" altLang="zh-CN" b="1" i="1" dirty="0" err="1">
                <a:solidFill>
                  <a:srgbClr val="D4D4D4"/>
                </a:solidFill>
                <a:effectLst/>
                <a:latin typeface="KaTeX_Main"/>
              </a:rPr>
              <a:t>,</a:t>
            </a:r>
            <a:r>
              <a:rPr lang="en-US" altLang="zh-CN" b="1" i="1" dirty="0" err="1">
                <a:solidFill>
                  <a:srgbClr val="D4D4D4"/>
                </a:solidFill>
                <a:effectLst/>
                <a:latin typeface="KaTeX_Math"/>
              </a:rPr>
              <a:t>t</a:t>
            </a:r>
            <a:r>
              <a:rPr lang="zh-CN" altLang="en-US" b="1" i="1" dirty="0">
                <a:solidFill>
                  <a:srgbClr val="D4D4D4"/>
                </a:solidFill>
                <a:effectLst/>
                <a:latin typeface="KaTeX_Main"/>
              </a:rPr>
              <a:t>​</a:t>
            </a:r>
            <a:r>
              <a:rPr lang="en-US" altLang="zh-CN" b="1" i="1" dirty="0">
                <a:solidFill>
                  <a:srgbClr val="D4D4D4"/>
                </a:solidFill>
                <a:effectLst/>
                <a:latin typeface="KaTeX_Main"/>
              </a:rPr>
              <a:t>]</a:t>
            </a:r>
            <a:r>
              <a:rPr lang="en-US" altLang="zh-CN" b="1" i="1" dirty="0">
                <a:solidFill>
                  <a:srgbClr val="D4D4D4"/>
                </a:solidFill>
                <a:effectLst/>
                <a:latin typeface="KaTeX_Math"/>
              </a:rPr>
              <a:t>j</a:t>
            </a:r>
            <a:r>
              <a:rPr lang="zh-CN" altLang="en-US" b="1" i="1" dirty="0">
                <a:solidFill>
                  <a:srgbClr val="D4D4D4"/>
                </a:solidFill>
                <a:effectLst/>
                <a:latin typeface="KaTeX_Main"/>
              </a:rPr>
              <a:t>​</a:t>
            </a:r>
            <a:r>
              <a:rPr lang="en-US" altLang="zh-CN" b="1" i="1" dirty="0">
                <a:solidFill>
                  <a:srgbClr val="D4D4D4"/>
                </a:solidFill>
                <a:effectLst/>
                <a:latin typeface="KaTeX_Main"/>
              </a:rPr>
              <a:t>,</a:t>
            </a:r>
            <a:r>
              <a:rPr lang="en-US" altLang="zh-CN" b="1" i="1" dirty="0" err="1">
                <a:solidFill>
                  <a:srgbClr val="D4D4D4"/>
                </a:solidFill>
                <a:effectLst/>
                <a:latin typeface="KaTeX_Math"/>
              </a:rPr>
              <a:t>φt</a:t>
            </a:r>
            <a:r>
              <a:rPr lang="zh-CN" altLang="en-US" b="1" i="1" dirty="0">
                <a:solidFill>
                  <a:srgbClr val="D4D4D4"/>
                </a:solidFill>
                <a:effectLst/>
                <a:latin typeface="KaTeX_Main"/>
              </a:rPr>
              <a:t>​</a:t>
            </a:r>
            <a:r>
              <a:rPr lang="en-US" altLang="zh-CN" b="1" i="1" dirty="0">
                <a:solidFill>
                  <a:srgbClr val="D4D4D4"/>
                </a:solidFill>
                <a:effectLst/>
                <a:latin typeface="KaTeX_Main"/>
              </a:rPr>
              <a:t>)</a:t>
            </a:r>
            <a:r>
              <a:rPr lang="zh-CN" altLang="en-US" b="1" i="1" dirty="0">
                <a:solidFill>
                  <a:srgbClr val="D4D4D4"/>
                </a:solidFill>
                <a:effectLst/>
                <a:latin typeface="-apple-system"/>
              </a:rPr>
              <a:t> 应当较小，反之较大。</a:t>
            </a:r>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7</a:t>
            </a:fld>
            <a:endParaRPr lang="zh-CN" altLang="en-US"/>
          </a:p>
        </p:txBody>
      </p:sp>
    </p:spTree>
    <p:extLst>
      <p:ext uri="{BB962C8B-B14F-4D97-AF65-F5344CB8AC3E}">
        <p14:creationId xmlns:p14="http://schemas.microsoft.com/office/powerpoint/2010/main" val="4266228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D4D4D4"/>
                </a:solidFill>
                <a:effectLst/>
                <a:latin typeface="-apple-system"/>
              </a:rPr>
              <a:t> </a:t>
            </a:r>
            <a:r>
              <a:rPr lang="en-US" altLang="zh-CN" b="0" dirty="0">
                <a:solidFill>
                  <a:srgbClr val="D4D4D4"/>
                </a:solidFill>
                <a:effectLst/>
                <a:latin typeface="KaTeX_Main"/>
              </a:rPr>
              <a:t>\</a:t>
            </a:r>
            <a:r>
              <a:rPr lang="en-US" altLang="zh-CN" b="0" dirty="0" err="1">
                <a:solidFill>
                  <a:srgbClr val="D4D4D4"/>
                </a:solidFill>
                <a:effectLst/>
                <a:latin typeface="KaTeX_Main"/>
              </a:rPr>
              <a:t>mathcal</a:t>
            </a:r>
            <a:r>
              <a:rPr lang="en-US" altLang="zh-CN" b="0" dirty="0">
                <a:solidFill>
                  <a:srgbClr val="D4D4D4"/>
                </a:solidFill>
                <a:effectLst/>
                <a:latin typeface="KaTeX_Main"/>
              </a:rPr>
              <a:t> </a:t>
            </a:r>
            <a:r>
              <a:rPr lang="en-US" altLang="zh-CN" b="0" dirty="0" err="1">
                <a:solidFill>
                  <a:srgbClr val="D4D4D4"/>
                </a:solidFill>
                <a:effectLst/>
                <a:latin typeface="KaTeX_Main"/>
              </a:rPr>
              <a:t>U_i</a:t>
            </a:r>
            <a:r>
              <a:rPr lang="en-US" altLang="zh-CN" b="0" dirty="0" err="1">
                <a:solidFill>
                  <a:srgbClr val="D4D4D4"/>
                </a:solidFill>
                <a:effectLst/>
                <a:latin typeface="KaTeX_Caligraphic"/>
              </a:rPr>
              <a:t>U</a:t>
            </a:r>
            <a:r>
              <a:rPr lang="en-US" altLang="zh-CN" b="0" i="1" dirty="0" err="1">
                <a:solidFill>
                  <a:srgbClr val="D4D4D4"/>
                </a:solidFill>
                <a:effectLst/>
                <a:latin typeface="KaTeX_Math"/>
              </a:rPr>
              <a:t>i</a:t>
            </a:r>
            <a:r>
              <a:rPr lang="en-US" altLang="zh-CN" b="0" dirty="0">
                <a:solidFill>
                  <a:srgbClr val="D4D4D4"/>
                </a:solidFill>
                <a:effectLst/>
                <a:latin typeface="KaTeX_Main"/>
              </a:rPr>
              <a:t>​</a:t>
            </a:r>
            <a:r>
              <a:rPr lang="en-US" altLang="zh-CN" b="0" i="0" dirty="0">
                <a:solidFill>
                  <a:srgbClr val="D4D4D4"/>
                </a:solidFill>
                <a:effectLst/>
                <a:latin typeface="-apple-system"/>
              </a:rPr>
              <a:t> </a:t>
            </a:r>
            <a:r>
              <a:rPr lang="zh-CN" altLang="en-US" b="0" i="0" dirty="0">
                <a:solidFill>
                  <a:srgbClr val="D4D4D4"/>
                </a:solidFill>
                <a:effectLst/>
                <a:latin typeface="-apple-system"/>
              </a:rPr>
              <a:t>是图像 </a:t>
            </a:r>
            <a:r>
              <a:rPr lang="en-US" altLang="zh-CN" b="0" dirty="0">
                <a:solidFill>
                  <a:srgbClr val="D4D4D4"/>
                </a:solidFill>
                <a:effectLst/>
                <a:latin typeface="KaTeX_Main"/>
              </a:rPr>
              <a:t>i</a:t>
            </a:r>
            <a:r>
              <a:rPr lang="en-US" altLang="zh-CN" b="0" i="1" dirty="0">
                <a:solidFill>
                  <a:srgbClr val="D4D4D4"/>
                </a:solidFill>
                <a:effectLst/>
                <a:latin typeface="KaTeX_Math"/>
              </a:rPr>
              <a:t>i</a:t>
            </a:r>
            <a:r>
              <a:rPr lang="en-US" altLang="zh-CN" b="0" i="0" dirty="0">
                <a:solidFill>
                  <a:srgbClr val="D4D4D4"/>
                </a:solidFill>
                <a:effectLst/>
                <a:latin typeface="-apple-system"/>
              </a:rPr>
              <a:t> </a:t>
            </a:r>
            <a:r>
              <a:rPr lang="zh-CN" altLang="en-US" b="0" i="0" dirty="0">
                <a:solidFill>
                  <a:srgbClr val="D4D4D4"/>
                </a:solidFill>
                <a:effectLst/>
                <a:latin typeface="-apple-system"/>
              </a:rPr>
              <a:t>中未观察到的标签的集合</a:t>
            </a:r>
            <a:endParaRPr lang="en-US" altLang="zh-CN" b="0" i="0" dirty="0">
              <a:solidFill>
                <a:srgbClr val="D4D4D4"/>
              </a:solidFill>
              <a:effectLst/>
              <a:latin typeface="-apple-system"/>
            </a:endParaRPr>
          </a:p>
          <a:p>
            <a:endParaRPr lang="en-US" altLang="zh-CN" b="0" i="0" dirty="0">
              <a:solidFill>
                <a:srgbClr val="D4D4D4"/>
              </a:solidFill>
              <a:effectLst/>
              <a:latin typeface="-apple-system"/>
            </a:endParaRPr>
          </a:p>
          <a:p>
            <a:r>
              <a:rPr lang="el-GR" altLang="zh-CN" b="0" i="1" dirty="0">
                <a:solidFill>
                  <a:srgbClr val="D4D4D4"/>
                </a:solidFill>
                <a:effectLst/>
                <a:latin typeface="KaTeX_Math"/>
              </a:rPr>
              <a:t>ξ</a:t>
            </a:r>
            <a:r>
              <a:rPr lang="el-GR" altLang="zh-CN" b="0" dirty="0">
                <a:solidFill>
                  <a:srgbClr val="D4D4D4"/>
                </a:solidFill>
                <a:effectLst/>
                <a:latin typeface="KaTeX_Main"/>
              </a:rPr>
              <a:t>([</a:t>
            </a:r>
            <a:r>
              <a:rPr lang="en-US" altLang="zh-CN" b="0" i="1" dirty="0">
                <a:solidFill>
                  <a:srgbClr val="D4D4D4"/>
                </a:solidFill>
                <a:effectLst/>
                <a:latin typeface="KaTeX_Math"/>
              </a:rPr>
              <a:t>y</a:t>
            </a:r>
            <a:r>
              <a:rPr lang="en-US" altLang="zh-CN" b="0" dirty="0">
                <a:solidFill>
                  <a:srgbClr val="D4D4D4"/>
                </a:solidFill>
                <a:effectLst/>
                <a:latin typeface="KaTeX_Main"/>
              </a:rPr>
              <a:t>^​</a:t>
            </a:r>
            <a:r>
              <a:rPr lang="en-US" altLang="zh-CN" b="0" i="1" dirty="0" err="1">
                <a:solidFill>
                  <a:srgbClr val="D4D4D4"/>
                </a:solidFill>
                <a:effectLst/>
                <a:latin typeface="KaTeX_Math"/>
              </a:rPr>
              <a:t>u</a:t>
            </a:r>
            <a:r>
              <a:rPr lang="en-US" altLang="zh-CN" b="0" dirty="0" err="1">
                <a:solidFill>
                  <a:srgbClr val="D4D4D4"/>
                </a:solidFill>
                <a:effectLst/>
                <a:latin typeface="KaTeX_Main"/>
              </a:rPr>
              <a:t>,</a:t>
            </a:r>
            <a:r>
              <a:rPr lang="en-US" altLang="zh-CN" b="0" i="1" dirty="0" err="1">
                <a:solidFill>
                  <a:srgbClr val="D4D4D4"/>
                </a:solidFill>
                <a:effectLst/>
                <a:latin typeface="KaTeX_Math"/>
              </a:rPr>
              <a:t>t</a:t>
            </a:r>
            <a:r>
              <a:rPr lang="en-US" altLang="zh-CN" b="0" dirty="0">
                <a:solidFill>
                  <a:srgbClr val="D4D4D4"/>
                </a:solidFill>
                <a:effectLst/>
                <a:latin typeface="KaTeX_Main"/>
              </a:rPr>
              <a:t>​]</a:t>
            </a:r>
            <a:r>
              <a:rPr lang="en-US" altLang="zh-CN" b="0" i="1" dirty="0">
                <a:solidFill>
                  <a:srgbClr val="D4D4D4"/>
                </a:solidFill>
                <a:effectLst/>
                <a:latin typeface="KaTeX_Math"/>
              </a:rPr>
              <a:t>j</a:t>
            </a:r>
            <a:r>
              <a:rPr lang="en-US" altLang="zh-CN" b="0" dirty="0">
                <a:solidFill>
                  <a:srgbClr val="D4D4D4"/>
                </a:solidFill>
                <a:effectLst/>
                <a:latin typeface="KaTeX_Main"/>
              </a:rPr>
              <a:t>​,</a:t>
            </a:r>
            <a:r>
              <a:rPr lang="el-GR" altLang="zh-CN" b="0" i="1" dirty="0">
                <a:solidFill>
                  <a:srgbClr val="D4D4D4"/>
                </a:solidFill>
                <a:effectLst/>
                <a:latin typeface="KaTeX_Math"/>
              </a:rPr>
              <a:t>φ</a:t>
            </a:r>
            <a:r>
              <a:rPr lang="en-US" altLang="zh-CN" b="0" i="1" dirty="0">
                <a:solidFill>
                  <a:srgbClr val="D4D4D4"/>
                </a:solidFill>
                <a:effectLst/>
                <a:latin typeface="KaTeX_Math"/>
              </a:rPr>
              <a:t>t</a:t>
            </a:r>
            <a:r>
              <a:rPr lang="en-US" altLang="zh-CN" b="0" dirty="0">
                <a:solidFill>
                  <a:srgbClr val="D4D4D4"/>
                </a:solidFill>
                <a:effectLst/>
                <a:latin typeface="KaTeX_Main"/>
              </a:rPr>
              <a:t>​)</a:t>
            </a:r>
            <a:r>
              <a:rPr lang="en-US" altLang="zh-CN" b="0" i="0" dirty="0">
                <a:solidFill>
                  <a:srgbClr val="D4D4D4"/>
                </a:solidFill>
                <a:effectLst/>
                <a:latin typeface="-apple-system"/>
              </a:rPr>
              <a:t> </a:t>
            </a:r>
            <a:r>
              <a:rPr lang="zh-CN" altLang="en-US" b="0" i="0" dirty="0">
                <a:solidFill>
                  <a:srgbClr val="D4D4D4"/>
                </a:solidFill>
                <a:effectLst/>
                <a:latin typeface="-apple-system"/>
              </a:rPr>
              <a:t>表示置信度感知调度器，用于控制度量学习损失，</a:t>
            </a:r>
            <a:r>
              <a:rPr lang="en-US" altLang="zh-CN" b="0" dirty="0">
                <a:solidFill>
                  <a:srgbClr val="D4D4D4"/>
                </a:solidFill>
                <a:effectLst/>
                <a:latin typeface="KaTeX_Main"/>
              </a:rPr>
              <a:t>\</a:t>
            </a:r>
            <a:r>
              <a:rPr lang="en-US" altLang="zh-CN" b="0" dirty="0" err="1">
                <a:solidFill>
                  <a:srgbClr val="D4D4D4"/>
                </a:solidFill>
                <a:effectLst/>
                <a:latin typeface="KaTeX_Main"/>
              </a:rPr>
              <a:t>varphi_t</a:t>
            </a:r>
            <a:r>
              <a:rPr lang="el-GR" altLang="zh-CN" b="0" i="1" dirty="0">
                <a:solidFill>
                  <a:srgbClr val="D4D4D4"/>
                </a:solidFill>
                <a:effectLst/>
                <a:latin typeface="KaTeX_Math"/>
              </a:rPr>
              <a:t>φ</a:t>
            </a:r>
            <a:r>
              <a:rPr lang="en-US" altLang="zh-CN" b="0" i="1" dirty="0">
                <a:solidFill>
                  <a:srgbClr val="D4D4D4"/>
                </a:solidFill>
                <a:effectLst/>
                <a:latin typeface="KaTeX_Math"/>
              </a:rPr>
              <a:t>t</a:t>
            </a:r>
            <a:r>
              <a:rPr lang="en-US" altLang="zh-CN" b="0" dirty="0">
                <a:solidFill>
                  <a:srgbClr val="D4D4D4"/>
                </a:solidFill>
                <a:effectLst/>
                <a:latin typeface="KaTeX_Main"/>
              </a:rPr>
              <a:t>​</a:t>
            </a:r>
            <a:r>
              <a:rPr lang="en-US" altLang="zh-CN" b="0" i="0" dirty="0">
                <a:solidFill>
                  <a:srgbClr val="D4D4D4"/>
                </a:solidFill>
                <a:effectLst/>
                <a:latin typeface="-apple-system"/>
              </a:rPr>
              <a:t> </a:t>
            </a:r>
            <a:r>
              <a:rPr lang="zh-CN" altLang="en-US" b="0" i="0" dirty="0">
                <a:solidFill>
                  <a:srgbClr val="D4D4D4"/>
                </a:solidFill>
                <a:effectLst/>
                <a:latin typeface="-apple-system"/>
              </a:rPr>
              <a:t>表示线性调度器，是当前回合</a:t>
            </a:r>
            <a:r>
              <a:rPr lang="en-US" altLang="zh-CN" b="0" dirty="0">
                <a:solidFill>
                  <a:srgbClr val="D4D4D4"/>
                </a:solidFill>
                <a:effectLst/>
                <a:latin typeface="KaTeX_Main"/>
              </a:rPr>
              <a:t>\ </a:t>
            </a:r>
            <a:r>
              <a:rPr lang="en-US" altLang="zh-CN" b="0" dirty="0" err="1">
                <a:solidFill>
                  <a:srgbClr val="D4D4D4"/>
                </a:solidFill>
                <a:effectLst/>
                <a:latin typeface="KaTeX_Main"/>
              </a:rPr>
              <a:t>t</a:t>
            </a:r>
            <a:r>
              <a:rPr lang="en-US" altLang="zh-CN" b="0" i="1" dirty="0" err="1">
                <a:solidFill>
                  <a:srgbClr val="D4D4D4"/>
                </a:solidFill>
                <a:effectLst/>
                <a:latin typeface="KaTeX_Math"/>
              </a:rPr>
              <a:t>epoch</a:t>
            </a:r>
            <a:r>
              <a:rPr lang="en-US" altLang="zh-CN" b="0" dirty="0">
                <a:solidFill>
                  <a:srgbClr val="D4D4D4"/>
                </a:solidFill>
                <a:effectLst/>
                <a:latin typeface="KaTeX_Main"/>
              </a:rPr>
              <a:t> </a:t>
            </a:r>
            <a:r>
              <a:rPr lang="en-US" altLang="zh-CN" b="0" i="1" dirty="0">
                <a:solidFill>
                  <a:srgbClr val="D4D4D4"/>
                </a:solidFill>
                <a:effectLst/>
                <a:latin typeface="KaTeX_Math"/>
              </a:rPr>
              <a:t>t</a:t>
            </a:r>
            <a:r>
              <a:rPr lang="en-US" altLang="zh-CN" b="0" i="0" dirty="0">
                <a:solidFill>
                  <a:srgbClr val="D4D4D4"/>
                </a:solidFill>
                <a:effectLst/>
                <a:latin typeface="-apple-system"/>
              </a:rPr>
              <a:t> </a:t>
            </a:r>
            <a:r>
              <a:rPr lang="zh-CN" altLang="en-US" b="0" i="0" dirty="0">
                <a:solidFill>
                  <a:srgbClr val="D4D4D4"/>
                </a:solidFill>
                <a:effectLst/>
                <a:latin typeface="-apple-system"/>
              </a:rPr>
              <a:t>除以 </a:t>
            </a:r>
            <a:r>
              <a:rPr lang="en-US" altLang="zh-CN" b="0" dirty="0" err="1">
                <a:solidFill>
                  <a:srgbClr val="D4D4D4"/>
                </a:solidFill>
                <a:effectLst/>
                <a:latin typeface="KaTeX_Main"/>
              </a:rPr>
              <a:t>epoch</a:t>
            </a:r>
            <a:r>
              <a:rPr lang="en-US" altLang="zh-CN" b="0" i="1" dirty="0" err="1">
                <a:solidFill>
                  <a:srgbClr val="D4D4D4"/>
                </a:solidFill>
                <a:effectLst/>
                <a:latin typeface="KaTeX_Math"/>
              </a:rPr>
              <a:t>epoch</a:t>
            </a:r>
            <a:r>
              <a:rPr lang="en-US" altLang="zh-CN" b="0" i="0" dirty="0">
                <a:solidFill>
                  <a:srgbClr val="D4D4D4"/>
                </a:solidFill>
                <a:effectLst/>
                <a:latin typeface="-apple-system"/>
              </a:rPr>
              <a:t> </a:t>
            </a:r>
            <a:r>
              <a:rPr lang="zh-CN" altLang="en-US" b="0" i="0" dirty="0">
                <a:solidFill>
                  <a:srgbClr val="D4D4D4"/>
                </a:solidFill>
                <a:effectLst/>
                <a:latin typeface="-apple-system"/>
              </a:rPr>
              <a:t>总数。</a:t>
            </a:r>
            <a:endParaRPr lang="en-US" altLang="zh-CN" b="0" i="0" dirty="0">
              <a:solidFill>
                <a:srgbClr val="D4D4D4"/>
              </a:solidFill>
              <a:effectLst/>
              <a:latin typeface="-apple-system"/>
            </a:endParaRPr>
          </a:p>
          <a:p>
            <a:endParaRPr lang="en-US" altLang="zh-CN" b="0" i="0" dirty="0">
              <a:solidFill>
                <a:srgbClr val="D4D4D4"/>
              </a:solidFill>
              <a:effectLst/>
              <a:latin typeface="-apple-system"/>
            </a:endParaRPr>
          </a:p>
          <a:p>
            <a:r>
              <a:rPr lang="zh-CN" altLang="en-US" b="0" i="0" dirty="0">
                <a:solidFill>
                  <a:srgbClr val="D4D4D4"/>
                </a:solidFill>
                <a:effectLst/>
                <a:latin typeface="-apple-system"/>
              </a:rPr>
              <a:t>其中</a:t>
            </a:r>
            <a:r>
              <a:rPr lang="en-US" altLang="zh-CN" b="0" dirty="0">
                <a:solidFill>
                  <a:srgbClr val="D4D4D4"/>
                </a:solidFill>
                <a:effectLst/>
                <a:latin typeface="KaTeX_Main"/>
              </a:rPr>
              <a:t>\beta\ \gamma</a:t>
            </a:r>
            <a:r>
              <a:rPr lang="el-GR" altLang="zh-CN" b="0" i="1" dirty="0">
                <a:solidFill>
                  <a:srgbClr val="D4D4D4"/>
                </a:solidFill>
                <a:effectLst/>
                <a:latin typeface="KaTeX_Math"/>
              </a:rPr>
              <a:t>β</a:t>
            </a:r>
            <a:r>
              <a:rPr lang="el-GR" altLang="zh-CN" b="0" dirty="0">
                <a:solidFill>
                  <a:srgbClr val="D4D4D4"/>
                </a:solidFill>
                <a:effectLst/>
                <a:latin typeface="KaTeX_Main"/>
              </a:rPr>
              <a:t> </a:t>
            </a:r>
            <a:r>
              <a:rPr lang="el-GR" altLang="zh-CN" b="0" i="1" dirty="0">
                <a:solidFill>
                  <a:srgbClr val="D4D4D4"/>
                </a:solidFill>
                <a:effectLst/>
                <a:latin typeface="KaTeX_Math"/>
              </a:rPr>
              <a:t>γ</a:t>
            </a:r>
            <a:r>
              <a:rPr lang="zh-CN" altLang="en-US" b="0" i="0" dirty="0">
                <a:solidFill>
                  <a:srgbClr val="D4D4D4"/>
                </a:solidFill>
                <a:effectLst/>
                <a:latin typeface="-apple-system"/>
              </a:rPr>
              <a:t>是正超参数，伪标签的置信度由 </a:t>
            </a:r>
            <a:r>
              <a:rPr lang="en-US" altLang="zh-CN" b="0" dirty="0">
                <a:solidFill>
                  <a:srgbClr val="D4D4D4"/>
                </a:solidFill>
                <a:effectLst/>
                <a:latin typeface="KaTeX_Main"/>
              </a:rPr>
              <a:t>|2[\hat y_{</a:t>
            </a:r>
            <a:r>
              <a:rPr lang="en-US" altLang="zh-CN" b="0" dirty="0" err="1">
                <a:solidFill>
                  <a:srgbClr val="D4D4D4"/>
                </a:solidFill>
                <a:effectLst/>
                <a:latin typeface="KaTeX_Main"/>
              </a:rPr>
              <a:t>u,t</a:t>
            </a:r>
            <a:r>
              <a:rPr lang="en-US" altLang="zh-CN" b="0" dirty="0">
                <a:solidFill>
                  <a:srgbClr val="D4D4D4"/>
                </a:solidFill>
                <a:effectLst/>
                <a:latin typeface="KaTeX_Main"/>
              </a:rPr>
              <a:t>}]_j - 1|∣2[</a:t>
            </a:r>
            <a:r>
              <a:rPr lang="en-US" altLang="zh-CN" b="0" i="1" dirty="0">
                <a:solidFill>
                  <a:srgbClr val="D4D4D4"/>
                </a:solidFill>
                <a:effectLst/>
                <a:latin typeface="KaTeX_Math"/>
              </a:rPr>
              <a:t>y</a:t>
            </a:r>
            <a:r>
              <a:rPr lang="en-US" altLang="zh-CN" b="0" dirty="0">
                <a:solidFill>
                  <a:srgbClr val="D4D4D4"/>
                </a:solidFill>
                <a:effectLst/>
                <a:latin typeface="KaTeX_Main"/>
              </a:rPr>
              <a:t>^​</a:t>
            </a:r>
            <a:r>
              <a:rPr lang="en-US" altLang="zh-CN" b="0" i="1" dirty="0" err="1">
                <a:solidFill>
                  <a:srgbClr val="D4D4D4"/>
                </a:solidFill>
                <a:effectLst/>
                <a:latin typeface="KaTeX_Math"/>
              </a:rPr>
              <a:t>u</a:t>
            </a:r>
            <a:r>
              <a:rPr lang="en-US" altLang="zh-CN" b="0" dirty="0" err="1">
                <a:solidFill>
                  <a:srgbClr val="D4D4D4"/>
                </a:solidFill>
                <a:effectLst/>
                <a:latin typeface="KaTeX_Main"/>
              </a:rPr>
              <a:t>,</a:t>
            </a:r>
            <a:r>
              <a:rPr lang="en-US" altLang="zh-CN" b="0" i="1" dirty="0" err="1">
                <a:solidFill>
                  <a:srgbClr val="D4D4D4"/>
                </a:solidFill>
                <a:effectLst/>
                <a:latin typeface="KaTeX_Math"/>
              </a:rPr>
              <a:t>t</a:t>
            </a:r>
            <a:r>
              <a:rPr lang="en-US" altLang="zh-CN" b="0" dirty="0">
                <a:solidFill>
                  <a:srgbClr val="D4D4D4"/>
                </a:solidFill>
                <a:effectLst/>
                <a:latin typeface="KaTeX_Main"/>
              </a:rPr>
              <a:t>​]</a:t>
            </a:r>
            <a:r>
              <a:rPr lang="en-US" altLang="zh-CN" b="0" i="1" dirty="0">
                <a:solidFill>
                  <a:srgbClr val="D4D4D4"/>
                </a:solidFill>
                <a:effectLst/>
                <a:latin typeface="KaTeX_Math"/>
              </a:rPr>
              <a:t>j</a:t>
            </a:r>
            <a:r>
              <a:rPr lang="en-US" altLang="zh-CN" b="0" dirty="0">
                <a:solidFill>
                  <a:srgbClr val="D4D4D4"/>
                </a:solidFill>
                <a:effectLst/>
                <a:latin typeface="KaTeX_Main"/>
              </a:rPr>
              <a:t>​−1∣</a:t>
            </a:r>
            <a:r>
              <a:rPr lang="en-US" altLang="zh-CN" b="0" i="0" dirty="0">
                <a:solidFill>
                  <a:srgbClr val="D4D4D4"/>
                </a:solidFill>
                <a:effectLst/>
                <a:latin typeface="-apple-system"/>
              </a:rPr>
              <a:t> </a:t>
            </a:r>
            <a:r>
              <a:rPr lang="zh-CN" altLang="en-US" b="0" i="0" dirty="0">
                <a:solidFill>
                  <a:srgbClr val="D4D4D4"/>
                </a:solidFill>
                <a:effectLst/>
                <a:latin typeface="-apple-system"/>
              </a:rPr>
              <a:t>反映，当 </a:t>
            </a:r>
            <a:r>
              <a:rPr lang="en-US" altLang="zh-CN" b="0" dirty="0">
                <a:solidFill>
                  <a:srgbClr val="D4D4D4"/>
                </a:solidFill>
                <a:effectLst/>
                <a:latin typeface="KaTeX_Main"/>
              </a:rPr>
              <a:t>[\hat y_{</a:t>
            </a:r>
            <a:r>
              <a:rPr lang="en-US" altLang="zh-CN" b="0" dirty="0" err="1">
                <a:solidFill>
                  <a:srgbClr val="D4D4D4"/>
                </a:solidFill>
                <a:effectLst/>
                <a:latin typeface="KaTeX_Main"/>
              </a:rPr>
              <a:t>u,t</a:t>
            </a:r>
            <a:r>
              <a:rPr lang="en-US" altLang="zh-CN" b="0" dirty="0">
                <a:solidFill>
                  <a:srgbClr val="D4D4D4"/>
                </a:solidFill>
                <a:effectLst/>
                <a:latin typeface="KaTeX_Main"/>
              </a:rPr>
              <a:t>}]_j[</a:t>
            </a:r>
            <a:r>
              <a:rPr lang="en-US" altLang="zh-CN" b="0" i="1" dirty="0">
                <a:solidFill>
                  <a:srgbClr val="D4D4D4"/>
                </a:solidFill>
                <a:effectLst/>
                <a:latin typeface="KaTeX_Math"/>
              </a:rPr>
              <a:t>y</a:t>
            </a:r>
            <a:r>
              <a:rPr lang="en-US" altLang="zh-CN" b="0" dirty="0">
                <a:solidFill>
                  <a:srgbClr val="D4D4D4"/>
                </a:solidFill>
                <a:effectLst/>
                <a:latin typeface="KaTeX_Main"/>
              </a:rPr>
              <a:t>^​</a:t>
            </a:r>
            <a:r>
              <a:rPr lang="en-US" altLang="zh-CN" b="0" i="1" dirty="0" err="1">
                <a:solidFill>
                  <a:srgbClr val="D4D4D4"/>
                </a:solidFill>
                <a:effectLst/>
                <a:latin typeface="KaTeX_Math"/>
              </a:rPr>
              <a:t>u</a:t>
            </a:r>
            <a:r>
              <a:rPr lang="en-US" altLang="zh-CN" b="0" dirty="0" err="1">
                <a:solidFill>
                  <a:srgbClr val="D4D4D4"/>
                </a:solidFill>
                <a:effectLst/>
                <a:latin typeface="KaTeX_Main"/>
              </a:rPr>
              <a:t>,</a:t>
            </a:r>
            <a:r>
              <a:rPr lang="en-US" altLang="zh-CN" b="0" i="1" dirty="0" err="1">
                <a:solidFill>
                  <a:srgbClr val="D4D4D4"/>
                </a:solidFill>
                <a:effectLst/>
                <a:latin typeface="KaTeX_Math"/>
              </a:rPr>
              <a:t>t</a:t>
            </a:r>
            <a:r>
              <a:rPr lang="en-US" altLang="zh-CN" b="0" dirty="0">
                <a:solidFill>
                  <a:srgbClr val="D4D4D4"/>
                </a:solidFill>
                <a:effectLst/>
                <a:latin typeface="KaTeX_Main"/>
              </a:rPr>
              <a:t>​]</a:t>
            </a:r>
            <a:r>
              <a:rPr lang="en-US" altLang="zh-CN" b="0" i="1" dirty="0">
                <a:solidFill>
                  <a:srgbClr val="D4D4D4"/>
                </a:solidFill>
                <a:effectLst/>
                <a:latin typeface="KaTeX_Math"/>
              </a:rPr>
              <a:t>j</a:t>
            </a:r>
            <a:r>
              <a:rPr lang="en-US" altLang="zh-CN" b="0" dirty="0">
                <a:solidFill>
                  <a:srgbClr val="D4D4D4"/>
                </a:solidFill>
                <a:effectLst/>
                <a:latin typeface="KaTeX_Main"/>
              </a:rPr>
              <a:t>​</a:t>
            </a:r>
            <a:r>
              <a:rPr lang="en-US" altLang="zh-CN" b="0" i="0" dirty="0">
                <a:solidFill>
                  <a:srgbClr val="D4D4D4"/>
                </a:solidFill>
                <a:effectLst/>
                <a:latin typeface="-apple-system"/>
              </a:rPr>
              <a:t> </a:t>
            </a:r>
            <a:r>
              <a:rPr lang="zh-CN" altLang="en-US" b="0" i="0" dirty="0">
                <a:solidFill>
                  <a:srgbClr val="D4D4D4"/>
                </a:solidFill>
                <a:effectLst/>
                <a:latin typeface="-apple-system"/>
              </a:rPr>
              <a:t>为</a:t>
            </a:r>
            <a:r>
              <a:rPr lang="en-US" altLang="zh-CN" b="0" i="0" dirty="0">
                <a:solidFill>
                  <a:srgbClr val="D4D4D4"/>
                </a:solidFill>
                <a:effectLst/>
                <a:latin typeface="-apple-system"/>
              </a:rPr>
              <a:t>0.5</a:t>
            </a:r>
            <a:r>
              <a:rPr lang="zh-CN" altLang="en-US" b="0" i="0" dirty="0">
                <a:solidFill>
                  <a:srgbClr val="D4D4D4"/>
                </a:solidFill>
                <a:effectLst/>
                <a:latin typeface="-apple-system"/>
              </a:rPr>
              <a:t>时，</a:t>
            </a:r>
            <a:r>
              <a:rPr lang="en-US" altLang="zh-CN" b="0" dirty="0">
                <a:solidFill>
                  <a:srgbClr val="D4D4D4"/>
                </a:solidFill>
                <a:effectLst/>
                <a:latin typeface="KaTeX_Main"/>
              </a:rPr>
              <a:t>\xi</a:t>
            </a:r>
            <a:r>
              <a:rPr lang="el-GR" altLang="zh-CN" b="0" i="1" dirty="0">
                <a:solidFill>
                  <a:srgbClr val="D4D4D4"/>
                </a:solidFill>
                <a:effectLst/>
                <a:latin typeface="KaTeX_Math"/>
              </a:rPr>
              <a:t>ξ</a:t>
            </a:r>
            <a:r>
              <a:rPr lang="zh-CN" altLang="en-US" b="0" i="0" dirty="0">
                <a:solidFill>
                  <a:srgbClr val="D4D4D4"/>
                </a:solidFill>
                <a:effectLst/>
                <a:latin typeface="-apple-system"/>
              </a:rPr>
              <a:t>达到最小值，表示置信度最小，而 </a:t>
            </a:r>
            <a:r>
              <a:rPr lang="en-US" altLang="zh-CN" b="0" dirty="0">
                <a:solidFill>
                  <a:srgbClr val="D4D4D4"/>
                </a:solidFill>
                <a:effectLst/>
                <a:latin typeface="KaTeX_Main"/>
              </a:rPr>
              <a:t>[\hat y_{</a:t>
            </a:r>
            <a:r>
              <a:rPr lang="en-US" altLang="zh-CN" b="0" dirty="0" err="1">
                <a:solidFill>
                  <a:srgbClr val="D4D4D4"/>
                </a:solidFill>
                <a:effectLst/>
                <a:latin typeface="KaTeX_Main"/>
              </a:rPr>
              <a:t>u,t</a:t>
            </a:r>
            <a:r>
              <a:rPr lang="en-US" altLang="zh-CN" b="0" dirty="0">
                <a:solidFill>
                  <a:srgbClr val="D4D4D4"/>
                </a:solidFill>
                <a:effectLst/>
                <a:latin typeface="KaTeX_Main"/>
              </a:rPr>
              <a:t>}]_j =0 \ or =1[</a:t>
            </a:r>
            <a:r>
              <a:rPr lang="en-US" altLang="zh-CN" b="0" i="1" dirty="0">
                <a:solidFill>
                  <a:srgbClr val="D4D4D4"/>
                </a:solidFill>
                <a:effectLst/>
                <a:latin typeface="KaTeX_Math"/>
              </a:rPr>
              <a:t>y</a:t>
            </a:r>
            <a:r>
              <a:rPr lang="en-US" altLang="zh-CN" b="0" dirty="0">
                <a:solidFill>
                  <a:srgbClr val="D4D4D4"/>
                </a:solidFill>
                <a:effectLst/>
                <a:latin typeface="KaTeX_Main"/>
              </a:rPr>
              <a:t>^​</a:t>
            </a:r>
            <a:r>
              <a:rPr lang="en-US" altLang="zh-CN" b="0" i="1" dirty="0" err="1">
                <a:solidFill>
                  <a:srgbClr val="D4D4D4"/>
                </a:solidFill>
                <a:effectLst/>
                <a:latin typeface="KaTeX_Math"/>
              </a:rPr>
              <a:t>u</a:t>
            </a:r>
            <a:r>
              <a:rPr lang="en-US" altLang="zh-CN" b="0" dirty="0" err="1">
                <a:solidFill>
                  <a:srgbClr val="D4D4D4"/>
                </a:solidFill>
                <a:effectLst/>
                <a:latin typeface="KaTeX_Main"/>
              </a:rPr>
              <a:t>,</a:t>
            </a:r>
            <a:r>
              <a:rPr lang="en-US" altLang="zh-CN" b="0" i="1" dirty="0" err="1">
                <a:solidFill>
                  <a:srgbClr val="D4D4D4"/>
                </a:solidFill>
                <a:effectLst/>
                <a:latin typeface="KaTeX_Math"/>
              </a:rPr>
              <a:t>t</a:t>
            </a:r>
            <a:r>
              <a:rPr lang="en-US" altLang="zh-CN" b="0" dirty="0">
                <a:solidFill>
                  <a:srgbClr val="D4D4D4"/>
                </a:solidFill>
                <a:effectLst/>
                <a:latin typeface="KaTeX_Main"/>
              </a:rPr>
              <a:t>​]</a:t>
            </a:r>
            <a:r>
              <a:rPr lang="en-US" altLang="zh-CN" b="0" i="1" dirty="0">
                <a:solidFill>
                  <a:srgbClr val="D4D4D4"/>
                </a:solidFill>
                <a:effectLst/>
                <a:latin typeface="KaTeX_Math"/>
              </a:rPr>
              <a:t>j</a:t>
            </a:r>
            <a:r>
              <a:rPr lang="en-US" altLang="zh-CN" b="0" dirty="0">
                <a:solidFill>
                  <a:srgbClr val="D4D4D4"/>
                </a:solidFill>
                <a:effectLst/>
                <a:latin typeface="KaTeX_Main"/>
              </a:rPr>
              <a:t>​=0 </a:t>
            </a:r>
            <a:r>
              <a:rPr lang="en-US" altLang="zh-CN" b="0" i="1" dirty="0">
                <a:solidFill>
                  <a:srgbClr val="D4D4D4"/>
                </a:solidFill>
                <a:effectLst/>
                <a:latin typeface="KaTeX_Math"/>
              </a:rPr>
              <a:t>or</a:t>
            </a:r>
            <a:r>
              <a:rPr lang="en-US" altLang="zh-CN" b="0" dirty="0">
                <a:solidFill>
                  <a:srgbClr val="D4D4D4"/>
                </a:solidFill>
                <a:effectLst/>
                <a:latin typeface="KaTeX_Main"/>
              </a:rPr>
              <a:t>=1</a:t>
            </a:r>
            <a:r>
              <a:rPr lang="en-US" altLang="zh-CN" b="0" i="0" dirty="0">
                <a:solidFill>
                  <a:srgbClr val="D4D4D4"/>
                </a:solidFill>
                <a:effectLst/>
                <a:latin typeface="-apple-system"/>
              </a:rPr>
              <a:t> </a:t>
            </a:r>
            <a:r>
              <a:rPr lang="zh-CN" altLang="en-US" b="0" i="0" dirty="0">
                <a:solidFill>
                  <a:srgbClr val="D4D4D4"/>
                </a:solidFill>
                <a:effectLst/>
                <a:latin typeface="-apple-system"/>
              </a:rPr>
              <a:t>时，达到最大值，如图中的</a:t>
            </a:r>
            <a:r>
              <a:rPr lang="en-US" altLang="zh-CN" b="0" i="0" dirty="0">
                <a:solidFill>
                  <a:srgbClr val="D4D4D4"/>
                </a:solidFill>
                <a:effectLst/>
                <a:latin typeface="-apple-system"/>
              </a:rPr>
              <a:t>(b)</a:t>
            </a:r>
            <a:r>
              <a:rPr lang="zh-CN" altLang="en-US" b="0" i="0" dirty="0">
                <a:solidFill>
                  <a:srgbClr val="D4D4D4"/>
                </a:solidFill>
                <a:effectLst/>
                <a:latin typeface="-apple-system"/>
              </a:rPr>
              <a:t>所示</a:t>
            </a:r>
            <a:endParaRPr lang="en-US" altLang="zh-CN" b="0" i="0" dirty="0">
              <a:solidFill>
                <a:srgbClr val="D4D4D4"/>
              </a:solidFill>
              <a:effectLst/>
              <a:latin typeface="-apple-system"/>
            </a:endParaRPr>
          </a:p>
          <a:p>
            <a:endParaRPr lang="en-US" altLang="zh-CN" b="0" i="0" dirty="0">
              <a:solidFill>
                <a:srgbClr val="D4D4D4"/>
              </a:solidFill>
              <a:effectLst/>
              <a:latin typeface="-apple-system"/>
            </a:endParaRPr>
          </a:p>
          <a:p>
            <a:r>
              <a:rPr lang="zh-CN" altLang="en-US" b="0" i="0" dirty="0">
                <a:solidFill>
                  <a:srgbClr val="D4D4D4"/>
                </a:solidFill>
                <a:effectLst/>
                <a:latin typeface="-apple-system"/>
              </a:rPr>
              <a:t>伪标签在迭代过程中置信度逐渐增加</a:t>
            </a:r>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8</a:t>
            </a:fld>
            <a:endParaRPr lang="zh-CN" altLang="en-US"/>
          </a:p>
        </p:txBody>
      </p:sp>
    </p:spTree>
    <p:extLst>
      <p:ext uri="{BB962C8B-B14F-4D97-AF65-F5344CB8AC3E}">
        <p14:creationId xmlns:p14="http://schemas.microsoft.com/office/powerpoint/2010/main" val="2674273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第一类是在所有正标签和所有负标签都可用（“</a:t>
            </a:r>
            <a:r>
              <a:rPr lang="en-US" altLang="zh-CN" b="0" i="0" dirty="0">
                <a:solidFill>
                  <a:srgbClr val="1D2129"/>
                </a:solidFill>
                <a:effectLst/>
                <a:latin typeface="PingFangSC-Regular"/>
              </a:rPr>
              <a:t>All”</a:t>
            </a:r>
            <a:r>
              <a:rPr lang="zh-CN" altLang="en-US" b="0" i="0" dirty="0">
                <a:solidFill>
                  <a:srgbClr val="1D2129"/>
                </a:solidFill>
                <a:effectLst/>
                <a:latin typeface="PingFangSC-Regular"/>
              </a:rPr>
              <a:t>）的情况下用二元交叉熵损失函数</a:t>
            </a:r>
            <a:r>
              <a:rPr lang="en-US" altLang="zh-CN" b="0" i="0" dirty="0">
                <a:solidFill>
                  <a:srgbClr val="1D2129"/>
                </a:solidFill>
                <a:effectLst/>
                <a:latin typeface="PingFangSC-Regular"/>
              </a:rPr>
              <a:t>LBCE</a:t>
            </a:r>
            <a:r>
              <a:rPr lang="zh-CN" altLang="en-US" b="0" i="0" dirty="0">
                <a:solidFill>
                  <a:srgbClr val="1D2129"/>
                </a:solidFill>
                <a:effectLst/>
                <a:latin typeface="PingFangSC-Regular"/>
              </a:rPr>
              <a:t>和平滑 </a:t>
            </a:r>
            <a:r>
              <a:rPr lang="en-US" altLang="zh-CN" b="0" i="0" dirty="0">
                <a:solidFill>
                  <a:srgbClr val="1D2129"/>
                </a:solidFill>
                <a:effectLst/>
                <a:latin typeface="PingFangSC-Regular"/>
              </a:rPr>
              <a:t>LBCE−LS</a:t>
            </a:r>
            <a:r>
              <a:rPr lang="zh-CN" altLang="en-US" b="0" i="0" dirty="0">
                <a:solidFill>
                  <a:srgbClr val="1D2129"/>
                </a:solidFill>
                <a:effectLst/>
                <a:latin typeface="PingFangSC-Regular"/>
              </a:rPr>
              <a:t>。在第二类中，在分配单个观察到的标签、正面和负面（“单一”）的情况下评估结果。</a:t>
            </a:r>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伪标签的收敛性和 </a:t>
            </a:r>
            <a:r>
              <a:rPr lang="en-US" altLang="zh-CN" b="0" i="0" dirty="0">
                <a:solidFill>
                  <a:srgbClr val="1D2129"/>
                </a:solidFill>
                <a:effectLst/>
                <a:latin typeface="PingFangSC-Regular"/>
              </a:rPr>
              <a:t>FSPL </a:t>
            </a:r>
            <a:r>
              <a:rPr lang="zh-CN" altLang="en-US" b="0" i="0" dirty="0">
                <a:solidFill>
                  <a:srgbClr val="1D2129"/>
                </a:solidFill>
                <a:effectLst/>
                <a:latin typeface="PingFangSC-Regular"/>
              </a:rPr>
              <a:t>的 </a:t>
            </a:r>
            <a:r>
              <a:rPr lang="en-US" altLang="zh-CN" b="0" i="0" dirty="0">
                <a:solidFill>
                  <a:srgbClr val="1D2129"/>
                </a:solidFill>
                <a:effectLst/>
                <a:latin typeface="PingFangSC-Regular"/>
              </a:rPr>
              <a:t>COCO </a:t>
            </a:r>
            <a:r>
              <a:rPr lang="zh-CN" altLang="en-US" b="0" i="0" dirty="0">
                <a:solidFill>
                  <a:srgbClr val="1D2129"/>
                </a:solidFill>
                <a:effectLst/>
                <a:latin typeface="PingFangSC-Regular"/>
              </a:rPr>
              <a:t>数据集中的预测。</a:t>
            </a:r>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9</a:t>
            </a:fld>
            <a:endParaRPr lang="zh-CN" altLang="en-US"/>
          </a:p>
        </p:txBody>
      </p:sp>
    </p:spTree>
    <p:extLst>
      <p:ext uri="{BB962C8B-B14F-4D97-AF65-F5344CB8AC3E}">
        <p14:creationId xmlns:p14="http://schemas.microsoft.com/office/powerpoint/2010/main" val="3869123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其中表中的 </a:t>
            </a:r>
            <a:r>
              <a:rPr lang="en-US" altLang="zh-CN" b="0" i="0" dirty="0">
                <a:solidFill>
                  <a:srgbClr val="1D2129"/>
                </a:solidFill>
                <a:effectLst/>
                <a:latin typeface="PingFangSC-Regular"/>
              </a:rPr>
              <a:t>20% </a:t>
            </a:r>
            <a:r>
              <a:rPr lang="zh-CN" altLang="en-US" b="0" i="0" dirty="0">
                <a:solidFill>
                  <a:srgbClr val="1D2129"/>
                </a:solidFill>
                <a:effectLst/>
                <a:latin typeface="PingFangSC-Regular"/>
              </a:rPr>
              <a:t>表示只有 </a:t>
            </a:r>
            <a:r>
              <a:rPr lang="en-US" altLang="zh-CN" b="0" i="0" dirty="0">
                <a:solidFill>
                  <a:srgbClr val="1D2129"/>
                </a:solidFill>
                <a:effectLst/>
                <a:latin typeface="PingFangSC-Regular"/>
              </a:rPr>
              <a:t>20% </a:t>
            </a:r>
            <a:r>
              <a:rPr lang="zh-CN" altLang="en-US" b="0" i="0" dirty="0">
                <a:solidFill>
                  <a:srgbClr val="1D2129"/>
                </a:solidFill>
                <a:effectLst/>
                <a:latin typeface="PingFangSC-Regular"/>
              </a:rPr>
              <a:t>的图像具有单个正标签，其余图像完全未标记。</a:t>
            </a:r>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10</a:t>
            </a:fld>
            <a:endParaRPr lang="zh-CN" altLang="en-US"/>
          </a:p>
        </p:txBody>
      </p:sp>
    </p:spTree>
    <p:extLst>
      <p:ext uri="{BB962C8B-B14F-4D97-AF65-F5344CB8AC3E}">
        <p14:creationId xmlns:p14="http://schemas.microsoft.com/office/powerpoint/2010/main" val="1434504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4433B-53A2-4D5A-9033-2B487BE782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88457C-4B3C-4074-8051-081E1FDA0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11E6F4-C30D-4929-922E-054B53845154}"/>
              </a:ext>
            </a:extLst>
          </p:cNvPr>
          <p:cNvSpPr>
            <a:spLocks noGrp="1"/>
          </p:cNvSpPr>
          <p:nvPr>
            <p:ph type="dt" sz="half" idx="10"/>
          </p:nvPr>
        </p:nvSpPr>
        <p:spPr/>
        <p:txBody>
          <a:bodyPr/>
          <a:lstStyle/>
          <a:p>
            <a:fld id="{C23E1100-D3E0-4B46-A155-C6D716FBFC85}" type="datetimeFigureOut">
              <a:rPr lang="zh-CN" altLang="en-US" smtClean="0"/>
              <a:t>2022/11/12</a:t>
            </a:fld>
            <a:endParaRPr lang="zh-CN" altLang="en-US"/>
          </a:p>
        </p:txBody>
      </p:sp>
      <p:sp>
        <p:nvSpPr>
          <p:cNvPr id="5" name="页脚占位符 4">
            <a:extLst>
              <a:ext uri="{FF2B5EF4-FFF2-40B4-BE49-F238E27FC236}">
                <a16:creationId xmlns:a16="http://schemas.microsoft.com/office/drawing/2014/main" id="{4B5F2FF9-A618-4F6C-AB41-7205D29310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C91806-ED9E-43ED-829D-910529D93B71}"/>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48012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51440-EA36-4840-8B4F-F5254BD06C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A1CB46-4457-4A3F-8C17-787DB39EC9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F1DC25-6234-47E3-9FAB-2365F92F5B65}"/>
              </a:ext>
            </a:extLst>
          </p:cNvPr>
          <p:cNvSpPr>
            <a:spLocks noGrp="1"/>
          </p:cNvSpPr>
          <p:nvPr>
            <p:ph type="dt" sz="half" idx="10"/>
          </p:nvPr>
        </p:nvSpPr>
        <p:spPr/>
        <p:txBody>
          <a:bodyPr/>
          <a:lstStyle/>
          <a:p>
            <a:fld id="{C23E1100-D3E0-4B46-A155-C6D716FBFC85}" type="datetimeFigureOut">
              <a:rPr lang="zh-CN" altLang="en-US" smtClean="0"/>
              <a:t>2022/11/12</a:t>
            </a:fld>
            <a:endParaRPr lang="zh-CN" altLang="en-US"/>
          </a:p>
        </p:txBody>
      </p:sp>
      <p:sp>
        <p:nvSpPr>
          <p:cNvPr id="5" name="页脚占位符 4">
            <a:extLst>
              <a:ext uri="{FF2B5EF4-FFF2-40B4-BE49-F238E27FC236}">
                <a16:creationId xmlns:a16="http://schemas.microsoft.com/office/drawing/2014/main" id="{713A5BE1-CEB9-4A63-B2D5-94317A59BC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FEA8F0-E75B-4072-8105-4E9EEDA76E9F}"/>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94923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B44BA2-2535-44BB-9816-87900154EF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6177B31-76CD-484D-9F89-3FA802190D4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E48876-D6A5-402D-A724-3627E1150BF1}"/>
              </a:ext>
            </a:extLst>
          </p:cNvPr>
          <p:cNvSpPr>
            <a:spLocks noGrp="1"/>
          </p:cNvSpPr>
          <p:nvPr>
            <p:ph type="dt" sz="half" idx="10"/>
          </p:nvPr>
        </p:nvSpPr>
        <p:spPr/>
        <p:txBody>
          <a:bodyPr/>
          <a:lstStyle/>
          <a:p>
            <a:fld id="{C23E1100-D3E0-4B46-A155-C6D716FBFC85}" type="datetimeFigureOut">
              <a:rPr lang="zh-CN" altLang="en-US" smtClean="0"/>
              <a:t>2022/11/12</a:t>
            </a:fld>
            <a:endParaRPr lang="zh-CN" altLang="en-US"/>
          </a:p>
        </p:txBody>
      </p:sp>
      <p:sp>
        <p:nvSpPr>
          <p:cNvPr id="5" name="页脚占位符 4">
            <a:extLst>
              <a:ext uri="{FF2B5EF4-FFF2-40B4-BE49-F238E27FC236}">
                <a16:creationId xmlns:a16="http://schemas.microsoft.com/office/drawing/2014/main" id="{EA82E060-BDE9-4968-BD0D-E20EBC8319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A3EE3D-85B7-4113-A50C-4FBA3E27C09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0333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18F32-B1C9-4728-99F6-14F32D2D48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67F450-C211-4125-A984-54D2E88EC65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28C0B1-D678-440E-B084-E899F963499A}"/>
              </a:ext>
            </a:extLst>
          </p:cNvPr>
          <p:cNvSpPr>
            <a:spLocks noGrp="1"/>
          </p:cNvSpPr>
          <p:nvPr>
            <p:ph type="dt" sz="half" idx="10"/>
          </p:nvPr>
        </p:nvSpPr>
        <p:spPr/>
        <p:txBody>
          <a:bodyPr/>
          <a:lstStyle/>
          <a:p>
            <a:fld id="{C23E1100-D3E0-4B46-A155-C6D716FBFC85}" type="datetimeFigureOut">
              <a:rPr lang="zh-CN" altLang="en-US" smtClean="0"/>
              <a:t>2022/11/12</a:t>
            </a:fld>
            <a:endParaRPr lang="zh-CN" altLang="en-US"/>
          </a:p>
        </p:txBody>
      </p:sp>
      <p:sp>
        <p:nvSpPr>
          <p:cNvPr id="5" name="页脚占位符 4">
            <a:extLst>
              <a:ext uri="{FF2B5EF4-FFF2-40B4-BE49-F238E27FC236}">
                <a16:creationId xmlns:a16="http://schemas.microsoft.com/office/drawing/2014/main" id="{71522027-DA46-48B3-AA85-9C04F4E437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1F967B-7796-4EFD-9555-169566A78E6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310677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3CF83-4703-47C4-8D4D-47B56AD84C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FE27F0-C795-4E84-8814-AE661F94B5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7DC55F-7331-4CDE-B747-E57026595EEE}"/>
              </a:ext>
            </a:extLst>
          </p:cNvPr>
          <p:cNvSpPr>
            <a:spLocks noGrp="1"/>
          </p:cNvSpPr>
          <p:nvPr>
            <p:ph type="dt" sz="half" idx="10"/>
          </p:nvPr>
        </p:nvSpPr>
        <p:spPr/>
        <p:txBody>
          <a:bodyPr/>
          <a:lstStyle/>
          <a:p>
            <a:fld id="{C23E1100-D3E0-4B46-A155-C6D716FBFC85}" type="datetimeFigureOut">
              <a:rPr lang="zh-CN" altLang="en-US" smtClean="0"/>
              <a:t>2022/11/12</a:t>
            </a:fld>
            <a:endParaRPr lang="zh-CN" altLang="en-US"/>
          </a:p>
        </p:txBody>
      </p:sp>
      <p:sp>
        <p:nvSpPr>
          <p:cNvPr id="5" name="页脚占位符 4">
            <a:extLst>
              <a:ext uri="{FF2B5EF4-FFF2-40B4-BE49-F238E27FC236}">
                <a16:creationId xmlns:a16="http://schemas.microsoft.com/office/drawing/2014/main" id="{E8078CD6-8EF4-40A1-9688-01EFE2CD1F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A3BB89-5328-4DB8-A651-60B4C9F02052}"/>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67051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024CF-47ED-42E7-923F-285DA2AC55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4B219C-C650-4AE8-BCD4-3B8F267986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5569B66-9EF2-4FFE-86BC-B1B8026AC5C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B5C0686-FD22-4B65-AAEA-5E83B858B784}"/>
              </a:ext>
            </a:extLst>
          </p:cNvPr>
          <p:cNvSpPr>
            <a:spLocks noGrp="1"/>
          </p:cNvSpPr>
          <p:nvPr>
            <p:ph type="dt" sz="half" idx="10"/>
          </p:nvPr>
        </p:nvSpPr>
        <p:spPr/>
        <p:txBody>
          <a:bodyPr/>
          <a:lstStyle/>
          <a:p>
            <a:fld id="{C23E1100-D3E0-4B46-A155-C6D716FBFC85}" type="datetimeFigureOut">
              <a:rPr lang="zh-CN" altLang="en-US" smtClean="0"/>
              <a:t>2022/11/12</a:t>
            </a:fld>
            <a:endParaRPr lang="zh-CN" altLang="en-US"/>
          </a:p>
        </p:txBody>
      </p:sp>
      <p:sp>
        <p:nvSpPr>
          <p:cNvPr id="6" name="页脚占位符 5">
            <a:extLst>
              <a:ext uri="{FF2B5EF4-FFF2-40B4-BE49-F238E27FC236}">
                <a16:creationId xmlns:a16="http://schemas.microsoft.com/office/drawing/2014/main" id="{9388FAB0-3F84-4A2C-A42B-1FEF2999AB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65F738-B5B3-476C-8324-709CBCD1A7C2}"/>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408823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BE2BE-B7C6-4FE6-8348-E7098D5CE2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86ED64-B88C-47B8-AB7B-A1E9DA3E9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82BED06-E06C-4983-88DD-9159A60B4A5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E9338F-7F00-4A50-92F8-749322BB7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4F4608-7A38-4EF5-8643-5B20DF2F39B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B0BEC80-8407-4526-AB91-17F0A72C915B}"/>
              </a:ext>
            </a:extLst>
          </p:cNvPr>
          <p:cNvSpPr>
            <a:spLocks noGrp="1"/>
          </p:cNvSpPr>
          <p:nvPr>
            <p:ph type="dt" sz="half" idx="10"/>
          </p:nvPr>
        </p:nvSpPr>
        <p:spPr/>
        <p:txBody>
          <a:bodyPr/>
          <a:lstStyle/>
          <a:p>
            <a:fld id="{C23E1100-D3E0-4B46-A155-C6D716FBFC85}" type="datetimeFigureOut">
              <a:rPr lang="zh-CN" altLang="en-US" smtClean="0"/>
              <a:t>2022/11/12</a:t>
            </a:fld>
            <a:endParaRPr lang="zh-CN" altLang="en-US"/>
          </a:p>
        </p:txBody>
      </p:sp>
      <p:sp>
        <p:nvSpPr>
          <p:cNvPr id="8" name="页脚占位符 7">
            <a:extLst>
              <a:ext uri="{FF2B5EF4-FFF2-40B4-BE49-F238E27FC236}">
                <a16:creationId xmlns:a16="http://schemas.microsoft.com/office/drawing/2014/main" id="{B4F9F47F-E3FB-4FBE-AB6B-3B7F817E494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26F881-E119-4273-AF4D-6C753B2938B1}"/>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75635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BB7B8-4813-49AB-A463-90F0E673F4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3FA85C-69D1-4BFE-979C-2FA48DC783C5}"/>
              </a:ext>
            </a:extLst>
          </p:cNvPr>
          <p:cNvSpPr>
            <a:spLocks noGrp="1"/>
          </p:cNvSpPr>
          <p:nvPr>
            <p:ph type="dt" sz="half" idx="10"/>
          </p:nvPr>
        </p:nvSpPr>
        <p:spPr/>
        <p:txBody>
          <a:bodyPr/>
          <a:lstStyle/>
          <a:p>
            <a:fld id="{C23E1100-D3E0-4B46-A155-C6D716FBFC85}" type="datetimeFigureOut">
              <a:rPr lang="zh-CN" altLang="en-US" smtClean="0"/>
              <a:t>2022/11/12</a:t>
            </a:fld>
            <a:endParaRPr lang="zh-CN" altLang="en-US"/>
          </a:p>
        </p:txBody>
      </p:sp>
      <p:sp>
        <p:nvSpPr>
          <p:cNvPr id="4" name="页脚占位符 3">
            <a:extLst>
              <a:ext uri="{FF2B5EF4-FFF2-40B4-BE49-F238E27FC236}">
                <a16:creationId xmlns:a16="http://schemas.microsoft.com/office/drawing/2014/main" id="{883F7081-718D-4E35-9E27-BC19B13555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330C0D-13B9-42F0-B78B-2EA7EE6B68A5}"/>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81561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FB4EF4-402A-4551-88D7-5CF0314033E7}"/>
              </a:ext>
            </a:extLst>
          </p:cNvPr>
          <p:cNvSpPr>
            <a:spLocks noGrp="1"/>
          </p:cNvSpPr>
          <p:nvPr>
            <p:ph type="dt" sz="half" idx="10"/>
          </p:nvPr>
        </p:nvSpPr>
        <p:spPr/>
        <p:txBody>
          <a:bodyPr/>
          <a:lstStyle/>
          <a:p>
            <a:fld id="{C23E1100-D3E0-4B46-A155-C6D716FBFC85}" type="datetimeFigureOut">
              <a:rPr lang="zh-CN" altLang="en-US" smtClean="0"/>
              <a:t>2022/11/12</a:t>
            </a:fld>
            <a:endParaRPr lang="zh-CN" altLang="en-US"/>
          </a:p>
        </p:txBody>
      </p:sp>
      <p:sp>
        <p:nvSpPr>
          <p:cNvPr id="3" name="页脚占位符 2">
            <a:extLst>
              <a:ext uri="{FF2B5EF4-FFF2-40B4-BE49-F238E27FC236}">
                <a16:creationId xmlns:a16="http://schemas.microsoft.com/office/drawing/2014/main" id="{DA603293-F6F0-42C0-9723-474F2BB07C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21C660-D4CC-4BE2-AEE6-885B074C0367}"/>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388945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8D1A1-FDE8-4E39-9AED-BB140D4D0A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9C053A-05FF-4C11-8065-96B3E604E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20513B-1405-4579-9707-3D95D9F93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0F6C15-0396-4895-9766-0ACD900F66BA}"/>
              </a:ext>
            </a:extLst>
          </p:cNvPr>
          <p:cNvSpPr>
            <a:spLocks noGrp="1"/>
          </p:cNvSpPr>
          <p:nvPr>
            <p:ph type="dt" sz="half" idx="10"/>
          </p:nvPr>
        </p:nvSpPr>
        <p:spPr/>
        <p:txBody>
          <a:bodyPr/>
          <a:lstStyle/>
          <a:p>
            <a:fld id="{C23E1100-D3E0-4B46-A155-C6D716FBFC85}" type="datetimeFigureOut">
              <a:rPr lang="zh-CN" altLang="en-US" smtClean="0"/>
              <a:t>2022/11/12</a:t>
            </a:fld>
            <a:endParaRPr lang="zh-CN" altLang="en-US"/>
          </a:p>
        </p:txBody>
      </p:sp>
      <p:sp>
        <p:nvSpPr>
          <p:cNvPr id="6" name="页脚占位符 5">
            <a:extLst>
              <a:ext uri="{FF2B5EF4-FFF2-40B4-BE49-F238E27FC236}">
                <a16:creationId xmlns:a16="http://schemas.microsoft.com/office/drawing/2014/main" id="{EB4B2EFF-4C14-4CAD-B76E-34F6B2170F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5FDDF-6498-4F85-9215-479F24216668}"/>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420839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494D1-466C-4B85-9315-183FBAB220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0B4244-1650-4344-A692-93BA77D6B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78F5F2-4BF5-450C-ABFA-D226F9FC9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C857A9-E376-4287-A137-7B16B220AAD0}"/>
              </a:ext>
            </a:extLst>
          </p:cNvPr>
          <p:cNvSpPr>
            <a:spLocks noGrp="1"/>
          </p:cNvSpPr>
          <p:nvPr>
            <p:ph type="dt" sz="half" idx="10"/>
          </p:nvPr>
        </p:nvSpPr>
        <p:spPr/>
        <p:txBody>
          <a:bodyPr/>
          <a:lstStyle/>
          <a:p>
            <a:fld id="{C23E1100-D3E0-4B46-A155-C6D716FBFC85}" type="datetimeFigureOut">
              <a:rPr lang="zh-CN" altLang="en-US" smtClean="0"/>
              <a:t>2022/11/12</a:t>
            </a:fld>
            <a:endParaRPr lang="zh-CN" altLang="en-US"/>
          </a:p>
        </p:txBody>
      </p:sp>
      <p:sp>
        <p:nvSpPr>
          <p:cNvPr id="6" name="页脚占位符 5">
            <a:extLst>
              <a:ext uri="{FF2B5EF4-FFF2-40B4-BE49-F238E27FC236}">
                <a16:creationId xmlns:a16="http://schemas.microsoft.com/office/drawing/2014/main" id="{318B7054-F969-48F9-B799-DBE6BA3ED5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184899-B4D4-4EA1-97C8-1AA5C2D0D18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68683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F975F8-9184-4D5B-BE1E-8D654B2BC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B6B687-8478-4382-991A-8C13CC3501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4561AA-D6EA-470F-817F-411696311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E1100-D3E0-4B46-A155-C6D716FBFC85}" type="datetimeFigureOut">
              <a:rPr lang="zh-CN" altLang="en-US" smtClean="0"/>
              <a:t>2022/11/12</a:t>
            </a:fld>
            <a:endParaRPr lang="zh-CN" altLang="en-US"/>
          </a:p>
        </p:txBody>
      </p:sp>
      <p:sp>
        <p:nvSpPr>
          <p:cNvPr id="5" name="页脚占位符 4">
            <a:extLst>
              <a:ext uri="{FF2B5EF4-FFF2-40B4-BE49-F238E27FC236}">
                <a16:creationId xmlns:a16="http://schemas.microsoft.com/office/drawing/2014/main" id="{550BCB99-A434-4144-A8A1-096B10465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3517005-8BCA-46C3-9E7B-6E7380DFF1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656315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F54FE29-925F-47C2-B4F9-14DC75847069}"/>
              </a:ext>
            </a:extLst>
          </p:cNvPr>
          <p:cNvSpPr txBox="1"/>
          <p:nvPr/>
        </p:nvSpPr>
        <p:spPr>
          <a:xfrm>
            <a:off x="5373107" y="5248591"/>
            <a:ext cx="6545843" cy="707886"/>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分享人：项桂巳雨</a:t>
            </a:r>
            <a:endParaRPr lang="en-US" altLang="zh-CN" sz="2000" dirty="0">
              <a:latin typeface="微软雅黑" panose="020B0503020204020204" pitchFamily="34" charset="-122"/>
              <a:ea typeface="微软雅黑" panose="020B0503020204020204" pitchFamily="34" charset="-122"/>
            </a:endParaRPr>
          </a:p>
          <a:p>
            <a:pPr algn="ctr"/>
            <a:r>
              <a:rPr lang="en-US" altLang="zh-CN" sz="2000" dirty="0">
                <a:latin typeface="微软雅黑" panose="020B0503020204020204" pitchFamily="34" charset="-122"/>
                <a:ea typeface="微软雅黑" panose="020B0503020204020204" pitchFamily="34" charset="-122"/>
              </a:rPr>
              <a:t>2022/11/12</a:t>
            </a:r>
            <a:endParaRPr lang="zh-CN" altLang="en-US"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9EDCFE87-3989-4A94-8387-069FAAF09C39}"/>
              </a:ext>
            </a:extLst>
          </p:cNvPr>
          <p:cNvPicPr>
            <a:picLocks noChangeAspect="1"/>
          </p:cNvPicPr>
          <p:nvPr/>
        </p:nvPicPr>
        <p:blipFill>
          <a:blip r:embed="rId2"/>
          <a:stretch>
            <a:fillRect/>
          </a:stretch>
        </p:blipFill>
        <p:spPr>
          <a:xfrm>
            <a:off x="1888959" y="901523"/>
            <a:ext cx="7521847" cy="4008257"/>
          </a:xfrm>
          <a:prstGeom prst="rect">
            <a:avLst/>
          </a:prstGeom>
        </p:spPr>
      </p:pic>
    </p:spTree>
    <p:extLst>
      <p:ext uri="{BB962C8B-B14F-4D97-AF65-F5344CB8AC3E}">
        <p14:creationId xmlns:p14="http://schemas.microsoft.com/office/powerpoint/2010/main" val="1095601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G2NetPL Generic Game-Theoretic Network for Partial-Label Image Classification  2022</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4719034" cy="532966"/>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实验</a:t>
            </a:r>
            <a:endParaRPr lang="en-US" altLang="zh-CN" sz="2800" b="1"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0EB6DB99-E686-4504-9987-8FEA4ADF2C65}"/>
              </a:ext>
            </a:extLst>
          </p:cNvPr>
          <p:cNvSpPr txBox="1"/>
          <p:nvPr/>
        </p:nvSpPr>
        <p:spPr>
          <a:xfrm>
            <a:off x="616790" y="1463322"/>
            <a:ext cx="223273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SSPL</a:t>
            </a:r>
            <a:r>
              <a:rPr lang="zh-CN" altLang="en-US" sz="2000" dirty="0">
                <a:latin typeface="微软雅黑" panose="020B0503020204020204" pitchFamily="34" charset="-122"/>
                <a:ea typeface="微软雅黑" panose="020B0503020204020204" pitchFamily="34" charset="-122"/>
              </a:rPr>
              <a:t>条件下</a:t>
            </a:r>
            <a:endParaRPr lang="en-US" altLang="zh-CN" sz="20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2511C8CC-7D3C-4E9A-8261-60A168AA42EB}"/>
              </a:ext>
            </a:extLst>
          </p:cNvPr>
          <p:cNvPicPr>
            <a:picLocks noChangeAspect="1"/>
          </p:cNvPicPr>
          <p:nvPr/>
        </p:nvPicPr>
        <p:blipFill>
          <a:blip r:embed="rId3"/>
          <a:stretch>
            <a:fillRect/>
          </a:stretch>
        </p:blipFill>
        <p:spPr>
          <a:xfrm>
            <a:off x="1248219" y="2123301"/>
            <a:ext cx="9363075" cy="2028825"/>
          </a:xfrm>
          <a:prstGeom prst="rect">
            <a:avLst/>
          </a:prstGeom>
        </p:spPr>
      </p:pic>
      <p:pic>
        <p:nvPicPr>
          <p:cNvPr id="11" name="图片 10">
            <a:extLst>
              <a:ext uri="{FF2B5EF4-FFF2-40B4-BE49-F238E27FC236}">
                <a16:creationId xmlns:a16="http://schemas.microsoft.com/office/drawing/2014/main" id="{CFC042A3-D7D0-42F6-9D1E-775F4954CD82}"/>
              </a:ext>
            </a:extLst>
          </p:cNvPr>
          <p:cNvPicPr>
            <a:picLocks noChangeAspect="1"/>
          </p:cNvPicPr>
          <p:nvPr/>
        </p:nvPicPr>
        <p:blipFill>
          <a:blip r:embed="rId4"/>
          <a:stretch>
            <a:fillRect/>
          </a:stretch>
        </p:blipFill>
        <p:spPr>
          <a:xfrm>
            <a:off x="3948223" y="4304210"/>
            <a:ext cx="4564912" cy="2253473"/>
          </a:xfrm>
          <a:prstGeom prst="rect">
            <a:avLst/>
          </a:prstGeom>
        </p:spPr>
      </p:pic>
    </p:spTree>
    <p:extLst>
      <p:ext uri="{BB962C8B-B14F-4D97-AF65-F5344CB8AC3E}">
        <p14:creationId xmlns:p14="http://schemas.microsoft.com/office/powerpoint/2010/main" val="288863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G2NetPL Generic Game-Theoretic Network for Partial-Label Image Classification  2022</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4719034" cy="532966"/>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实验</a:t>
            </a:r>
            <a:endParaRPr lang="en-US" altLang="zh-CN" sz="28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B1862516-890D-4188-A05D-631AD26C4B87}"/>
              </a:ext>
            </a:extLst>
          </p:cNvPr>
          <p:cNvPicPr>
            <a:picLocks noChangeAspect="1"/>
          </p:cNvPicPr>
          <p:nvPr/>
        </p:nvPicPr>
        <p:blipFill>
          <a:blip r:embed="rId3"/>
          <a:stretch>
            <a:fillRect/>
          </a:stretch>
        </p:blipFill>
        <p:spPr>
          <a:xfrm>
            <a:off x="1254414" y="1370029"/>
            <a:ext cx="9648825" cy="2838450"/>
          </a:xfrm>
          <a:prstGeom prst="rect">
            <a:avLst/>
          </a:prstGeom>
        </p:spPr>
      </p:pic>
      <p:pic>
        <p:nvPicPr>
          <p:cNvPr id="8" name="图片 7">
            <a:extLst>
              <a:ext uri="{FF2B5EF4-FFF2-40B4-BE49-F238E27FC236}">
                <a16:creationId xmlns:a16="http://schemas.microsoft.com/office/drawing/2014/main" id="{1CD8BC60-3568-4000-BBF7-B297C9702664}"/>
              </a:ext>
            </a:extLst>
          </p:cNvPr>
          <p:cNvPicPr>
            <a:picLocks noChangeAspect="1"/>
          </p:cNvPicPr>
          <p:nvPr/>
        </p:nvPicPr>
        <p:blipFill>
          <a:blip r:embed="rId4"/>
          <a:stretch>
            <a:fillRect/>
          </a:stretch>
        </p:blipFill>
        <p:spPr>
          <a:xfrm>
            <a:off x="1169906" y="4441989"/>
            <a:ext cx="9733333" cy="2028571"/>
          </a:xfrm>
          <a:prstGeom prst="rect">
            <a:avLst/>
          </a:prstGeom>
        </p:spPr>
      </p:pic>
    </p:spTree>
    <p:extLst>
      <p:ext uri="{BB962C8B-B14F-4D97-AF65-F5344CB8AC3E}">
        <p14:creationId xmlns:p14="http://schemas.microsoft.com/office/powerpoint/2010/main" val="167172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44BDC88-3D27-469B-98D0-D181826F0560}"/>
              </a:ext>
            </a:extLst>
          </p:cNvPr>
          <p:cNvSpPr txBox="1"/>
          <p:nvPr/>
        </p:nvSpPr>
        <p:spPr>
          <a:xfrm>
            <a:off x="2233655" y="2519534"/>
            <a:ext cx="7724689" cy="1107996"/>
          </a:xfrm>
          <a:prstGeom prst="rect">
            <a:avLst/>
          </a:prstGeom>
          <a:noFill/>
        </p:spPr>
        <p:txBody>
          <a:bodyPr wrap="square">
            <a:spAutoFit/>
          </a:bodyPr>
          <a:lstStyle/>
          <a:p>
            <a:pPr algn="ctr"/>
            <a:r>
              <a:rPr lang="zh-CN" altLang="en-US" sz="6600" b="1" dirty="0">
                <a:latin typeface="微软雅黑" panose="020B0503020204020204" pitchFamily="34" charset="-122"/>
                <a:ea typeface="微软雅黑" panose="020B0503020204020204" pitchFamily="34" charset="-122"/>
              </a:rPr>
              <a:t>谢谢大家</a:t>
            </a:r>
          </a:p>
        </p:txBody>
      </p:sp>
    </p:spTree>
    <p:extLst>
      <p:ext uri="{BB962C8B-B14F-4D97-AF65-F5344CB8AC3E}">
        <p14:creationId xmlns:p14="http://schemas.microsoft.com/office/powerpoint/2010/main" val="62179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G2NetPL Generic Game-Theoretic Network for Partial-Label Image Classification  2022</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1465197" y="1797784"/>
            <a:ext cx="8954150" cy="1938992"/>
          </a:xfrm>
          <a:prstGeom prst="rect">
            <a:avLst/>
          </a:prstGeom>
          <a:noFill/>
        </p:spPr>
        <p:txBody>
          <a:bodyPr wrap="square" rtlCol="0">
            <a:spAutoFit/>
          </a:bodyPr>
          <a:lstStyle/>
          <a:p>
            <a:pPr marL="457200" indent="-457200">
              <a:buFont typeface="+mj-lt"/>
              <a:buAutoNum type="arabicPeriod"/>
            </a:pPr>
            <a:r>
              <a:rPr lang="en-US" altLang="zh-CN" sz="2000" dirty="0">
                <a:latin typeface="微软雅黑" panose="020B0503020204020204" pitchFamily="34" charset="-122"/>
                <a:ea typeface="微软雅黑" panose="020B0503020204020204" pitchFamily="34" charset="-122"/>
              </a:rPr>
              <a:t>full-set-single-positive-label (FSPL) :</a:t>
            </a:r>
            <a:r>
              <a:rPr lang="zh-CN" altLang="en-US" sz="2000" dirty="0">
                <a:latin typeface="微软雅黑" panose="020B0503020204020204" pitchFamily="34" charset="-122"/>
                <a:ea typeface="微软雅黑" panose="020B0503020204020204" pitchFamily="34" charset="-122"/>
              </a:rPr>
              <a:t>每个训练图像只标注一个正标签。虽然偏标签设置可以减轻注释负担，但仍然需要标记所有训练图像。</a:t>
            </a:r>
          </a:p>
          <a:p>
            <a:pPr marL="457200" indent="-457200">
              <a:buFont typeface="+mj-lt"/>
              <a:buAutoNum type="arabicPeriod"/>
            </a:pPr>
            <a:endParaRPr lang="zh-CN" altLang="en-US"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en-US" altLang="zh-CN" sz="2000" b="1" dirty="0">
                <a:latin typeface="微软雅黑" panose="020B0503020204020204" pitchFamily="34" charset="-122"/>
                <a:ea typeface="微软雅黑" panose="020B0503020204020204" pitchFamily="34" charset="-122"/>
              </a:rPr>
              <a:t>subset-single-positive-label (SSPL)</a:t>
            </a:r>
            <a:r>
              <a:rPr lang="zh-CN" altLang="en-US" sz="2000" b="1" dirty="0">
                <a:latin typeface="微软雅黑" panose="020B0503020204020204" pitchFamily="34" charset="-122"/>
                <a:ea typeface="微软雅黑" panose="020B0503020204020204" pitchFamily="34" charset="-122"/>
              </a:rPr>
              <a:t>：只需要标记训练图像的一个子集，并且对于每个标记的图像，只标注一个正标签。</a:t>
            </a:r>
            <a:endParaRPr lang="en-US" altLang="zh-CN" sz="2000" b="1"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721792"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Background</a:t>
            </a:r>
            <a:endParaRPr lang="zh-CN" altLang="en-US" sz="2800" b="1"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DA7CFE0F-6E1D-4CFD-8626-C80B4D86BA5B}"/>
              </a:ext>
            </a:extLst>
          </p:cNvPr>
          <p:cNvSpPr/>
          <p:nvPr/>
        </p:nvSpPr>
        <p:spPr>
          <a:xfrm>
            <a:off x="1695125" y="4191942"/>
            <a:ext cx="3994484" cy="127534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基于</a:t>
            </a:r>
            <a:r>
              <a:rPr lang="en-US" altLang="zh-CN" sz="2000" b="1" dirty="0">
                <a:solidFill>
                  <a:schemeClr val="tx1"/>
                </a:solidFill>
                <a:latin typeface="微软雅黑" panose="020B0503020204020204" pitchFamily="34" charset="-122"/>
                <a:ea typeface="微软雅黑" panose="020B0503020204020204" pitchFamily="34" charset="-122"/>
              </a:rPr>
              <a:t>label correlation </a:t>
            </a:r>
            <a:r>
              <a:rPr lang="zh-CN" altLang="en-US" sz="2000" b="1" dirty="0">
                <a:solidFill>
                  <a:schemeClr val="tx1"/>
                </a:solidFill>
                <a:latin typeface="微软雅黑" panose="020B0503020204020204" pitchFamily="34" charset="-122"/>
                <a:ea typeface="微软雅黑" panose="020B0503020204020204" pitchFamily="34" charset="-122"/>
              </a:rPr>
              <a:t>和 </a:t>
            </a:r>
            <a:r>
              <a:rPr lang="en-US" altLang="zh-CN" sz="2000" b="1" dirty="0">
                <a:solidFill>
                  <a:schemeClr val="tx1"/>
                </a:solidFill>
                <a:latin typeface="微软雅黑" panose="020B0503020204020204" pitchFamily="34" charset="-122"/>
                <a:ea typeface="微软雅黑" panose="020B0503020204020204" pitchFamily="34" charset="-122"/>
              </a:rPr>
              <a:t>label matrix completion </a:t>
            </a:r>
            <a:r>
              <a:rPr lang="zh-CN" altLang="en-US" sz="2000" b="1" dirty="0">
                <a:solidFill>
                  <a:schemeClr val="tx1"/>
                </a:solidFill>
                <a:latin typeface="微软雅黑" panose="020B0503020204020204" pitchFamily="34" charset="-122"/>
                <a:ea typeface="微软雅黑" panose="020B0503020204020204" pitchFamily="34" charset="-122"/>
              </a:rPr>
              <a:t>的</a:t>
            </a:r>
            <a:r>
              <a:rPr lang="en-US" altLang="zh-CN" sz="2000" b="1" dirty="0">
                <a:solidFill>
                  <a:schemeClr val="tx1"/>
                </a:solidFill>
                <a:latin typeface="微软雅黑" panose="020B0503020204020204" pitchFamily="34" charset="-122"/>
                <a:ea typeface="微软雅黑" panose="020B0503020204020204" pitchFamily="34" charset="-122"/>
              </a:rPr>
              <a:t>PLL</a:t>
            </a:r>
            <a:r>
              <a:rPr lang="zh-CN" altLang="en-US" sz="2000" b="1" dirty="0">
                <a:solidFill>
                  <a:schemeClr val="tx1"/>
                </a:solidFill>
                <a:latin typeface="微软雅黑" panose="020B0503020204020204" pitchFamily="34" charset="-122"/>
                <a:ea typeface="微软雅黑" panose="020B0503020204020204" pitchFamily="34" charset="-122"/>
              </a:rPr>
              <a:t>方法</a:t>
            </a:r>
          </a:p>
        </p:txBody>
      </p:sp>
      <p:sp>
        <p:nvSpPr>
          <p:cNvPr id="10" name="矩形: 圆角 9">
            <a:extLst>
              <a:ext uri="{FF2B5EF4-FFF2-40B4-BE49-F238E27FC236}">
                <a16:creationId xmlns:a16="http://schemas.microsoft.com/office/drawing/2014/main" id="{253D5743-00DB-404E-9E47-A9F6FEBD3A18}"/>
              </a:ext>
            </a:extLst>
          </p:cNvPr>
          <p:cNvSpPr/>
          <p:nvPr/>
        </p:nvSpPr>
        <p:spPr>
          <a:xfrm>
            <a:off x="6349193" y="4184953"/>
            <a:ext cx="3994484" cy="127534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微软雅黑" panose="020B0503020204020204" pitchFamily="34" charset="-122"/>
                <a:ea typeface="微软雅黑" panose="020B0503020204020204" pitchFamily="34" charset="-122"/>
              </a:rPr>
              <a:t>半监督学习方法</a:t>
            </a:r>
          </a:p>
        </p:txBody>
      </p:sp>
      <p:sp>
        <p:nvSpPr>
          <p:cNvPr id="11" name="箭头: 右 10">
            <a:extLst>
              <a:ext uri="{FF2B5EF4-FFF2-40B4-BE49-F238E27FC236}">
                <a16:creationId xmlns:a16="http://schemas.microsoft.com/office/drawing/2014/main" id="{6048603F-91C1-4851-A7CC-810E4F6C0D2B}"/>
              </a:ext>
            </a:extLst>
          </p:cNvPr>
          <p:cNvSpPr/>
          <p:nvPr/>
        </p:nvSpPr>
        <p:spPr>
          <a:xfrm rot="1841675">
            <a:off x="6328554" y="3549317"/>
            <a:ext cx="999949" cy="409073"/>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箭头: 右 11">
            <a:extLst>
              <a:ext uri="{FF2B5EF4-FFF2-40B4-BE49-F238E27FC236}">
                <a16:creationId xmlns:a16="http://schemas.microsoft.com/office/drawing/2014/main" id="{41110B77-15FA-41EE-8D59-1DE356C85D08}"/>
              </a:ext>
            </a:extLst>
          </p:cNvPr>
          <p:cNvSpPr/>
          <p:nvPr/>
        </p:nvSpPr>
        <p:spPr>
          <a:xfrm rot="8631923">
            <a:off x="4717901" y="3549317"/>
            <a:ext cx="999949" cy="409073"/>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08999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G2NetPL Generic Game-Theoretic Network for Partial-Label Image Classification  2022</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740800" y="1537076"/>
            <a:ext cx="8954150" cy="400110"/>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4719034" cy="532966"/>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博弈论网络</a:t>
                </a:r>
                <a:r>
                  <a:rPr lang="en-US" altLang="zh-CN" sz="2800" b="1" dirty="0">
                    <a:latin typeface="微软雅黑" panose="020B0503020204020204" pitchFamily="34" charset="-122"/>
                    <a:ea typeface="微软雅黑" panose="020B0503020204020204" pitchFamily="34" charset="-122"/>
                  </a:rPr>
                  <a:t>(</a:t>
                </a:r>
                <a14:m>
                  <m:oMath xmlns:m="http://schemas.openxmlformats.org/officeDocument/2006/math">
                    <m:sSup>
                      <m:sSupPr>
                        <m:ctrlPr>
                          <a:rPr lang="en-US" altLang="zh-CN" sz="2800" b="1" i="1" dirty="0" smtClean="0">
                            <a:latin typeface="Cambria Math" panose="02040503050406030204" pitchFamily="18" charset="0"/>
                            <a:ea typeface="微软雅黑" panose="020B0503020204020204" pitchFamily="34" charset="-122"/>
                          </a:rPr>
                        </m:ctrlPr>
                      </m:sSupPr>
                      <m:e>
                        <m:r>
                          <a:rPr lang="en-US" altLang="zh-CN" sz="2800" b="1" i="1" dirty="0" smtClean="0">
                            <a:latin typeface="Cambria Math" panose="02040503050406030204" pitchFamily="18" charset="0"/>
                            <a:ea typeface="微软雅黑" panose="020B0503020204020204" pitchFamily="34" charset="-122"/>
                          </a:rPr>
                          <m:t>𝑮</m:t>
                        </m:r>
                      </m:e>
                      <m:sup>
                        <m:r>
                          <a:rPr lang="en-US" altLang="zh-CN" sz="2800" b="1" i="1" dirty="0" smtClean="0">
                            <a:latin typeface="Cambria Math" panose="02040503050406030204" pitchFamily="18" charset="0"/>
                            <a:ea typeface="微软雅黑" panose="020B0503020204020204" pitchFamily="34" charset="-122"/>
                          </a:rPr>
                          <m:t>𝟐</m:t>
                        </m:r>
                      </m:sup>
                    </m:sSup>
                    <m:r>
                      <a:rPr lang="en-US" altLang="zh-CN" sz="2800" b="1" i="1" dirty="0" smtClean="0">
                        <a:latin typeface="Cambria Math" panose="02040503050406030204" pitchFamily="18" charset="0"/>
                        <a:ea typeface="微软雅黑" panose="020B0503020204020204" pitchFamily="34" charset="-122"/>
                      </a:rPr>
                      <m:t>𝑵𝒆𝒕𝑷𝑳</m:t>
                    </m:r>
                  </m:oMath>
                </a14:m>
                <a:r>
                  <a:rPr lang="en-US" altLang="zh-CN" sz="2800" b="1" dirty="0">
                    <a:latin typeface="微软雅黑" panose="020B0503020204020204" pitchFamily="34" charset="-122"/>
                    <a:ea typeface="微软雅黑" panose="020B0503020204020204" pitchFamily="34" charset="-122"/>
                  </a:rPr>
                  <a:t>)</a:t>
                </a:r>
              </a:p>
            </p:txBody>
          </p:sp>
        </mc:Choice>
        <mc:Fallback xmlns="">
          <p:sp>
            <p:nvSpPr>
              <p:cNvPr id="2" name="文本框 1">
                <a:extLst>
                  <a:ext uri="{FF2B5EF4-FFF2-40B4-BE49-F238E27FC236}">
                    <a16:creationId xmlns:a16="http://schemas.microsoft.com/office/drawing/2014/main" id="{CB7EC186-8BEA-4432-A3F5-B26DB9A3F662}"/>
                  </a:ext>
                </a:extLst>
              </p:cNvPr>
              <p:cNvSpPr txBox="1">
                <a:spLocks noRot="1" noChangeAspect="1" noMove="1" noResize="1" noEditPoints="1" noAdjustHandles="1" noChangeArrowheads="1" noChangeShapeType="1" noTextEdit="1"/>
              </p:cNvSpPr>
              <p:nvPr/>
            </p:nvSpPr>
            <p:spPr>
              <a:xfrm>
                <a:off x="334229" y="737826"/>
                <a:ext cx="4719034" cy="532966"/>
              </a:xfrm>
              <a:prstGeom prst="rect">
                <a:avLst/>
              </a:prstGeom>
              <a:blipFill>
                <a:blip r:embed="rId3"/>
                <a:stretch>
                  <a:fillRect l="-2713" t="-9195" b="-3218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D3F156F-25B5-448C-9168-7F09BC4EE78F}"/>
              </a:ext>
            </a:extLst>
          </p:cNvPr>
          <p:cNvPicPr>
            <a:picLocks noChangeAspect="1"/>
          </p:cNvPicPr>
          <p:nvPr/>
        </p:nvPicPr>
        <p:blipFill>
          <a:blip r:embed="rId4"/>
          <a:stretch>
            <a:fillRect/>
          </a:stretch>
        </p:blipFill>
        <p:spPr>
          <a:xfrm>
            <a:off x="0" y="1395069"/>
            <a:ext cx="12192000" cy="3332666"/>
          </a:xfrm>
          <a:prstGeom prst="rect">
            <a:avLst/>
          </a:prstGeom>
        </p:spPr>
      </p:pic>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9A1166FC-744B-4ECE-B7E4-9322565FF553}"/>
                  </a:ext>
                </a:extLst>
              </p:cNvPr>
              <p:cNvSpPr txBox="1"/>
              <p:nvPr/>
            </p:nvSpPr>
            <p:spPr>
              <a:xfrm>
                <a:off x="1682275" y="4527681"/>
                <a:ext cx="8289758" cy="2246769"/>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博弈的三个基本元素</a:t>
                </a:r>
                <a:r>
                  <a:rPr lang="en-US" altLang="zh-CN" sz="2000" b="1" dirty="0">
                    <a:latin typeface="微软雅黑" panose="020B0503020204020204" pitchFamily="34" charset="-122"/>
                    <a:ea typeface="微软雅黑" panose="020B0503020204020204" pitchFamily="34" charset="-122"/>
                  </a:rPr>
                  <a:t>:</a:t>
                </a:r>
              </a:p>
              <a:p>
                <a:endParaRPr lang="en-US" altLang="zh-CN" sz="2000" dirty="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一组玩家（伪标签和网络）</a:t>
                </a:r>
              </a:p>
              <a:p>
                <a:pPr lvl="1"/>
                <a:endParaRPr lang="zh-CN" altLang="en-US" sz="2000" dirty="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一组玩家的策略或行动（</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𝑌</m:t>
                        </m:r>
                      </m:e>
                      <m:sub>
                        <m:r>
                          <a:rPr lang="en-US" altLang="zh-CN" sz="2000" b="0" i="1" smtClean="0">
                            <a:latin typeface="Cambria Math" panose="02040503050406030204" pitchFamily="18" charset="0"/>
                            <a:ea typeface="微软雅黑" panose="020B0503020204020204" pitchFamily="34" charset="-122"/>
                          </a:rPr>
                          <m:t>𝑢</m:t>
                        </m:r>
                      </m:sub>
                    </m:sSub>
                  </m:oMath>
                </a14:m>
                <a:r>
                  <a:rPr lang="zh-CN" altLang="en-US" sz="2000" dirty="0">
                    <a:latin typeface="微软雅黑" panose="020B0503020204020204" pitchFamily="34" charset="-122"/>
                    <a:ea typeface="微软雅黑" panose="020B0503020204020204" pitchFamily="34" charset="-122"/>
                  </a:rPr>
                  <a:t>表示伪标签，</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𝜃</m:t>
                    </m:r>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表示网络），</a:t>
                </a:r>
              </a:p>
              <a:p>
                <a:pPr lvl="1"/>
                <a:endParaRPr lang="zh-CN" altLang="en-US" sz="2000" dirty="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相关成本（损失函数）           和                。</a:t>
                </a:r>
              </a:p>
            </p:txBody>
          </p:sp>
        </mc:Choice>
        <mc:Fallback>
          <p:sp>
            <p:nvSpPr>
              <p:cNvPr id="14" name="文本框 13">
                <a:extLst>
                  <a:ext uri="{FF2B5EF4-FFF2-40B4-BE49-F238E27FC236}">
                    <a16:creationId xmlns:a16="http://schemas.microsoft.com/office/drawing/2014/main" id="{9A1166FC-744B-4ECE-B7E4-9322565FF553}"/>
                  </a:ext>
                </a:extLst>
              </p:cNvPr>
              <p:cNvSpPr txBox="1">
                <a:spLocks noRot="1" noChangeAspect="1" noMove="1" noResize="1" noEditPoints="1" noAdjustHandles="1" noChangeArrowheads="1" noChangeShapeType="1" noTextEdit="1"/>
              </p:cNvSpPr>
              <p:nvPr/>
            </p:nvSpPr>
            <p:spPr>
              <a:xfrm>
                <a:off x="1682275" y="4527681"/>
                <a:ext cx="8289758" cy="2246769"/>
              </a:xfrm>
              <a:prstGeom prst="rect">
                <a:avLst/>
              </a:prstGeom>
              <a:blipFill>
                <a:blip r:embed="rId5"/>
                <a:stretch>
                  <a:fillRect l="-809" t="-1630" b="-4076"/>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BFF654AC-05E0-4BB5-A607-54BD3957C784}"/>
              </a:ext>
            </a:extLst>
          </p:cNvPr>
          <p:cNvPicPr>
            <a:picLocks noChangeAspect="1"/>
          </p:cNvPicPr>
          <p:nvPr/>
        </p:nvPicPr>
        <p:blipFill>
          <a:blip r:embed="rId6"/>
          <a:stretch>
            <a:fillRect/>
          </a:stretch>
        </p:blipFill>
        <p:spPr>
          <a:xfrm>
            <a:off x="5039086" y="6364926"/>
            <a:ext cx="676190" cy="352381"/>
          </a:xfrm>
          <a:prstGeom prst="rect">
            <a:avLst/>
          </a:prstGeom>
        </p:spPr>
      </p:pic>
      <p:pic>
        <p:nvPicPr>
          <p:cNvPr id="20" name="图片 19">
            <a:extLst>
              <a:ext uri="{FF2B5EF4-FFF2-40B4-BE49-F238E27FC236}">
                <a16:creationId xmlns:a16="http://schemas.microsoft.com/office/drawing/2014/main" id="{A176DC2A-9AFB-4315-B4CE-4D23FE9ED521}"/>
              </a:ext>
            </a:extLst>
          </p:cNvPr>
          <p:cNvPicPr>
            <a:picLocks noChangeAspect="1"/>
          </p:cNvPicPr>
          <p:nvPr/>
        </p:nvPicPr>
        <p:blipFill>
          <a:blip r:embed="rId7"/>
          <a:stretch>
            <a:fillRect/>
          </a:stretch>
        </p:blipFill>
        <p:spPr>
          <a:xfrm>
            <a:off x="6178129" y="6364926"/>
            <a:ext cx="1095238" cy="409524"/>
          </a:xfrm>
          <a:prstGeom prst="rect">
            <a:avLst/>
          </a:prstGeom>
        </p:spPr>
      </p:pic>
    </p:spTree>
    <p:extLst>
      <p:ext uri="{BB962C8B-B14F-4D97-AF65-F5344CB8AC3E}">
        <p14:creationId xmlns:p14="http://schemas.microsoft.com/office/powerpoint/2010/main" val="290683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G2NetPL Generic Game-Theoretic Network for Partial-Label Image Classification  2022</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740800" y="1537076"/>
            <a:ext cx="8954150" cy="400110"/>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4719034" cy="532966"/>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博弈论网络</a:t>
                </a:r>
                <a:r>
                  <a:rPr lang="en-US" altLang="zh-CN" sz="2800" b="1" dirty="0">
                    <a:latin typeface="微软雅黑" panose="020B0503020204020204" pitchFamily="34" charset="-122"/>
                    <a:ea typeface="微软雅黑" panose="020B0503020204020204" pitchFamily="34" charset="-122"/>
                  </a:rPr>
                  <a:t>(</a:t>
                </a:r>
                <a14:m>
                  <m:oMath xmlns:m="http://schemas.openxmlformats.org/officeDocument/2006/math">
                    <m:sSup>
                      <m:sSupPr>
                        <m:ctrlPr>
                          <a:rPr lang="en-US" altLang="zh-CN" sz="2800" b="1" i="1" dirty="0" smtClean="0">
                            <a:latin typeface="Cambria Math" panose="02040503050406030204" pitchFamily="18" charset="0"/>
                            <a:ea typeface="微软雅黑" panose="020B0503020204020204" pitchFamily="34" charset="-122"/>
                          </a:rPr>
                        </m:ctrlPr>
                      </m:sSupPr>
                      <m:e>
                        <m:r>
                          <a:rPr lang="en-US" altLang="zh-CN" sz="2800" b="1" i="1" dirty="0" smtClean="0">
                            <a:latin typeface="Cambria Math" panose="02040503050406030204" pitchFamily="18" charset="0"/>
                            <a:ea typeface="微软雅黑" panose="020B0503020204020204" pitchFamily="34" charset="-122"/>
                          </a:rPr>
                          <m:t>𝑮</m:t>
                        </m:r>
                      </m:e>
                      <m:sup>
                        <m:r>
                          <a:rPr lang="en-US" altLang="zh-CN" sz="2800" b="1" i="1" dirty="0" smtClean="0">
                            <a:latin typeface="Cambria Math" panose="02040503050406030204" pitchFamily="18" charset="0"/>
                            <a:ea typeface="微软雅黑" panose="020B0503020204020204" pitchFamily="34" charset="-122"/>
                          </a:rPr>
                          <m:t>𝟐</m:t>
                        </m:r>
                      </m:sup>
                    </m:sSup>
                    <m:r>
                      <a:rPr lang="en-US" altLang="zh-CN" sz="2800" b="1" i="1" dirty="0" smtClean="0">
                        <a:latin typeface="Cambria Math" panose="02040503050406030204" pitchFamily="18" charset="0"/>
                        <a:ea typeface="微软雅黑" panose="020B0503020204020204" pitchFamily="34" charset="-122"/>
                      </a:rPr>
                      <m:t>𝑵𝒆𝒕𝑷𝑳</m:t>
                    </m:r>
                  </m:oMath>
                </a14:m>
                <a:r>
                  <a:rPr lang="en-US" altLang="zh-CN" sz="2800" b="1" dirty="0">
                    <a:latin typeface="微软雅黑" panose="020B0503020204020204" pitchFamily="34" charset="-122"/>
                    <a:ea typeface="微软雅黑" panose="020B0503020204020204" pitchFamily="34" charset="-122"/>
                  </a:rPr>
                  <a:t>)</a:t>
                </a:r>
              </a:p>
            </p:txBody>
          </p:sp>
        </mc:Choice>
        <mc:Fallback xmlns="">
          <p:sp>
            <p:nvSpPr>
              <p:cNvPr id="2" name="文本框 1">
                <a:extLst>
                  <a:ext uri="{FF2B5EF4-FFF2-40B4-BE49-F238E27FC236}">
                    <a16:creationId xmlns:a16="http://schemas.microsoft.com/office/drawing/2014/main" id="{CB7EC186-8BEA-4432-A3F5-B26DB9A3F662}"/>
                  </a:ext>
                </a:extLst>
              </p:cNvPr>
              <p:cNvSpPr txBox="1">
                <a:spLocks noRot="1" noChangeAspect="1" noMove="1" noResize="1" noEditPoints="1" noAdjustHandles="1" noChangeArrowheads="1" noChangeShapeType="1" noTextEdit="1"/>
              </p:cNvSpPr>
              <p:nvPr/>
            </p:nvSpPr>
            <p:spPr>
              <a:xfrm>
                <a:off x="334229" y="737826"/>
                <a:ext cx="4719034" cy="532966"/>
              </a:xfrm>
              <a:prstGeom prst="rect">
                <a:avLst/>
              </a:prstGeom>
              <a:blipFill>
                <a:blip r:embed="rId3"/>
                <a:stretch>
                  <a:fillRect l="-2713" t="-9195" b="-3218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D3F156F-25B5-448C-9168-7F09BC4EE78F}"/>
              </a:ext>
            </a:extLst>
          </p:cNvPr>
          <p:cNvPicPr>
            <a:picLocks noChangeAspect="1"/>
          </p:cNvPicPr>
          <p:nvPr/>
        </p:nvPicPr>
        <p:blipFill>
          <a:blip r:embed="rId4"/>
          <a:stretch>
            <a:fillRect/>
          </a:stretch>
        </p:blipFill>
        <p:spPr>
          <a:xfrm>
            <a:off x="0" y="1270792"/>
            <a:ext cx="12192000" cy="3332666"/>
          </a:xfrm>
          <a:prstGeom prst="rect">
            <a:avLst/>
          </a:prstGeom>
        </p:spPr>
      </p:pic>
      <p:sp>
        <p:nvSpPr>
          <p:cNvPr id="14" name="文本框 13">
            <a:extLst>
              <a:ext uri="{FF2B5EF4-FFF2-40B4-BE49-F238E27FC236}">
                <a16:creationId xmlns:a16="http://schemas.microsoft.com/office/drawing/2014/main" id="{9A1166FC-744B-4ECE-B7E4-9322565FF553}"/>
              </a:ext>
            </a:extLst>
          </p:cNvPr>
          <p:cNvSpPr txBox="1"/>
          <p:nvPr/>
        </p:nvSpPr>
        <p:spPr>
          <a:xfrm>
            <a:off x="1703540" y="4354937"/>
            <a:ext cx="8289758" cy="2000548"/>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伪标签的优点：</a:t>
            </a:r>
            <a:endParaRPr lang="en-US" altLang="zh-CN" sz="20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400" dirty="0">
                <a:latin typeface="微软雅黑" panose="020B0503020204020204" pitchFamily="34" charset="-122"/>
                <a:ea typeface="微软雅黑" panose="020B0503020204020204" pitchFamily="34" charset="-122"/>
              </a:rPr>
              <a:t>本文的方法可以保证伪标签在训练过程中的平滑性和收敛性；</a:t>
            </a:r>
            <a:endParaRPr lang="en-US" altLang="zh-CN" sz="1400" dirty="0">
              <a:latin typeface="微软雅黑" panose="020B0503020204020204" pitchFamily="34" charset="-122"/>
              <a:ea typeface="微软雅黑" panose="020B0503020204020204" pitchFamily="34" charset="-122"/>
            </a:endParaRPr>
          </a:p>
          <a:p>
            <a:pPr marL="800100" lvl="1" indent="-342900">
              <a:buAutoNum type="arabicPeriod"/>
            </a:pPr>
            <a:endParaRPr lang="en-US" altLang="zh-CN" sz="14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400" dirty="0">
                <a:latin typeface="微软雅黑" panose="020B0503020204020204" pitchFamily="34" charset="-122"/>
                <a:ea typeface="微软雅黑" panose="020B0503020204020204" pitchFamily="34" charset="-122"/>
              </a:rPr>
              <a:t>伪标签作为博弈中的参与者，有自己的目标，独立于网络损失；</a:t>
            </a:r>
            <a:endParaRPr lang="en-US" altLang="zh-CN" sz="1400" dirty="0">
              <a:latin typeface="微软雅黑" panose="020B0503020204020204" pitchFamily="34" charset="-122"/>
              <a:ea typeface="微软雅黑" panose="020B0503020204020204" pitchFamily="34" charset="-122"/>
            </a:endParaRPr>
          </a:p>
          <a:p>
            <a:pPr marL="800100" lvl="1" indent="-342900">
              <a:buAutoNum type="arabicPeriod"/>
            </a:pPr>
            <a:endParaRPr lang="en-US" altLang="zh-CN" sz="1400" dirty="0">
              <a:latin typeface="微软雅黑" panose="020B0503020204020204" pitchFamily="34" charset="-122"/>
              <a:ea typeface="微软雅黑" panose="020B0503020204020204" pitchFamily="34" charset="-122"/>
            </a:endParaRPr>
          </a:p>
          <a:p>
            <a:pPr marL="800100" lvl="1" indent="-342900">
              <a:buAutoNum type="arabicPeriod"/>
            </a:pPr>
            <a:r>
              <a:rPr lang="zh-CN" altLang="en-US" sz="1400" dirty="0">
                <a:latin typeface="微软雅黑" panose="020B0503020204020204" pitchFamily="34" charset="-122"/>
                <a:ea typeface="微软雅黑" panose="020B0503020204020204" pitchFamily="34" charset="-122"/>
              </a:rPr>
              <a:t>除了权重差异外，本文的模型中的所有伪标签都会关系到网络损失，而在基于阈值的策略中，有可能一些伪标签从未被选择用于网络训练，这可能导致信息损失。</a:t>
            </a:r>
          </a:p>
        </p:txBody>
      </p:sp>
    </p:spTree>
    <p:extLst>
      <p:ext uri="{BB962C8B-B14F-4D97-AF65-F5344CB8AC3E}">
        <p14:creationId xmlns:p14="http://schemas.microsoft.com/office/powerpoint/2010/main" val="291373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G2NetPL Generic Game-Theoretic Network for Partial-Label Image Classification  2022</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740800" y="1537076"/>
            <a:ext cx="8954150" cy="400110"/>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4719034" cy="532966"/>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伪标签的损失函数</a:t>
            </a:r>
            <a:endParaRPr lang="en-US" altLang="zh-CN"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7CDCBCA-60B2-4A8F-AA70-273F0440489E}"/>
                  </a:ext>
                </a:extLst>
              </p:cNvPr>
              <p:cNvSpPr txBox="1"/>
              <p:nvPr/>
            </p:nvSpPr>
            <p:spPr>
              <a:xfrm>
                <a:off x="1118363" y="1536880"/>
                <a:ext cx="9955274" cy="707886"/>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伪标签以来自网络的预测标签为参考，目标是收敛到</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，当伪标签      </a:t>
                </a:r>
                <a14:m>
                  <m:oMath xmlns:m="http://schemas.openxmlformats.org/officeDocument/2006/math">
                    <m:r>
                      <a:rPr lang="en-US" altLang="zh-CN" sz="2000" i="1" dirty="0">
                        <a:latin typeface="Cambria Math" panose="02040503050406030204" pitchFamily="18" charset="0"/>
                        <a:ea typeface="微软雅黑" panose="020B0503020204020204" pitchFamily="34" charset="-122"/>
                      </a:rPr>
                      <m:t> </m:t>
                    </m:r>
                  </m:oMath>
                </a14:m>
                <a:r>
                  <a:rPr lang="zh-CN" altLang="en-US" sz="2000" dirty="0">
                    <a:latin typeface="微软雅黑" panose="020B0503020204020204" pitchFamily="34" charset="-122"/>
                    <a:ea typeface="微软雅黑" panose="020B0503020204020204" pitchFamily="34" charset="-122"/>
                  </a:rPr>
                  <a:t>  偏离预测标签       时进行惩罚。</a:t>
                </a:r>
              </a:p>
            </p:txBody>
          </p:sp>
        </mc:Choice>
        <mc:Fallback xmlns="">
          <p:sp>
            <p:nvSpPr>
              <p:cNvPr id="15" name="文本框 14">
                <a:extLst>
                  <a:ext uri="{FF2B5EF4-FFF2-40B4-BE49-F238E27FC236}">
                    <a16:creationId xmlns:a16="http://schemas.microsoft.com/office/drawing/2014/main" id="{67CDCBCA-60B2-4A8F-AA70-273F0440489E}"/>
                  </a:ext>
                </a:extLst>
              </p:cNvPr>
              <p:cNvSpPr txBox="1">
                <a:spLocks noRot="1" noChangeAspect="1" noMove="1" noResize="1" noEditPoints="1" noAdjustHandles="1" noChangeArrowheads="1" noChangeShapeType="1" noTextEdit="1"/>
              </p:cNvSpPr>
              <p:nvPr/>
            </p:nvSpPr>
            <p:spPr>
              <a:xfrm>
                <a:off x="1118363" y="1536880"/>
                <a:ext cx="9955274" cy="707886"/>
              </a:xfrm>
              <a:prstGeom prst="rect">
                <a:avLst/>
              </a:prstGeom>
              <a:blipFill>
                <a:blip r:embed="rId3"/>
                <a:stretch>
                  <a:fillRect l="-612" t="-4310" b="-14655"/>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5BD9AA4D-C970-40BA-B280-A5E95EF3DB64}"/>
              </a:ext>
            </a:extLst>
          </p:cNvPr>
          <p:cNvPicPr>
            <a:picLocks noChangeAspect="1"/>
          </p:cNvPicPr>
          <p:nvPr/>
        </p:nvPicPr>
        <p:blipFill>
          <a:blip r:embed="rId4"/>
          <a:stretch>
            <a:fillRect/>
          </a:stretch>
        </p:blipFill>
        <p:spPr>
          <a:xfrm>
            <a:off x="8981177" y="1537186"/>
            <a:ext cx="495238" cy="400000"/>
          </a:xfrm>
          <a:prstGeom prst="rect">
            <a:avLst/>
          </a:prstGeom>
        </p:spPr>
      </p:pic>
      <p:pic>
        <p:nvPicPr>
          <p:cNvPr id="16" name="图片 15">
            <a:extLst>
              <a:ext uri="{FF2B5EF4-FFF2-40B4-BE49-F238E27FC236}">
                <a16:creationId xmlns:a16="http://schemas.microsoft.com/office/drawing/2014/main" id="{684DB791-C16B-4A1F-A396-079A7C3ED8FC}"/>
              </a:ext>
            </a:extLst>
          </p:cNvPr>
          <p:cNvPicPr>
            <a:picLocks noChangeAspect="1"/>
          </p:cNvPicPr>
          <p:nvPr/>
        </p:nvPicPr>
        <p:blipFill>
          <a:blip r:embed="rId5"/>
          <a:stretch>
            <a:fillRect/>
          </a:stretch>
        </p:blipFill>
        <p:spPr>
          <a:xfrm>
            <a:off x="1614611" y="1855699"/>
            <a:ext cx="266667" cy="361905"/>
          </a:xfrm>
          <a:prstGeom prst="rect">
            <a:avLst/>
          </a:prstGeom>
        </p:spPr>
      </p:pic>
      <p:grpSp>
        <p:nvGrpSpPr>
          <p:cNvPr id="25" name="组合 24">
            <a:extLst>
              <a:ext uri="{FF2B5EF4-FFF2-40B4-BE49-F238E27FC236}">
                <a16:creationId xmlns:a16="http://schemas.microsoft.com/office/drawing/2014/main" id="{3EB8DD88-8D84-457F-86A6-1BB74D4C88C3}"/>
              </a:ext>
            </a:extLst>
          </p:cNvPr>
          <p:cNvGrpSpPr/>
          <p:nvPr/>
        </p:nvGrpSpPr>
        <p:grpSpPr>
          <a:xfrm>
            <a:off x="3305520" y="2684650"/>
            <a:ext cx="5105128" cy="695238"/>
            <a:chOff x="990872" y="2636976"/>
            <a:chExt cx="5105128" cy="695238"/>
          </a:xfrm>
        </p:grpSpPr>
        <p:pic>
          <p:nvPicPr>
            <p:cNvPr id="22" name="图片 21">
              <a:extLst>
                <a:ext uri="{FF2B5EF4-FFF2-40B4-BE49-F238E27FC236}">
                  <a16:creationId xmlns:a16="http://schemas.microsoft.com/office/drawing/2014/main" id="{ABEC5FC3-CF3C-444B-859D-3F7B9003E931}"/>
                </a:ext>
              </a:extLst>
            </p:cNvPr>
            <p:cNvPicPr>
              <a:picLocks noChangeAspect="1"/>
            </p:cNvPicPr>
            <p:nvPr/>
          </p:nvPicPr>
          <p:blipFill>
            <a:blip r:embed="rId6"/>
            <a:stretch>
              <a:fillRect/>
            </a:stretch>
          </p:blipFill>
          <p:spPr>
            <a:xfrm>
              <a:off x="990872" y="2636976"/>
              <a:ext cx="4523809" cy="695238"/>
            </a:xfrm>
            <a:prstGeom prst="rect">
              <a:avLst/>
            </a:prstGeom>
          </p:spPr>
        </p:pic>
        <p:pic>
          <p:nvPicPr>
            <p:cNvPr id="24" name="图片 23">
              <a:extLst>
                <a:ext uri="{FF2B5EF4-FFF2-40B4-BE49-F238E27FC236}">
                  <a16:creationId xmlns:a16="http://schemas.microsoft.com/office/drawing/2014/main" id="{518669DF-7D0A-4E91-A7ED-24F5B14836F8}"/>
                </a:ext>
              </a:extLst>
            </p:cNvPr>
            <p:cNvPicPr>
              <a:picLocks noChangeAspect="1"/>
            </p:cNvPicPr>
            <p:nvPr/>
          </p:nvPicPr>
          <p:blipFill>
            <a:blip r:embed="rId7"/>
            <a:stretch>
              <a:fillRect/>
            </a:stretch>
          </p:blipFill>
          <p:spPr>
            <a:xfrm>
              <a:off x="5534095" y="2721107"/>
              <a:ext cx="561905" cy="504762"/>
            </a:xfrm>
            <a:prstGeom prst="rect">
              <a:avLst/>
            </a:prstGeom>
          </p:spPr>
        </p:pic>
      </p:grpSp>
      <p:pic>
        <p:nvPicPr>
          <p:cNvPr id="27" name="图片 26">
            <a:extLst>
              <a:ext uri="{FF2B5EF4-FFF2-40B4-BE49-F238E27FC236}">
                <a16:creationId xmlns:a16="http://schemas.microsoft.com/office/drawing/2014/main" id="{9BD0301D-54BF-4E3C-8915-1503793CC4C6}"/>
              </a:ext>
            </a:extLst>
          </p:cNvPr>
          <p:cNvPicPr>
            <a:picLocks noChangeAspect="1"/>
          </p:cNvPicPr>
          <p:nvPr/>
        </p:nvPicPr>
        <p:blipFill>
          <a:blip r:embed="rId8"/>
          <a:stretch>
            <a:fillRect/>
          </a:stretch>
        </p:blipFill>
        <p:spPr>
          <a:xfrm>
            <a:off x="1233729" y="3843134"/>
            <a:ext cx="9371428" cy="1009524"/>
          </a:xfrm>
          <a:prstGeom prst="rect">
            <a:avLst/>
          </a:prstGeom>
        </p:spPr>
      </p:pic>
      <p:pic>
        <p:nvPicPr>
          <p:cNvPr id="29" name="图片 28">
            <a:extLst>
              <a:ext uri="{FF2B5EF4-FFF2-40B4-BE49-F238E27FC236}">
                <a16:creationId xmlns:a16="http://schemas.microsoft.com/office/drawing/2014/main" id="{18004988-3BA5-441E-AAC6-47C776771F0E}"/>
              </a:ext>
            </a:extLst>
          </p:cNvPr>
          <p:cNvPicPr>
            <a:picLocks noChangeAspect="1"/>
          </p:cNvPicPr>
          <p:nvPr/>
        </p:nvPicPr>
        <p:blipFill>
          <a:blip r:embed="rId9"/>
          <a:stretch>
            <a:fillRect/>
          </a:stretch>
        </p:blipFill>
        <p:spPr>
          <a:xfrm>
            <a:off x="1118363" y="4849237"/>
            <a:ext cx="9857143" cy="933333"/>
          </a:xfrm>
          <a:prstGeom prst="rect">
            <a:avLst/>
          </a:prstGeom>
        </p:spPr>
      </p:pic>
    </p:spTree>
    <p:extLst>
      <p:ext uri="{BB962C8B-B14F-4D97-AF65-F5344CB8AC3E}">
        <p14:creationId xmlns:p14="http://schemas.microsoft.com/office/powerpoint/2010/main" val="935230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G2NetPL Generic Game-Theoretic Network for Partial-Label Image Classification  2022</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740800" y="1537076"/>
            <a:ext cx="8954150" cy="400110"/>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4719034" cy="532966"/>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伪标签的损失函数</a:t>
            </a:r>
            <a:endParaRPr lang="en-US" altLang="zh-CN"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67CDCBCA-60B2-4A8F-AA70-273F0440489E}"/>
                  </a:ext>
                </a:extLst>
              </p:cNvPr>
              <p:cNvSpPr txBox="1"/>
              <p:nvPr/>
            </p:nvSpPr>
            <p:spPr>
              <a:xfrm>
                <a:off x="1118362" y="1536880"/>
                <a:ext cx="10332837" cy="1015663"/>
              </a:xfrm>
              <a:prstGeom prst="rect">
                <a:avLst/>
              </a:prstGeom>
              <a:noFill/>
            </p:spPr>
            <p:txBody>
              <a:bodyPr wrap="square">
                <a:spAutoFit/>
              </a:bodyPr>
              <a:lstStyle/>
              <a:p>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𝐹</m:t>
                    </m:r>
                    <m:d>
                      <m:dPr>
                        <m:ctrlPr>
                          <a:rPr lang="en-US" altLang="zh-CN" sz="2000" i="1" dirty="0" smtClean="0">
                            <a:latin typeface="Cambria Math" panose="02040503050406030204" pitchFamily="18" charset="0"/>
                            <a:ea typeface="微软雅黑" panose="020B0503020204020204" pitchFamily="34" charset="-122"/>
                          </a:rPr>
                        </m:ctrlPr>
                      </m:dPr>
                      <m:e>
                        <m:r>
                          <a:rPr lang="en-US" altLang="zh-CN" sz="2000" i="1" dirty="0" smtClean="0">
                            <a:latin typeface="Cambria Math" panose="02040503050406030204" pitchFamily="18" charset="0"/>
                            <a:ea typeface="微软雅黑" panose="020B0503020204020204" pitchFamily="34" charset="-122"/>
                          </a:rPr>
                          <m:t>⋅</m:t>
                        </m:r>
                      </m:e>
                    </m:d>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           接近        时输出 </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，在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接近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时输出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，且满足等式（</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可以选择</a:t>
                </a:r>
                <a:r>
                  <a:rPr lang="en-US" altLang="zh-CN" sz="2000" dirty="0">
                    <a:latin typeface="微软雅黑" panose="020B0503020204020204" pitchFamily="34" charset="-122"/>
                    <a:ea typeface="微软雅黑" panose="020B0503020204020204" pitchFamily="34" charset="-122"/>
                  </a:rPr>
                  <a:t>Sigmoid </a:t>
                </a:r>
                <a:r>
                  <a:rPr lang="zh-CN" altLang="en-US" sz="2000" dirty="0">
                    <a:latin typeface="微软雅黑" panose="020B0503020204020204" pitchFamily="34" charset="-122"/>
                    <a:ea typeface="微软雅黑" panose="020B0503020204020204" pitchFamily="34" charset="-122"/>
                  </a:rPr>
                  <a:t>函数或者本文使用的均值为</a:t>
                </a:r>
                <a:r>
                  <a:rPr lang="en-US" altLang="zh-CN" sz="2000" dirty="0">
                    <a:latin typeface="微软雅黑" panose="020B0503020204020204" pitchFamily="34" charset="-122"/>
                    <a:ea typeface="微软雅黑" panose="020B0503020204020204" pitchFamily="34" charset="-122"/>
                  </a:rPr>
                  <a:t>0.5</a:t>
                </a:r>
                <a:r>
                  <a:rPr lang="zh-CN" altLang="en-US" sz="2000" dirty="0">
                    <a:latin typeface="微软雅黑" panose="020B0503020204020204" pitchFamily="34" charset="-122"/>
                    <a:ea typeface="微软雅黑" panose="020B0503020204020204" pitchFamily="34" charset="-122"/>
                  </a:rPr>
                  <a:t>高斯分布的累积分布函数（</a:t>
                </a:r>
                <a:r>
                  <a:rPr lang="en-US" altLang="zh-CN" sz="2000" dirty="0">
                    <a:latin typeface="微软雅黑" panose="020B0503020204020204" pitchFamily="34" charset="-122"/>
                    <a:ea typeface="微软雅黑" panose="020B0503020204020204" pitchFamily="34" charset="-122"/>
                  </a:rPr>
                  <a:t>CDF</a:t>
                </a:r>
                <a:r>
                  <a:rPr lang="zh-CN" altLang="en-US" sz="2000" dirty="0">
                    <a:latin typeface="微软雅黑" panose="020B0503020204020204" pitchFamily="34" charset="-122"/>
                    <a:ea typeface="微软雅黑" panose="020B0503020204020204" pitchFamily="34" charset="-122"/>
                  </a:rPr>
                  <a:t>）函数：</a:t>
                </a:r>
              </a:p>
            </p:txBody>
          </p:sp>
        </mc:Choice>
        <mc:Fallback>
          <p:sp>
            <p:nvSpPr>
              <p:cNvPr id="15" name="文本框 14">
                <a:extLst>
                  <a:ext uri="{FF2B5EF4-FFF2-40B4-BE49-F238E27FC236}">
                    <a16:creationId xmlns:a16="http://schemas.microsoft.com/office/drawing/2014/main" id="{67CDCBCA-60B2-4A8F-AA70-273F0440489E}"/>
                  </a:ext>
                </a:extLst>
              </p:cNvPr>
              <p:cNvSpPr txBox="1">
                <a:spLocks noRot="1" noChangeAspect="1" noMove="1" noResize="1" noEditPoints="1" noAdjustHandles="1" noChangeArrowheads="1" noChangeShapeType="1" noTextEdit="1"/>
              </p:cNvSpPr>
              <p:nvPr/>
            </p:nvSpPr>
            <p:spPr>
              <a:xfrm>
                <a:off x="1118362" y="1536880"/>
                <a:ext cx="10332837" cy="1015663"/>
              </a:xfrm>
              <a:prstGeom prst="rect">
                <a:avLst/>
              </a:prstGeom>
              <a:blipFill>
                <a:blip r:embed="rId3"/>
                <a:stretch>
                  <a:fillRect l="-590" t="-2994" r="-3068" b="-958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AD6FEA6-8322-413C-985D-B60627E2D948}"/>
              </a:ext>
            </a:extLst>
          </p:cNvPr>
          <p:cNvPicPr>
            <a:picLocks noChangeAspect="1"/>
          </p:cNvPicPr>
          <p:nvPr/>
        </p:nvPicPr>
        <p:blipFill>
          <a:blip r:embed="rId4"/>
          <a:stretch>
            <a:fillRect/>
          </a:stretch>
        </p:blipFill>
        <p:spPr>
          <a:xfrm>
            <a:off x="2036304" y="1544149"/>
            <a:ext cx="723810" cy="390476"/>
          </a:xfrm>
          <a:prstGeom prst="rect">
            <a:avLst/>
          </a:prstGeom>
        </p:spPr>
      </p:pic>
      <p:pic>
        <p:nvPicPr>
          <p:cNvPr id="8" name="图片 7">
            <a:extLst>
              <a:ext uri="{FF2B5EF4-FFF2-40B4-BE49-F238E27FC236}">
                <a16:creationId xmlns:a16="http://schemas.microsoft.com/office/drawing/2014/main" id="{D7FF07BF-F149-40E6-8DEE-B936D9EA3D01}"/>
              </a:ext>
            </a:extLst>
          </p:cNvPr>
          <p:cNvPicPr>
            <a:picLocks noChangeAspect="1"/>
          </p:cNvPicPr>
          <p:nvPr/>
        </p:nvPicPr>
        <p:blipFill>
          <a:blip r:embed="rId5"/>
          <a:stretch>
            <a:fillRect/>
          </a:stretch>
        </p:blipFill>
        <p:spPr>
          <a:xfrm>
            <a:off x="3334983" y="1568153"/>
            <a:ext cx="571429" cy="257143"/>
          </a:xfrm>
          <a:prstGeom prst="rect">
            <a:avLst/>
          </a:prstGeom>
        </p:spPr>
      </p:pic>
      <p:pic>
        <p:nvPicPr>
          <p:cNvPr id="18" name="图片 17">
            <a:extLst>
              <a:ext uri="{FF2B5EF4-FFF2-40B4-BE49-F238E27FC236}">
                <a16:creationId xmlns:a16="http://schemas.microsoft.com/office/drawing/2014/main" id="{D73F5BF9-DD3D-4EC5-8C2C-C5EE96D5535E}"/>
              </a:ext>
            </a:extLst>
          </p:cNvPr>
          <p:cNvPicPr>
            <a:picLocks noChangeAspect="1"/>
          </p:cNvPicPr>
          <p:nvPr/>
        </p:nvPicPr>
        <p:blipFill>
          <a:blip r:embed="rId4"/>
          <a:stretch>
            <a:fillRect/>
          </a:stretch>
        </p:blipFill>
        <p:spPr>
          <a:xfrm>
            <a:off x="5503722" y="1536880"/>
            <a:ext cx="723810" cy="390476"/>
          </a:xfrm>
          <a:prstGeom prst="rect">
            <a:avLst/>
          </a:prstGeom>
        </p:spPr>
      </p:pic>
      <p:pic>
        <p:nvPicPr>
          <p:cNvPr id="10" name="图片 9">
            <a:extLst>
              <a:ext uri="{FF2B5EF4-FFF2-40B4-BE49-F238E27FC236}">
                <a16:creationId xmlns:a16="http://schemas.microsoft.com/office/drawing/2014/main" id="{B30E867E-7820-4C66-A874-0307E3F08243}"/>
              </a:ext>
            </a:extLst>
          </p:cNvPr>
          <p:cNvPicPr>
            <a:picLocks noChangeAspect="1"/>
          </p:cNvPicPr>
          <p:nvPr/>
        </p:nvPicPr>
        <p:blipFill>
          <a:blip r:embed="rId6"/>
          <a:stretch>
            <a:fillRect/>
          </a:stretch>
        </p:blipFill>
        <p:spPr>
          <a:xfrm>
            <a:off x="6897854" y="1568153"/>
            <a:ext cx="495238" cy="285714"/>
          </a:xfrm>
          <a:prstGeom prst="rect">
            <a:avLst/>
          </a:prstGeom>
        </p:spPr>
      </p:pic>
      <p:pic>
        <p:nvPicPr>
          <p:cNvPr id="13" name="图片 12">
            <a:extLst>
              <a:ext uri="{FF2B5EF4-FFF2-40B4-BE49-F238E27FC236}">
                <a16:creationId xmlns:a16="http://schemas.microsoft.com/office/drawing/2014/main" id="{8DD652F5-B0BA-42F4-8141-5FEB93097B1D}"/>
              </a:ext>
            </a:extLst>
          </p:cNvPr>
          <p:cNvPicPr>
            <a:picLocks noChangeAspect="1"/>
          </p:cNvPicPr>
          <p:nvPr/>
        </p:nvPicPr>
        <p:blipFill rotWithShape="1">
          <a:blip r:embed="rId7"/>
          <a:srcRect t="2199"/>
          <a:stretch/>
        </p:blipFill>
        <p:spPr>
          <a:xfrm>
            <a:off x="811126" y="3355500"/>
            <a:ext cx="4808573" cy="896933"/>
          </a:xfrm>
          <a:prstGeom prst="rect">
            <a:avLst/>
          </a:prstGeom>
        </p:spPr>
      </p:pic>
      <p:pic>
        <p:nvPicPr>
          <p:cNvPr id="19" name="图片 18">
            <a:extLst>
              <a:ext uri="{FF2B5EF4-FFF2-40B4-BE49-F238E27FC236}">
                <a16:creationId xmlns:a16="http://schemas.microsoft.com/office/drawing/2014/main" id="{8CCF03E3-E8BA-4C3C-9588-0BFB33B786FF}"/>
              </a:ext>
            </a:extLst>
          </p:cNvPr>
          <p:cNvPicPr>
            <a:picLocks noChangeAspect="1"/>
          </p:cNvPicPr>
          <p:nvPr/>
        </p:nvPicPr>
        <p:blipFill>
          <a:blip r:embed="rId8"/>
          <a:stretch>
            <a:fillRect/>
          </a:stretch>
        </p:blipFill>
        <p:spPr>
          <a:xfrm>
            <a:off x="6346135" y="2858164"/>
            <a:ext cx="5845865" cy="3883423"/>
          </a:xfrm>
          <a:prstGeom prst="rect">
            <a:avLst/>
          </a:prstGeom>
        </p:spPr>
      </p:pic>
      <p:pic>
        <p:nvPicPr>
          <p:cNvPr id="7" name="图片 6">
            <a:extLst>
              <a:ext uri="{FF2B5EF4-FFF2-40B4-BE49-F238E27FC236}">
                <a16:creationId xmlns:a16="http://schemas.microsoft.com/office/drawing/2014/main" id="{C03EA02D-8AF0-4CE7-8BEB-75FED1B1DD54}"/>
              </a:ext>
            </a:extLst>
          </p:cNvPr>
          <p:cNvPicPr>
            <a:picLocks noChangeAspect="1"/>
          </p:cNvPicPr>
          <p:nvPr/>
        </p:nvPicPr>
        <p:blipFill>
          <a:blip r:embed="rId9"/>
          <a:stretch>
            <a:fillRect/>
          </a:stretch>
        </p:blipFill>
        <p:spPr>
          <a:xfrm>
            <a:off x="0" y="4558054"/>
            <a:ext cx="6430826" cy="1562120"/>
          </a:xfrm>
          <a:prstGeom prst="rect">
            <a:avLst/>
          </a:prstGeom>
        </p:spPr>
      </p:pic>
    </p:spTree>
    <p:extLst>
      <p:ext uri="{BB962C8B-B14F-4D97-AF65-F5344CB8AC3E}">
        <p14:creationId xmlns:p14="http://schemas.microsoft.com/office/powerpoint/2010/main" val="234435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G2NetPL Generic Game-Theoretic Network for Partial-Label Image Classification  2022</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740800" y="1537076"/>
            <a:ext cx="8954150" cy="400110"/>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4719034" cy="532966"/>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网络的损失</a:t>
            </a:r>
            <a:endParaRPr lang="en-US" altLang="zh-CN" sz="2800" b="1"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7CDCBCA-60B2-4A8F-AA70-273F0440489E}"/>
              </a:ext>
            </a:extLst>
          </p:cNvPr>
          <p:cNvSpPr txBox="1"/>
          <p:nvPr/>
        </p:nvSpPr>
        <p:spPr>
          <a:xfrm>
            <a:off x="1118363" y="1536880"/>
            <a:ext cx="9955274"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为了学习主要的多标签</a:t>
            </a:r>
            <a:r>
              <a:rPr lang="en-US" altLang="zh-CN" sz="2000" dirty="0">
                <a:latin typeface="微软雅黑" panose="020B0503020204020204" pitchFamily="34" charset="-122"/>
                <a:ea typeface="微软雅黑" panose="020B0503020204020204" pitchFamily="34" charset="-122"/>
              </a:rPr>
              <a:t>CNN</a:t>
            </a:r>
            <a:r>
              <a:rPr lang="zh-CN" altLang="en-US" sz="2000" dirty="0">
                <a:latin typeface="微软雅黑" panose="020B0503020204020204" pitchFamily="34" charset="-122"/>
                <a:ea typeface="微软雅黑" panose="020B0503020204020204" pitchFamily="34" charset="-122"/>
              </a:rPr>
              <a:t>的参数，必须最小化以下损失函数：</a:t>
            </a:r>
          </a:p>
        </p:txBody>
      </p:sp>
      <p:pic>
        <p:nvPicPr>
          <p:cNvPr id="7" name="图片 6">
            <a:extLst>
              <a:ext uri="{FF2B5EF4-FFF2-40B4-BE49-F238E27FC236}">
                <a16:creationId xmlns:a16="http://schemas.microsoft.com/office/drawing/2014/main" id="{FAF538D9-2B0F-4714-9884-542DD16E579C}"/>
              </a:ext>
            </a:extLst>
          </p:cNvPr>
          <p:cNvPicPr>
            <a:picLocks noChangeAspect="1"/>
          </p:cNvPicPr>
          <p:nvPr/>
        </p:nvPicPr>
        <p:blipFill>
          <a:blip r:embed="rId3"/>
          <a:stretch>
            <a:fillRect/>
          </a:stretch>
        </p:blipFill>
        <p:spPr>
          <a:xfrm>
            <a:off x="1118363" y="2259275"/>
            <a:ext cx="3857143" cy="742857"/>
          </a:xfrm>
          <a:prstGeom prst="rect">
            <a:avLst/>
          </a:prstGeom>
        </p:spPr>
      </p:pic>
      <p:sp>
        <p:nvSpPr>
          <p:cNvPr id="17" name="文本框 16">
            <a:extLst>
              <a:ext uri="{FF2B5EF4-FFF2-40B4-BE49-F238E27FC236}">
                <a16:creationId xmlns:a16="http://schemas.microsoft.com/office/drawing/2014/main" id="{2096050C-C974-4D06-92EF-BA10B791DDBF}"/>
              </a:ext>
            </a:extLst>
          </p:cNvPr>
          <p:cNvSpPr txBox="1"/>
          <p:nvPr/>
        </p:nvSpPr>
        <p:spPr>
          <a:xfrm>
            <a:off x="1574383" y="3625010"/>
            <a:ext cx="8547812" cy="1200329"/>
          </a:xfrm>
          <a:prstGeom prst="rect">
            <a:avLst/>
          </a:prstGeom>
          <a:noFill/>
        </p:spPr>
        <p:txBody>
          <a:bodyPr wrap="square">
            <a:spAutoFit/>
          </a:bodyPr>
          <a:lstStyle/>
          <a:p>
            <a:r>
              <a:rPr lang="zh-CN" altLang="en-US" b="0" dirty="0">
                <a:effectLst/>
                <a:latin typeface="微软雅黑" panose="020B0503020204020204" pitchFamily="34" charset="-122"/>
                <a:ea typeface="微软雅黑" panose="020B0503020204020204" pitchFamily="34" charset="-122"/>
              </a:rPr>
              <a:t>是观察到的标签和与其关联的预测标签之间的二元交叉熵分类损失加上正则化项。</a:t>
            </a:r>
            <a:endParaRPr lang="en-US" altLang="zh-CN" b="0" dirty="0">
              <a:effectLst/>
              <a:latin typeface="微软雅黑" panose="020B0503020204020204" pitchFamily="34" charset="-122"/>
              <a:ea typeface="微软雅黑" panose="020B0503020204020204" pitchFamily="34" charset="-122"/>
            </a:endParaRPr>
          </a:p>
          <a:p>
            <a:endParaRPr lang="en-US" altLang="zh-CN" b="0" dirty="0">
              <a:effectLst/>
              <a:latin typeface="微软雅黑" panose="020B0503020204020204" pitchFamily="34" charset="-122"/>
              <a:ea typeface="微软雅黑" panose="020B0503020204020204" pitchFamily="34" charset="-122"/>
            </a:endParaRPr>
          </a:p>
          <a:p>
            <a:endParaRPr lang="zh-CN" altLang="en-US" b="0" dirty="0">
              <a:effectLst/>
              <a:latin typeface="微软雅黑" panose="020B0503020204020204" pitchFamily="34" charset="-122"/>
              <a:ea typeface="微软雅黑" panose="020B0503020204020204" pitchFamily="34" charset="-122"/>
            </a:endParaRPr>
          </a:p>
          <a:p>
            <a:r>
              <a:rPr lang="zh-CN" altLang="en-US" b="0" dirty="0">
                <a:effectLst/>
                <a:latin typeface="微软雅黑" panose="020B0503020204020204" pitchFamily="34" charset="-122"/>
                <a:ea typeface="微软雅黑" panose="020B0503020204020204" pitchFamily="34" charset="-122"/>
              </a:rPr>
              <a:t>是未观察到的标签的伪标签与其关联的预测标签之间的加权交叉熵分类损失。</a:t>
            </a:r>
          </a:p>
        </p:txBody>
      </p:sp>
      <p:pic>
        <p:nvPicPr>
          <p:cNvPr id="16" name="图片 15">
            <a:extLst>
              <a:ext uri="{FF2B5EF4-FFF2-40B4-BE49-F238E27FC236}">
                <a16:creationId xmlns:a16="http://schemas.microsoft.com/office/drawing/2014/main" id="{65F2C972-907E-4B42-AF2E-93DA0DB5DAF5}"/>
              </a:ext>
            </a:extLst>
          </p:cNvPr>
          <p:cNvPicPr>
            <a:picLocks noChangeAspect="1"/>
          </p:cNvPicPr>
          <p:nvPr/>
        </p:nvPicPr>
        <p:blipFill>
          <a:blip r:embed="rId4"/>
          <a:stretch>
            <a:fillRect/>
          </a:stretch>
        </p:blipFill>
        <p:spPr>
          <a:xfrm>
            <a:off x="1082551" y="3558418"/>
            <a:ext cx="495238" cy="390476"/>
          </a:xfrm>
          <a:prstGeom prst="rect">
            <a:avLst/>
          </a:prstGeom>
        </p:spPr>
      </p:pic>
      <p:pic>
        <p:nvPicPr>
          <p:cNvPr id="21" name="图片 20">
            <a:extLst>
              <a:ext uri="{FF2B5EF4-FFF2-40B4-BE49-F238E27FC236}">
                <a16:creationId xmlns:a16="http://schemas.microsoft.com/office/drawing/2014/main" id="{53055F72-9C18-4FD8-8F1C-9C74EE50C575}"/>
              </a:ext>
            </a:extLst>
          </p:cNvPr>
          <p:cNvPicPr>
            <a:picLocks noChangeAspect="1"/>
          </p:cNvPicPr>
          <p:nvPr/>
        </p:nvPicPr>
        <p:blipFill rotWithShape="1">
          <a:blip r:embed="rId5"/>
          <a:srcRect l="9537" r="5119" b="13285"/>
          <a:stretch/>
        </p:blipFill>
        <p:spPr>
          <a:xfrm>
            <a:off x="1025369" y="4331541"/>
            <a:ext cx="609601" cy="388150"/>
          </a:xfrm>
          <a:prstGeom prst="rect">
            <a:avLst/>
          </a:prstGeom>
        </p:spPr>
      </p:pic>
    </p:spTree>
    <p:extLst>
      <p:ext uri="{BB962C8B-B14F-4D97-AF65-F5344CB8AC3E}">
        <p14:creationId xmlns:p14="http://schemas.microsoft.com/office/powerpoint/2010/main" val="4231085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G2NetPL Generic Game-Theoretic Network for Partial-Label Image Classification  2022</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FD007192-4239-41E1-89F9-A2D755D40043}"/>
                  </a:ext>
                </a:extLst>
              </p:cNvPr>
              <p:cNvSpPr txBox="1"/>
              <p:nvPr/>
            </p:nvSpPr>
            <p:spPr>
              <a:xfrm>
                <a:off x="616790" y="1463322"/>
                <a:ext cx="10777116"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引入调度器的目的是对未观察到的损失进行加权，采用置信度和迭代回合（</a:t>
                </a:r>
                <a:r>
                  <a:rPr lang="en-US" altLang="zh-CN" sz="2000" dirty="0">
                    <a:latin typeface="微软雅黑" panose="020B0503020204020204" pitchFamily="34" charset="-122"/>
                    <a:ea typeface="微软雅黑" panose="020B0503020204020204" pitchFamily="34" charset="-122"/>
                  </a:rPr>
                  <a:t>epoch</a:t>
                </a:r>
                <a:r>
                  <a:rPr lang="zh-CN" altLang="en-US" sz="2000" dirty="0">
                    <a:latin typeface="微软雅黑" panose="020B0503020204020204" pitchFamily="34" charset="-122"/>
                    <a:ea typeface="微软雅黑" panose="020B0503020204020204" pitchFamily="34" charset="-122"/>
                  </a:rPr>
                  <a:t>）去设计调度器，可以提高性能。例如当伪标签置信度小时，</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𝜉</m:t>
                    </m:r>
                    <m:r>
                      <a:rPr lang="en-US" altLang="zh-CN" sz="2000" b="0" i="1" smtClean="0">
                        <a:latin typeface="Cambria Math" panose="02040503050406030204" pitchFamily="18" charset="0"/>
                        <a:ea typeface="微软雅黑" panose="020B0503020204020204" pitchFamily="34" charset="-122"/>
                      </a:rPr>
                      <m:t> </m:t>
                    </m:r>
                  </m:oMath>
                </a14:m>
                <a:r>
                  <a:rPr lang="zh-CN" altLang="en-US" sz="2000" dirty="0">
                    <a:latin typeface="微软雅黑" panose="020B0503020204020204" pitchFamily="34" charset="-122"/>
                    <a:ea typeface="微软雅黑" panose="020B0503020204020204" pitchFamily="34" charset="-122"/>
                  </a:rPr>
                  <a:t>应当较小，反之较大。</a:t>
                </a:r>
                <a:endParaRPr lang="en-US" altLang="zh-CN" sz="2000" dirty="0">
                  <a:latin typeface="微软雅黑" panose="020B0503020204020204" pitchFamily="34" charset="-122"/>
                  <a:ea typeface="微软雅黑" panose="020B0503020204020204" pitchFamily="34" charset="-122"/>
                </a:endParaRPr>
              </a:p>
            </p:txBody>
          </p:sp>
        </mc:Choice>
        <mc:Fallback>
          <p:sp>
            <p:nvSpPr>
              <p:cNvPr id="5" name="文本框 4">
                <a:extLst>
                  <a:ext uri="{FF2B5EF4-FFF2-40B4-BE49-F238E27FC236}">
                    <a16:creationId xmlns:a16="http://schemas.microsoft.com/office/drawing/2014/main" id="{FD007192-4239-41E1-89F9-A2D755D40043}"/>
                  </a:ext>
                </a:extLst>
              </p:cNvPr>
              <p:cNvSpPr txBox="1">
                <a:spLocks noRot="1" noChangeAspect="1" noMove="1" noResize="1" noEditPoints="1" noAdjustHandles="1" noChangeArrowheads="1" noChangeShapeType="1" noTextEdit="1"/>
              </p:cNvSpPr>
              <p:nvPr/>
            </p:nvSpPr>
            <p:spPr>
              <a:xfrm>
                <a:off x="616790" y="1463322"/>
                <a:ext cx="10777116" cy="707886"/>
              </a:xfrm>
              <a:prstGeom prst="rect">
                <a:avLst/>
              </a:prstGeom>
              <a:blipFill>
                <a:blip r:embed="rId3"/>
                <a:stretch>
                  <a:fillRect l="-566" t="-4310" b="-14655"/>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4719034" cy="532966"/>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网络的损失</a:t>
            </a:r>
            <a:endParaRPr lang="en-US" altLang="zh-CN" sz="2800" b="1"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D7F5485B-F81C-4C32-AC79-09922DDB16F9}"/>
              </a:ext>
            </a:extLst>
          </p:cNvPr>
          <p:cNvPicPr>
            <a:picLocks noChangeAspect="1"/>
          </p:cNvPicPr>
          <p:nvPr/>
        </p:nvPicPr>
        <p:blipFill>
          <a:blip r:embed="rId4"/>
          <a:stretch>
            <a:fillRect/>
          </a:stretch>
        </p:blipFill>
        <p:spPr>
          <a:xfrm>
            <a:off x="334229" y="2819023"/>
            <a:ext cx="5761771" cy="934602"/>
          </a:xfrm>
          <a:prstGeom prst="rect">
            <a:avLst/>
          </a:prstGeom>
        </p:spPr>
      </p:pic>
      <p:pic>
        <p:nvPicPr>
          <p:cNvPr id="23" name="图片 22">
            <a:extLst>
              <a:ext uri="{FF2B5EF4-FFF2-40B4-BE49-F238E27FC236}">
                <a16:creationId xmlns:a16="http://schemas.microsoft.com/office/drawing/2014/main" id="{AA21F5A5-C036-4BA1-894E-7720E465E5BB}"/>
              </a:ext>
            </a:extLst>
          </p:cNvPr>
          <p:cNvPicPr>
            <a:picLocks noChangeAspect="1"/>
          </p:cNvPicPr>
          <p:nvPr/>
        </p:nvPicPr>
        <p:blipFill rotWithShape="1">
          <a:blip r:embed="rId5"/>
          <a:srcRect t="5500"/>
          <a:stretch/>
        </p:blipFill>
        <p:spPr>
          <a:xfrm>
            <a:off x="334229" y="4285739"/>
            <a:ext cx="6179944" cy="1024120"/>
          </a:xfrm>
          <a:prstGeom prst="rect">
            <a:avLst/>
          </a:prstGeom>
        </p:spPr>
      </p:pic>
      <p:pic>
        <p:nvPicPr>
          <p:cNvPr id="6" name="图片 5">
            <a:extLst>
              <a:ext uri="{FF2B5EF4-FFF2-40B4-BE49-F238E27FC236}">
                <a16:creationId xmlns:a16="http://schemas.microsoft.com/office/drawing/2014/main" id="{35C47B63-B2CB-4CC8-9832-95985958CA2C}"/>
              </a:ext>
            </a:extLst>
          </p:cNvPr>
          <p:cNvPicPr>
            <a:picLocks noChangeAspect="1"/>
          </p:cNvPicPr>
          <p:nvPr/>
        </p:nvPicPr>
        <p:blipFill>
          <a:blip r:embed="rId6"/>
          <a:stretch>
            <a:fillRect/>
          </a:stretch>
        </p:blipFill>
        <p:spPr>
          <a:xfrm>
            <a:off x="6135116" y="2572261"/>
            <a:ext cx="6056884" cy="4049997"/>
          </a:xfrm>
          <a:prstGeom prst="rect">
            <a:avLst/>
          </a:prstGeom>
        </p:spPr>
      </p:pic>
    </p:spTree>
    <p:extLst>
      <p:ext uri="{BB962C8B-B14F-4D97-AF65-F5344CB8AC3E}">
        <p14:creationId xmlns:p14="http://schemas.microsoft.com/office/powerpoint/2010/main" val="259501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G2NetPL Generic Game-Theoretic Network for Partial-Label Image Classification  2022</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4719034" cy="532966"/>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实验</a:t>
            </a:r>
            <a:endParaRPr lang="en-US" altLang="zh-CN" sz="2800" b="1"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1B4879B7-5E1A-4D5C-B932-276AF1EA1DC3}"/>
              </a:ext>
            </a:extLst>
          </p:cNvPr>
          <p:cNvPicPr>
            <a:picLocks noChangeAspect="1"/>
          </p:cNvPicPr>
          <p:nvPr/>
        </p:nvPicPr>
        <p:blipFill>
          <a:blip r:embed="rId3"/>
          <a:stretch>
            <a:fillRect/>
          </a:stretch>
        </p:blipFill>
        <p:spPr>
          <a:xfrm>
            <a:off x="2401339" y="1270792"/>
            <a:ext cx="6000000" cy="2961905"/>
          </a:xfrm>
          <a:prstGeom prst="rect">
            <a:avLst/>
          </a:prstGeom>
        </p:spPr>
      </p:pic>
      <p:pic>
        <p:nvPicPr>
          <p:cNvPr id="12" name="图片 11">
            <a:extLst>
              <a:ext uri="{FF2B5EF4-FFF2-40B4-BE49-F238E27FC236}">
                <a16:creationId xmlns:a16="http://schemas.microsoft.com/office/drawing/2014/main" id="{0A56F50F-007F-4F0A-848E-D7A67653BA02}"/>
              </a:ext>
            </a:extLst>
          </p:cNvPr>
          <p:cNvPicPr>
            <a:picLocks noChangeAspect="1"/>
          </p:cNvPicPr>
          <p:nvPr/>
        </p:nvPicPr>
        <p:blipFill>
          <a:blip r:embed="rId4"/>
          <a:stretch>
            <a:fillRect/>
          </a:stretch>
        </p:blipFill>
        <p:spPr>
          <a:xfrm>
            <a:off x="1290084" y="4300697"/>
            <a:ext cx="8335926" cy="2233264"/>
          </a:xfrm>
          <a:prstGeom prst="rect">
            <a:avLst/>
          </a:prstGeom>
        </p:spPr>
      </p:pic>
      <p:sp>
        <p:nvSpPr>
          <p:cNvPr id="14" name="文本框 13">
            <a:extLst>
              <a:ext uri="{FF2B5EF4-FFF2-40B4-BE49-F238E27FC236}">
                <a16:creationId xmlns:a16="http://schemas.microsoft.com/office/drawing/2014/main" id="{0EB6DB99-E686-4504-9987-8FEA4ADF2C65}"/>
              </a:ext>
            </a:extLst>
          </p:cNvPr>
          <p:cNvSpPr txBox="1"/>
          <p:nvPr/>
        </p:nvSpPr>
        <p:spPr>
          <a:xfrm>
            <a:off x="616790" y="1463322"/>
            <a:ext cx="223273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FSPL</a:t>
            </a:r>
            <a:r>
              <a:rPr lang="zh-CN" altLang="en-US" sz="2000" dirty="0">
                <a:latin typeface="微软雅黑" panose="020B0503020204020204" pitchFamily="34" charset="-122"/>
                <a:ea typeface="微软雅黑" panose="020B0503020204020204" pitchFamily="34" charset="-122"/>
              </a:rPr>
              <a:t>条件下</a:t>
            </a:r>
            <a:endParaRPr lang="en-US" altLang="zh-CN" sz="20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00EFF44D-6445-42CD-89AB-EA99D4FCF182}"/>
              </a:ext>
            </a:extLst>
          </p:cNvPr>
          <p:cNvSpPr txBox="1"/>
          <p:nvPr/>
        </p:nvSpPr>
        <p:spPr>
          <a:xfrm>
            <a:off x="8465136" y="1089750"/>
            <a:ext cx="3552597" cy="332398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binary cross-entropy (BCE)</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ignoring all unobserved labels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IU</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assuming the unobserved labels are negatives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AN</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down-weighting the terms in the loss function related to negative labels (WAN)</a:t>
            </a: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expected positive regularization (EPR)</a:t>
            </a: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and online estimation of unobserved labels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ROLE</a:t>
            </a:r>
            <a:r>
              <a:rPr lang="zh-CN" altLang="en-US" sz="1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301624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1411</Words>
  <Application>Microsoft Office PowerPoint</Application>
  <PresentationFormat>宽屏</PresentationFormat>
  <Paragraphs>110</Paragraphs>
  <Slides>12</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-apple-system</vt:lpstr>
      <vt:lpstr>KaTeX_Caligraphic</vt:lpstr>
      <vt:lpstr>KaTeX_Main</vt:lpstr>
      <vt:lpstr>KaTeX_Math</vt:lpstr>
      <vt:lpstr>PingFangSC-Regular</vt:lpstr>
      <vt:lpstr>等线</vt:lpstr>
      <vt:lpstr>等线 Light</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项 桂巳雨</dc:creator>
  <cp:lastModifiedBy>项 桂巳雨</cp:lastModifiedBy>
  <cp:revision>281</cp:revision>
  <dcterms:created xsi:type="dcterms:W3CDTF">2022-10-29T01:28:43Z</dcterms:created>
  <dcterms:modified xsi:type="dcterms:W3CDTF">2022-11-12T04:51:05Z</dcterms:modified>
</cp:coreProperties>
</file>