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9" r:id="rId3"/>
    <p:sldId id="275" r:id="rId4"/>
    <p:sldId id="290" r:id="rId5"/>
    <p:sldId id="276" r:id="rId6"/>
    <p:sldId id="291" r:id="rId7"/>
    <p:sldId id="293" r:id="rId8"/>
    <p:sldId id="27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52" autoAdjust="0"/>
  </p:normalViewPr>
  <p:slideViewPr>
    <p:cSldViewPr snapToGrid="0">
      <p:cViewPr varScale="1">
        <p:scale>
          <a:sx n="65" d="100"/>
          <a:sy n="65"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0E7EF-2382-4CA9-B4FE-7EB8554BAEC0}"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21E3-F86C-41AE-A52F-AD7691908BDE}" type="slidenum">
              <a:rPr lang="zh-CN" altLang="en-US" smtClean="0"/>
              <a:t>‹#›</a:t>
            </a:fld>
            <a:endParaRPr lang="zh-CN" altLang="en-US"/>
          </a:p>
        </p:txBody>
      </p:sp>
    </p:spTree>
    <p:extLst>
      <p:ext uri="{BB962C8B-B14F-4D97-AF65-F5344CB8AC3E}">
        <p14:creationId xmlns:p14="http://schemas.microsoft.com/office/powerpoint/2010/main" val="29973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1</a:t>
            </a:fld>
            <a:endParaRPr lang="zh-CN" altLang="en-US"/>
          </a:p>
        </p:txBody>
      </p:sp>
    </p:spTree>
    <p:extLst>
      <p:ext uri="{BB962C8B-B14F-4D97-AF65-F5344CB8AC3E}">
        <p14:creationId xmlns:p14="http://schemas.microsoft.com/office/powerpoint/2010/main" val="123143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2</a:t>
            </a:fld>
            <a:endParaRPr lang="zh-CN" altLang="en-US"/>
          </a:p>
        </p:txBody>
      </p:sp>
    </p:spTree>
    <p:extLst>
      <p:ext uri="{BB962C8B-B14F-4D97-AF65-F5344CB8AC3E}">
        <p14:creationId xmlns:p14="http://schemas.microsoft.com/office/powerpoint/2010/main" val="10028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3</a:t>
            </a:fld>
            <a:endParaRPr lang="zh-CN" altLang="en-US"/>
          </a:p>
        </p:txBody>
      </p:sp>
    </p:spTree>
    <p:extLst>
      <p:ext uri="{BB962C8B-B14F-4D97-AF65-F5344CB8AC3E}">
        <p14:creationId xmlns:p14="http://schemas.microsoft.com/office/powerpoint/2010/main" val="370371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4</a:t>
            </a:fld>
            <a:endParaRPr lang="zh-CN" altLang="en-US"/>
          </a:p>
        </p:txBody>
      </p:sp>
    </p:spTree>
    <p:extLst>
      <p:ext uri="{BB962C8B-B14F-4D97-AF65-F5344CB8AC3E}">
        <p14:creationId xmlns:p14="http://schemas.microsoft.com/office/powerpoint/2010/main" val="285694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5</a:t>
            </a:fld>
            <a:endParaRPr lang="zh-CN" altLang="en-US"/>
          </a:p>
        </p:txBody>
      </p:sp>
    </p:spTree>
    <p:extLst>
      <p:ext uri="{BB962C8B-B14F-4D97-AF65-F5344CB8AC3E}">
        <p14:creationId xmlns:p14="http://schemas.microsoft.com/office/powerpoint/2010/main" val="270702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6</a:t>
            </a:fld>
            <a:endParaRPr lang="zh-CN" altLang="en-US"/>
          </a:p>
        </p:txBody>
      </p:sp>
    </p:spTree>
    <p:extLst>
      <p:ext uri="{BB962C8B-B14F-4D97-AF65-F5344CB8AC3E}">
        <p14:creationId xmlns:p14="http://schemas.microsoft.com/office/powerpoint/2010/main" val="402253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A821E3-F86C-41AE-A52F-AD7691908BDE}" type="slidenum">
              <a:rPr lang="zh-CN" altLang="en-US" smtClean="0"/>
              <a:t>7</a:t>
            </a:fld>
            <a:endParaRPr lang="zh-CN" altLang="en-US"/>
          </a:p>
        </p:txBody>
      </p:sp>
    </p:spTree>
    <p:extLst>
      <p:ext uri="{BB962C8B-B14F-4D97-AF65-F5344CB8AC3E}">
        <p14:creationId xmlns:p14="http://schemas.microsoft.com/office/powerpoint/2010/main" val="2647785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4433B-53A2-4D5A-9033-2B487BE78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88457C-4B3C-4074-8051-081E1FDA0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11E6F4-C30D-4929-922E-054B53845154}"/>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4B5F2FF9-A618-4F6C-AB41-7205D29310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C91806-ED9E-43ED-829D-910529D93B7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48012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1440-EA36-4840-8B4F-F5254BD06C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1CB46-4457-4A3F-8C17-787DB39EC9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1DC25-6234-47E3-9FAB-2365F92F5B65}"/>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713A5BE1-CEB9-4A63-B2D5-94317A59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FEA8F0-E75B-4072-8105-4E9EEDA76E9F}"/>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9492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44BA2-2535-44BB-9816-87900154EF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177B31-76CD-484D-9F89-3FA802190D4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E48876-D6A5-402D-A724-3627E1150BF1}"/>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EA82E060-BDE9-4968-BD0D-E20EBC8319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A3EE3D-85B7-4113-A50C-4FBA3E27C09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0333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18F32-B1C9-4728-99F6-14F32D2D48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67F450-C211-4125-A984-54D2E88EC65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8C0B1-D678-440E-B084-E899F963499A}"/>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71522027-DA46-48B3-AA85-9C04F4E43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1F967B-7796-4EFD-9555-169566A78E6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1067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3CF83-4703-47C4-8D4D-47B56AD84C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FE27F0-C795-4E84-8814-AE661F94B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7DC55F-7331-4CDE-B747-E57026595EEE}"/>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E8078CD6-8EF4-40A1-9688-01EFE2CD1F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A3BB89-5328-4DB8-A651-60B4C9F0205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705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024CF-47ED-42E7-923F-285DA2AC55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4B219C-C650-4AE8-BCD4-3B8F26798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569B66-9EF2-4FFE-86BC-B1B8026AC5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5C0686-FD22-4B65-AAEA-5E83B858B784}"/>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6" name="页脚占位符 5">
            <a:extLst>
              <a:ext uri="{FF2B5EF4-FFF2-40B4-BE49-F238E27FC236}">
                <a16:creationId xmlns:a16="http://schemas.microsoft.com/office/drawing/2014/main" id="{9388FAB0-3F84-4A2C-A42B-1FEF2999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5F738-B5B3-476C-8324-709CBCD1A7C2}"/>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08823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BE2BE-B7C6-4FE6-8348-E7098D5CE2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86ED64-B88C-47B8-AB7B-A1E9DA3E9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BED06-E06C-4983-88DD-9159A60B4A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E9338F-7F00-4A50-92F8-749322BB7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4F4608-7A38-4EF5-8643-5B20DF2F39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0BEC80-8407-4526-AB91-17F0A72C915B}"/>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8" name="页脚占位符 7">
            <a:extLst>
              <a:ext uri="{FF2B5EF4-FFF2-40B4-BE49-F238E27FC236}">
                <a16:creationId xmlns:a16="http://schemas.microsoft.com/office/drawing/2014/main" id="{B4F9F47F-E3FB-4FBE-AB6B-3B7F817E4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26F881-E119-4273-AF4D-6C753B2938B1}"/>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7563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B7B8-4813-49AB-A463-90F0E673F4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3FA85C-69D1-4BFE-979C-2FA48DC783C5}"/>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4" name="页脚占位符 3">
            <a:extLst>
              <a:ext uri="{FF2B5EF4-FFF2-40B4-BE49-F238E27FC236}">
                <a16:creationId xmlns:a16="http://schemas.microsoft.com/office/drawing/2014/main" id="{883F7081-718D-4E35-9E27-BC19B13555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330C0D-13B9-42F0-B78B-2EA7EE6B68A5}"/>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8156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FB4EF4-402A-4551-88D7-5CF0314033E7}"/>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3" name="页脚占位符 2">
            <a:extLst>
              <a:ext uri="{FF2B5EF4-FFF2-40B4-BE49-F238E27FC236}">
                <a16:creationId xmlns:a16="http://schemas.microsoft.com/office/drawing/2014/main" id="{DA603293-F6F0-42C0-9723-474F2BB07C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1C660-D4CC-4BE2-AEE6-885B074C0367}"/>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388945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8D1A1-FDE8-4E39-9AED-BB140D4D0A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B9C053A-05FF-4C11-8065-96B3E604E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20513B-1405-4579-9707-3D95D9F9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F6C15-0396-4895-9766-0ACD900F66BA}"/>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6" name="页脚占位符 5">
            <a:extLst>
              <a:ext uri="{FF2B5EF4-FFF2-40B4-BE49-F238E27FC236}">
                <a16:creationId xmlns:a16="http://schemas.microsoft.com/office/drawing/2014/main" id="{EB4B2EFF-4C14-4CAD-B76E-34F6B2170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5FDDF-6498-4F85-9215-479F24216668}"/>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420839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494D1-466C-4B85-9315-183FBAB220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B4244-1650-4344-A692-93BA77D6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8F5F2-4BF5-450C-ABFA-D226F9FC9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857A9-E376-4287-A137-7B16B220AAD0}"/>
              </a:ext>
            </a:extLst>
          </p:cNvPr>
          <p:cNvSpPr>
            <a:spLocks noGrp="1"/>
          </p:cNvSpPr>
          <p:nvPr>
            <p:ph type="dt" sz="half" idx="10"/>
          </p:nvPr>
        </p:nvSpPr>
        <p:spPr/>
        <p:txBody>
          <a:bodyPr/>
          <a:lstStyle/>
          <a:p>
            <a:fld id="{C23E1100-D3E0-4B46-A155-C6D716FBFC85}" type="datetimeFigureOut">
              <a:rPr lang="zh-CN" altLang="en-US" smtClean="0"/>
              <a:t>2023/5/26</a:t>
            </a:fld>
            <a:endParaRPr lang="zh-CN" altLang="en-US"/>
          </a:p>
        </p:txBody>
      </p:sp>
      <p:sp>
        <p:nvSpPr>
          <p:cNvPr id="6" name="页脚占位符 5">
            <a:extLst>
              <a:ext uri="{FF2B5EF4-FFF2-40B4-BE49-F238E27FC236}">
                <a16:creationId xmlns:a16="http://schemas.microsoft.com/office/drawing/2014/main" id="{318B7054-F969-48F9-B799-DBE6BA3ED5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184899-B4D4-4EA1-97C8-1AA5C2D0D186}"/>
              </a:ext>
            </a:extLst>
          </p:cNvPr>
          <p:cNvSpPr>
            <a:spLocks noGrp="1"/>
          </p:cNvSpPr>
          <p:nvPr>
            <p:ph type="sldNum" sz="quarter" idx="12"/>
          </p:nvPr>
        </p:nvSpPr>
        <p:spPr/>
        <p:txBody>
          <a:body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2686837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F975F8-9184-4D5B-BE1E-8D654B2BC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6B687-8478-4382-991A-8C13CC350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4561AA-D6EA-470F-817F-411696311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E1100-D3E0-4B46-A155-C6D716FBFC85}" type="datetimeFigureOut">
              <a:rPr lang="zh-CN" altLang="en-US" smtClean="0"/>
              <a:t>2023/5/26</a:t>
            </a:fld>
            <a:endParaRPr lang="zh-CN" altLang="en-US"/>
          </a:p>
        </p:txBody>
      </p:sp>
      <p:sp>
        <p:nvSpPr>
          <p:cNvPr id="5" name="页脚占位符 4">
            <a:extLst>
              <a:ext uri="{FF2B5EF4-FFF2-40B4-BE49-F238E27FC236}">
                <a16:creationId xmlns:a16="http://schemas.microsoft.com/office/drawing/2014/main" id="{550BCB99-A434-4144-A8A1-096B10465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517005-8BCA-46C3-9E7B-6E7380DFF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749D-CA12-437E-B990-50BC98D95F80}" type="slidenum">
              <a:rPr lang="zh-CN" altLang="en-US" smtClean="0"/>
              <a:t>‹#›</a:t>
            </a:fld>
            <a:endParaRPr lang="zh-CN" altLang="en-US"/>
          </a:p>
        </p:txBody>
      </p:sp>
    </p:spTree>
    <p:extLst>
      <p:ext uri="{BB962C8B-B14F-4D97-AF65-F5344CB8AC3E}">
        <p14:creationId xmlns:p14="http://schemas.microsoft.com/office/powerpoint/2010/main" val="1656315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54FE29-925F-47C2-B4F9-14DC75847069}"/>
              </a:ext>
            </a:extLst>
          </p:cNvPr>
          <p:cNvSpPr txBox="1"/>
          <p:nvPr/>
        </p:nvSpPr>
        <p:spPr>
          <a:xfrm>
            <a:off x="5335400" y="5569103"/>
            <a:ext cx="654584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汇报人：</a:t>
            </a:r>
            <a:r>
              <a:rPr lang="en-US" altLang="zh-CN" sz="2000" dirty="0">
                <a:latin typeface="微软雅黑" panose="020B0503020204020204" pitchFamily="34" charset="-122"/>
                <a:ea typeface="微软雅黑" panose="020B0503020204020204" pitchFamily="34" charset="-122"/>
              </a:rPr>
              <a:t>222126</a:t>
            </a:r>
            <a:r>
              <a:rPr lang="zh-CN" altLang="en-US" sz="2000" dirty="0">
                <a:latin typeface="微软雅黑" panose="020B0503020204020204" pitchFamily="34" charset="-122"/>
                <a:ea typeface="微软雅黑" panose="020B0503020204020204" pitchFamily="34" charset="-122"/>
              </a:rPr>
              <a:t>项桂巳雨</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2023/05/25</a:t>
            </a:r>
            <a:endParaRPr lang="zh-CN" altLang="en-US"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633E162-1087-49E7-A794-ACEF079F7A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05060" y="2025345"/>
            <a:ext cx="8071042" cy="2122065"/>
          </a:xfrm>
          <a:prstGeom prst="rect">
            <a:avLst/>
          </a:prstGeom>
        </p:spPr>
      </p:pic>
    </p:spTree>
    <p:extLst>
      <p:ext uri="{BB962C8B-B14F-4D97-AF65-F5344CB8AC3E}">
        <p14:creationId xmlns:p14="http://schemas.microsoft.com/office/powerpoint/2010/main" val="109560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69B4B26-6023-4A07-85DE-74CBC74B04CC}"/>
              </a:ext>
            </a:extLst>
          </p:cNvPr>
          <p:cNvSpPr txBox="1"/>
          <p:nvPr/>
        </p:nvSpPr>
        <p:spPr>
          <a:xfrm>
            <a:off x="842647" y="1588199"/>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代码审查（</a:t>
            </a:r>
            <a:r>
              <a:rPr lang="en-US" altLang="zh-CN" b="0" i="0" dirty="0">
                <a:solidFill>
                  <a:srgbClr val="1D2129"/>
                </a:solidFill>
                <a:effectLst/>
                <a:latin typeface="微软雅黑" panose="020B0503020204020204" pitchFamily="34" charset="-122"/>
                <a:ea typeface="微软雅黑" panose="020B0503020204020204" pitchFamily="34" charset="-122"/>
              </a:rPr>
              <a:t>Code Review</a:t>
            </a:r>
            <a:r>
              <a:rPr lang="zh-CN" altLang="en-US" b="0" i="0" dirty="0">
                <a:solidFill>
                  <a:srgbClr val="1D2129"/>
                </a:solidFill>
                <a:effectLst/>
                <a:latin typeface="微软雅黑" panose="020B0503020204020204" pitchFamily="34" charset="-122"/>
                <a:ea typeface="微软雅黑" panose="020B0503020204020204" pitchFamily="34" charset="-122"/>
              </a:rPr>
              <a:t>）是一种在开放源码和工程项目中广泛采用的实践方法。考虑到这样一个过程的不可忽略的成本，研究人员开始研究将特定的代码审查任务自动化的可能性。</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b="0" i="0" dirty="0">
                <a:solidFill>
                  <a:srgbClr val="1D2129"/>
                </a:solidFill>
                <a:effectLst/>
                <a:latin typeface="微软雅黑" panose="020B0503020204020204" pitchFamily="34" charset="-122"/>
                <a:ea typeface="微软雅黑" panose="020B0503020204020204" pitchFamily="34" charset="-122"/>
              </a:rPr>
              <a:t>根据近期提出的深度学习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模型，本文的目标是两项任务的自动化：</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、模型将提交审查的代码作为输入，并在其中实现可能由审查人员推荐的更改</a:t>
            </a:r>
            <a:r>
              <a:rPr lang="zh-CN" altLang="en-US" dirty="0">
                <a:solidFill>
                  <a:srgbClr val="1D2129"/>
                </a:solidFill>
                <a:latin typeface="微软雅黑" panose="020B0503020204020204" pitchFamily="34" charset="-122"/>
                <a:ea typeface="微软雅黑" panose="020B0503020204020204" pitchFamily="34" charset="-122"/>
              </a:rPr>
              <a:t>；</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、将提交的代码和以自然语言发布的审稿人评论作为输入，并自动实现审稿人所需的更改。</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dirty="0">
                <a:solidFill>
                  <a:srgbClr val="1D2129"/>
                </a:solidFill>
                <a:latin typeface="微软雅黑" panose="020B0503020204020204" pitchFamily="34" charset="-122"/>
                <a:ea typeface="微软雅黑" panose="020B0503020204020204" pitchFamily="34" charset="-122"/>
              </a:rPr>
              <a:t>本文先</a:t>
            </a:r>
            <a:r>
              <a:rPr lang="zh-CN" altLang="en-US" b="0" i="0" dirty="0">
                <a:solidFill>
                  <a:srgbClr val="1D2129"/>
                </a:solidFill>
                <a:effectLst/>
                <a:latin typeface="微软雅黑" panose="020B0503020204020204" pitchFamily="34" charset="-122"/>
                <a:ea typeface="微软雅黑" panose="020B0503020204020204" pitchFamily="34" charset="-122"/>
              </a:rPr>
              <a:t>通过证明预先训练的文本到文本传输</a:t>
            </a:r>
            <a:r>
              <a:rPr lang="en-US" altLang="zh-CN" b="0" i="0" dirty="0">
                <a:solidFill>
                  <a:srgbClr val="1D2129"/>
                </a:solidFill>
                <a:effectLst/>
                <a:latin typeface="微软雅黑" panose="020B0503020204020204" pitchFamily="34" charset="-122"/>
                <a:ea typeface="微软雅黑" panose="020B0503020204020204" pitchFamily="34" charset="-122"/>
              </a:rPr>
              <a:t>Transformer(T5)</a:t>
            </a:r>
            <a:r>
              <a:rPr lang="zh-CN" altLang="en-US" b="0" i="0" dirty="0">
                <a:solidFill>
                  <a:srgbClr val="1D2129"/>
                </a:solidFill>
                <a:effectLst/>
                <a:latin typeface="微软雅黑" panose="020B0503020204020204" pitchFamily="34" charset="-122"/>
                <a:ea typeface="微软雅黑" panose="020B0503020204020204" pitchFamily="34" charset="-122"/>
              </a:rPr>
              <a:t>模型在自动化代码审查任务方面优于以前的</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模型，进而在此工作的基础上进行构建。此外，也在更大更实际更有挑战性的代码评审活动数据集上进行了实验。</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82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7EC186-8BEA-4432-A3F5-B26DB9A3F662}"/>
              </a:ext>
            </a:extLst>
          </p:cNvPr>
          <p:cNvSpPr txBox="1"/>
          <p:nvPr/>
        </p:nvSpPr>
        <p:spPr>
          <a:xfrm>
            <a:off x="334228" y="737826"/>
            <a:ext cx="567894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69B4B26-6023-4A07-85DE-74CBC74B04CC}"/>
                  </a:ext>
                </a:extLst>
              </p:cNvPr>
              <p:cNvSpPr txBox="1"/>
              <p:nvPr/>
            </p:nvSpPr>
            <p:spPr>
              <a:xfrm>
                <a:off x="849574" y="1602054"/>
                <a:ext cx="9742833" cy="2862322"/>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本文的目标是两项任务的自动化，并不是取代开发人员，而是帮助他们在两种情况下节省时间：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1</a:t>
                </a:r>
                <a:r>
                  <a:rPr lang="zh-CN" altLang="en-US" b="0" i="0" dirty="0">
                    <a:solidFill>
                      <a:srgbClr val="1D2129"/>
                    </a:solidFill>
                    <a:effectLst/>
                    <a:latin typeface="微软雅黑" panose="020B0503020204020204" pitchFamily="34" charset="-122"/>
                    <a:ea typeface="微软雅黑" panose="020B0503020204020204" pitchFamily="34" charset="-122"/>
                  </a:rPr>
                  <a:t>、对于贡献者</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例如提交代码供审查的开发人员</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：在提交代码供审查之前收到关于他们编写的代码的</a:t>
                </a:r>
                <a:r>
                  <a:rPr lang="zh-CN" altLang="en-US" b="1" i="0" dirty="0">
                    <a:solidFill>
                      <a:srgbClr val="1D2129"/>
                    </a:solidFill>
                    <a:effectLst/>
                    <a:latin typeface="微软雅黑" panose="020B0503020204020204" pitchFamily="34" charset="-122"/>
                    <a:ea typeface="微软雅黑" panose="020B0503020204020204" pitchFamily="34" charset="-122"/>
                  </a:rPr>
                  <a:t>快速反馈</a:t>
                </a:r>
                <a:r>
                  <a:rPr lang="zh-CN" altLang="en-US" b="0" i="0" dirty="0">
                    <a:solidFill>
                      <a:srgbClr val="1D2129"/>
                    </a:solidFill>
                    <a:effectLst/>
                    <a:latin typeface="微软雅黑" panose="020B0503020204020204" pitchFamily="34" charset="-122"/>
                    <a:ea typeface="微软雅黑" panose="020B0503020204020204" pitchFamily="34" charset="-122"/>
                  </a:rPr>
                  <a:t>。反馈由深度学习</a:t>
                </a:r>
                <a:r>
                  <a:rPr lang="en-US" altLang="zh-CN" b="0" i="0" dirty="0">
                    <a:solidFill>
                      <a:srgbClr val="1D2129"/>
                    </a:solidFill>
                    <a:effectLst/>
                    <a:latin typeface="微软雅黑" panose="020B0503020204020204" pitchFamily="34" charset="-122"/>
                    <a:ea typeface="微软雅黑" panose="020B0503020204020204" pitchFamily="34" charset="-122"/>
                  </a:rPr>
                  <a:t>(DL)</a:t>
                </a:r>
                <a:r>
                  <a:rPr lang="zh-CN" altLang="en-US" b="0" i="0" dirty="0">
                    <a:solidFill>
                      <a:srgbClr val="1D2129"/>
                    </a:solidFill>
                    <a:effectLst/>
                    <a:latin typeface="微软雅黑" panose="020B0503020204020204" pitchFamily="34" charset="-122"/>
                    <a:ea typeface="微软雅黑" panose="020B0503020204020204" pitchFamily="34" charset="-122"/>
                  </a:rPr>
                  <a:t>模型提供，该模型经过训练将提交的待审查的代码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作为输入，输出一份修改后的代码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，从而模拟审查人推荐的代码变更。</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en-US" altLang="zh-CN" b="0" i="0" dirty="0">
                    <a:solidFill>
                      <a:srgbClr val="1D2129"/>
                    </a:solidFill>
                    <a:effectLst/>
                    <a:latin typeface="微软雅黑" panose="020B0503020204020204" pitchFamily="34" charset="-122"/>
                    <a:ea typeface="微软雅黑" panose="020B0503020204020204" pitchFamily="34" charset="-122"/>
                  </a:rPr>
                  <a:t>2</a:t>
                </a:r>
                <a:r>
                  <a:rPr lang="zh-CN" altLang="en-US" b="0" i="0" dirty="0">
                    <a:solidFill>
                      <a:srgbClr val="1D2129"/>
                    </a:solidFill>
                    <a:effectLst/>
                    <a:latin typeface="微软雅黑" panose="020B0503020204020204" pitchFamily="34" charset="-122"/>
                    <a:ea typeface="微软雅黑" panose="020B0503020204020204" pitchFamily="34" charset="-122"/>
                  </a:rPr>
                  <a:t>、对于审查人（例如负责</a:t>
                </a:r>
                <a:r>
                  <a:rPr lang="en-US" altLang="zh-CN" b="0" i="0" dirty="0">
                    <a:solidFill>
                      <a:srgbClr val="1D2129"/>
                    </a:solidFill>
                    <a:effectLst/>
                    <a:latin typeface="微软雅黑" panose="020B0503020204020204" pitchFamily="34" charset="-122"/>
                    <a:ea typeface="微软雅黑" panose="020B0503020204020204" pitchFamily="34" charset="-122"/>
                  </a:rPr>
                  <a:t>CR</a:t>
                </a:r>
                <a:r>
                  <a:rPr lang="zh-CN" altLang="en-US" b="0" i="0" dirty="0">
                    <a:solidFill>
                      <a:srgbClr val="1D2129"/>
                    </a:solidFill>
                    <a:effectLst/>
                    <a:latin typeface="微软雅黑" panose="020B0503020204020204" pitchFamily="34" charset="-122"/>
                    <a:ea typeface="微软雅黑" panose="020B0503020204020204" pitchFamily="34" charset="-122"/>
                  </a:rPr>
                  <a:t>的同事或</a:t>
                </a:r>
                <a:r>
                  <a:rPr lang="zh-CN" altLang="en-US" dirty="0">
                    <a:solidFill>
                      <a:srgbClr val="1D2129"/>
                    </a:solidFill>
                    <a:latin typeface="微软雅黑" panose="020B0503020204020204" pitchFamily="34" charset="-122"/>
                    <a:ea typeface="微软雅黑" panose="020B0503020204020204" pitchFamily="34" charset="-122"/>
                  </a:rPr>
                  <a:t>领导</a:t>
                </a:r>
                <a:r>
                  <a:rPr lang="zh-CN" altLang="en-US" b="0" i="0" dirty="0">
                    <a:solidFill>
                      <a:srgbClr val="1D2129"/>
                    </a:solidFill>
                    <a:effectLst/>
                    <a:latin typeface="微软雅黑" panose="020B0503020204020204" pitchFamily="34" charset="-122"/>
                    <a:ea typeface="微软雅黑" panose="020B0503020204020204" pitchFamily="34" charset="-122"/>
                  </a:rPr>
                  <a:t>）：将代码</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𝐶</m:t>
                        </m:r>
                      </m:e>
                      <m:sub>
                        <m:r>
                          <a:rPr lang="en-US" altLang="zh-CN" b="0" i="1" smtClean="0">
                            <a:solidFill>
                              <a:srgbClr val="1D2129"/>
                            </a:solidFill>
                            <a:effectLst/>
                            <a:latin typeface="Cambria Math" panose="02040503050406030204" pitchFamily="18" charset="0"/>
                            <a:ea typeface="微软雅黑" panose="020B0503020204020204" pitchFamily="34" charset="-122"/>
                          </a:rPr>
                          <m:t>𝑠</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以及</a:t>
                </a:r>
                <a:r>
                  <a:rPr lang="zh-CN" altLang="en-US" dirty="0">
                    <a:solidFill>
                      <a:srgbClr val="1D2129"/>
                    </a:solidFill>
                    <a:latin typeface="微软雅黑" panose="020B0503020204020204" pitchFamily="34" charset="-122"/>
                    <a:ea typeface="微软雅黑" panose="020B0503020204020204" pitchFamily="34" charset="-122"/>
                  </a:rPr>
                  <a:t>审查</a:t>
                </a:r>
                <a:r>
                  <a:rPr lang="zh-CN" altLang="en-US" b="0" i="0" dirty="0">
                    <a:solidFill>
                      <a:srgbClr val="1D2129"/>
                    </a:solidFill>
                    <a:effectLst/>
                    <a:latin typeface="微软雅黑" panose="020B0503020204020204" pitchFamily="34" charset="-122"/>
                    <a:ea typeface="微软雅黑" panose="020B0503020204020204" pitchFamily="34" charset="-122"/>
                  </a:rPr>
                  <a:t>人以自然语言撰写的评论</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𝑅</m:t>
                        </m:r>
                      </m:e>
                      <m:sub>
                        <m:r>
                          <a:rPr lang="en-US" altLang="zh-CN" b="0" i="1" smtClean="0">
                            <a:solidFill>
                              <a:srgbClr val="1D2129"/>
                            </a:solidFill>
                            <a:effectLst/>
                            <a:latin typeface="Cambria Math" panose="02040503050406030204" pitchFamily="18" charset="0"/>
                            <a:ea typeface="微软雅黑" panose="020B0503020204020204" pitchFamily="34" charset="-122"/>
                          </a:rPr>
                          <m:t>𝑛𝑙</m:t>
                        </m:r>
                      </m:sub>
                    </m:sSub>
                  </m:oMath>
                </a14:m>
                <a:r>
                  <a:rPr lang="zh-CN" altLang="en-US" dirty="0">
                    <a:solidFill>
                      <a:srgbClr val="1D2129"/>
                    </a:solidFill>
                    <a:latin typeface="微软雅黑" panose="020B0503020204020204" pitchFamily="34" charset="-122"/>
                    <a:ea typeface="微软雅黑" panose="020B0503020204020204" pitchFamily="34" charset="-122"/>
                  </a:rPr>
                  <a:t>作为输入提交审查，</a:t>
                </a:r>
                <a:r>
                  <a:rPr lang="en-US" altLang="zh-CN" dirty="0">
                    <a:solidFill>
                      <a:srgbClr val="1D2129"/>
                    </a:solidFill>
                    <a:latin typeface="微软雅黑" panose="020B0503020204020204" pitchFamily="34" charset="-122"/>
                    <a:ea typeface="微软雅黑" panose="020B0503020204020204" pitchFamily="34" charset="-122"/>
                  </a:rPr>
                  <a:t>DL</a:t>
                </a:r>
                <a:r>
                  <a:rPr lang="zh-CN" altLang="en-US" dirty="0">
                    <a:solidFill>
                      <a:srgbClr val="1D2129"/>
                    </a:solidFill>
                    <a:latin typeface="微软雅黑" panose="020B0503020204020204" pitchFamily="34" charset="-122"/>
                    <a:ea typeface="微软雅黑" panose="020B0503020204020204" pitchFamily="34" charset="-122"/>
                  </a:rPr>
                  <a:t>模型要求</a:t>
                </a:r>
                <a:r>
                  <a:rPr lang="zh-CN" altLang="en-US" b="0" i="0" dirty="0">
                    <a:solidFill>
                      <a:srgbClr val="1D2129"/>
                    </a:solidFill>
                    <a:effectLst/>
                    <a:latin typeface="微软雅黑" panose="020B0503020204020204" pitchFamily="34" charset="-122"/>
                    <a:ea typeface="微软雅黑" panose="020B0503020204020204" pitchFamily="34" charset="-122"/>
                  </a:rPr>
                  <a:t>的输出是修改后的代码版本</a:t>
                </a:r>
                <a14:m>
                  <m:oMath xmlns:m="http://schemas.openxmlformats.org/officeDocument/2006/math">
                    <m:sSub>
                      <m:sSubPr>
                        <m:ctrlPr>
                          <a:rPr lang="en-US" altLang="zh-CN" i="1">
                            <a:solidFill>
                              <a:srgbClr val="1D2129"/>
                            </a:solidFill>
                            <a:latin typeface="Cambria Math" panose="02040503050406030204" pitchFamily="18" charset="0"/>
                            <a:ea typeface="微软雅黑" panose="020B0503020204020204" pitchFamily="34" charset="-122"/>
                          </a:rPr>
                        </m:ctrlPr>
                      </m:sSubPr>
                      <m:e>
                        <m:r>
                          <a:rPr lang="en-US" altLang="zh-CN" i="1">
                            <a:solidFill>
                              <a:srgbClr val="1D2129"/>
                            </a:solidFill>
                            <a:latin typeface="Cambria Math" panose="02040503050406030204" pitchFamily="18" charset="0"/>
                            <a:ea typeface="微软雅黑" panose="020B0503020204020204" pitchFamily="34" charset="-122"/>
                          </a:rPr>
                          <m:t>𝐶</m:t>
                        </m:r>
                      </m:e>
                      <m:sub>
                        <m:r>
                          <a:rPr lang="en-US" altLang="zh-CN" i="1">
                            <a:solidFill>
                              <a:srgbClr val="1D2129"/>
                            </a:solidFill>
                            <a:latin typeface="Cambria Math" panose="02040503050406030204" pitchFamily="18" charset="0"/>
                            <a:ea typeface="微软雅黑" panose="020B0503020204020204" pitchFamily="34" charset="-122"/>
                          </a:rPr>
                          <m:t>𝑟</m:t>
                        </m:r>
                      </m:sub>
                    </m:sSub>
                  </m:oMath>
                </a14:m>
                <a:r>
                  <a:rPr lang="zh-CN" altLang="en-US" b="0" i="0" dirty="0">
                    <a:solidFill>
                      <a:srgbClr val="1D2129"/>
                    </a:solidFill>
                    <a:effectLst/>
                    <a:latin typeface="微软雅黑" panose="020B0503020204020204" pitchFamily="34" charset="-122"/>
                    <a:ea typeface="微软雅黑" panose="020B0503020204020204" pitchFamily="34" charset="-122"/>
                  </a:rPr>
                  <a:t> </a:t>
                </a:r>
                <a:r>
                  <a:rPr lang="zh-CN" altLang="en-US" dirty="0">
                    <a:solidFill>
                      <a:srgbClr val="1D2129"/>
                    </a:solidFill>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审查人可以使用该模型向贡献者提供他们希望看到实现的代码更改的具体示例，也可以修改建议防止错误和歧义。</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669B4B26-6023-4A07-85DE-74CBC74B04CC}"/>
                  </a:ext>
                </a:extLst>
              </p:cNvPr>
              <p:cNvSpPr txBox="1">
                <a:spLocks noRot="1" noChangeAspect="1" noMove="1" noResize="1" noEditPoints="1" noAdjustHandles="1" noChangeArrowheads="1" noChangeShapeType="1" noTextEdit="1"/>
              </p:cNvSpPr>
              <p:nvPr/>
            </p:nvSpPr>
            <p:spPr>
              <a:xfrm>
                <a:off x="849574" y="1602054"/>
                <a:ext cx="9742833" cy="2862322"/>
              </a:xfrm>
              <a:prstGeom prst="rect">
                <a:avLst/>
              </a:prstGeom>
              <a:blipFill>
                <a:blip r:embed="rId3"/>
                <a:stretch>
                  <a:fillRect l="-500" t="-1279" r="-87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DA0B091-0885-41ED-AA20-DF501178F4C4}"/>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36683E1-151A-49AC-8DCD-A522CB085714}"/>
              </a:ext>
            </a:extLst>
          </p:cNvPr>
          <p:cNvPicPr>
            <a:picLocks noChangeAspect="1"/>
          </p:cNvPicPr>
          <p:nvPr/>
        </p:nvPicPr>
        <p:blipFill>
          <a:blip r:embed="rId4"/>
          <a:stretch>
            <a:fillRect/>
          </a:stretch>
        </p:blipFill>
        <p:spPr>
          <a:xfrm>
            <a:off x="1317348" y="4408829"/>
            <a:ext cx="9391650" cy="2371725"/>
          </a:xfrm>
          <a:prstGeom prst="rect">
            <a:avLst/>
          </a:prstGeom>
        </p:spPr>
      </p:pic>
    </p:spTree>
    <p:extLst>
      <p:ext uri="{BB962C8B-B14F-4D97-AF65-F5344CB8AC3E}">
        <p14:creationId xmlns:p14="http://schemas.microsoft.com/office/powerpoint/2010/main" val="2753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499257" y="1262071"/>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638D5642-B0E4-46C1-A51F-1E5737466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086" y="2311339"/>
            <a:ext cx="3533828" cy="454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99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874407"/>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Text-to-Text Transfer Transformer (</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架构的模型，</a:t>
            </a:r>
            <a:r>
              <a:rPr lang="zh-CN" altLang="en-US" b="1" dirty="0">
                <a:latin typeface="微软雅黑" panose="020B0503020204020204" pitchFamily="34" charset="-122"/>
                <a:ea typeface="微软雅黑" panose="020B0503020204020204" pitchFamily="34" charset="-122"/>
              </a:rPr>
              <a:t>将所有 </a:t>
            </a:r>
            <a:r>
              <a:rPr lang="en-US" altLang="zh-CN" b="1" dirty="0">
                <a:latin typeface="微软雅黑" panose="020B0503020204020204" pitchFamily="34" charset="-122"/>
                <a:ea typeface="微软雅黑" panose="020B0503020204020204" pitchFamily="34" charset="-122"/>
              </a:rPr>
              <a:t>NLP </a:t>
            </a:r>
            <a:r>
              <a:rPr lang="zh-CN" altLang="en-US" b="1" dirty="0">
                <a:latin typeface="微软雅黑" panose="020B0503020204020204" pitchFamily="34" charset="-122"/>
                <a:ea typeface="微软雅黑" panose="020B0503020204020204" pitchFamily="34" charset="-122"/>
              </a:rPr>
              <a:t>任务都转化成 </a:t>
            </a:r>
            <a:r>
              <a:rPr lang="en-US" altLang="zh-CN" b="1" dirty="0">
                <a:latin typeface="微软雅黑" panose="020B0503020204020204" pitchFamily="34" charset="-122"/>
                <a:ea typeface="微软雅黑" panose="020B0503020204020204" pitchFamily="34" charset="-122"/>
              </a:rPr>
              <a:t>Text-to-Text </a:t>
            </a:r>
            <a:r>
              <a:rPr lang="zh-CN" altLang="en-US" b="1" dirty="0">
                <a:latin typeface="微软雅黑" panose="020B0503020204020204" pitchFamily="34" charset="-122"/>
                <a:ea typeface="微软雅黑" panose="020B0503020204020204" pitchFamily="34" charset="-122"/>
              </a:rPr>
              <a:t>（文本到文本）任务。</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5972505-7E4A-4B6A-8EF6-7E1ABE34D72B}"/>
              </a:ext>
            </a:extLst>
          </p:cNvPr>
          <p:cNvPicPr>
            <a:picLocks noChangeAspect="1"/>
          </p:cNvPicPr>
          <p:nvPr/>
        </p:nvPicPr>
        <p:blipFill>
          <a:blip r:embed="rId3"/>
          <a:stretch>
            <a:fillRect/>
          </a:stretch>
        </p:blipFill>
        <p:spPr>
          <a:xfrm>
            <a:off x="1612669" y="3157827"/>
            <a:ext cx="8966661" cy="3073558"/>
          </a:xfrm>
          <a:prstGeom prst="rect">
            <a:avLst/>
          </a:prstGeom>
        </p:spPr>
      </p:pic>
    </p:spTree>
    <p:extLst>
      <p:ext uri="{BB962C8B-B14F-4D97-AF65-F5344CB8AC3E}">
        <p14:creationId xmlns:p14="http://schemas.microsoft.com/office/powerpoint/2010/main" val="237019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378289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、该模型首先需要进行预训练，其目的是为它提供可用于解决一组相关任务的一般知识。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例如，假设我们想训练一个能够将英语翻译成德语并总结英文文本的模型。</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不是首先使用去噪目标或掩码语言建模以无监督的方式预训练模型，而是输入具有 </a:t>
            </a:r>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的标记的句子（例如，英语句子中的单词或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语句中的代码标记），并要求模型预测它们。通过学习如何预测掩码标记，该模型可以获取有关感兴趣语言的一般知识。</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、然后</a:t>
            </a:r>
            <a:r>
              <a:rPr lang="en-US" altLang="zh-CN" dirty="0">
                <a:latin typeface="微软雅黑" panose="020B0503020204020204" pitchFamily="34" charset="-122"/>
                <a:ea typeface="微软雅黑" panose="020B0503020204020204" pitchFamily="34" charset="-122"/>
              </a:rPr>
              <a:t>T5 </a:t>
            </a:r>
            <a:r>
              <a:rPr lang="zh-CN" altLang="en-US" dirty="0">
                <a:latin typeface="微软雅黑" panose="020B0503020204020204" pitchFamily="34" charset="-122"/>
                <a:ea typeface="微软雅黑" panose="020B0503020204020204" pitchFamily="34" charset="-122"/>
              </a:rPr>
              <a:t>会以有监督的方式对下游任务进行微调。每个任务都以“文本到文本”格式表示（即模型的输入和输出都表示为文本）。</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T5</a:t>
            </a:r>
            <a:r>
              <a:rPr lang="zh-CN" altLang="en-US" sz="2800" b="1" dirty="0">
                <a:latin typeface="微软雅黑" panose="020B0503020204020204" pitchFamily="34" charset="-122"/>
                <a:ea typeface="微软雅黑" panose="020B0503020204020204" pitchFamily="34" charset="-122"/>
              </a:rPr>
              <a:t>模型</a:t>
            </a:r>
            <a:endParaRPr lang="it-IT"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3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B7809583-0BE4-46B8-B202-6A2FDA84359E}"/>
              </a:ext>
            </a:extLst>
          </p:cNvPr>
          <p:cNvSpPr txBox="1"/>
          <p:nvPr/>
        </p:nvSpPr>
        <p:spPr>
          <a:xfrm>
            <a:off x="548418" y="1704487"/>
            <a:ext cx="10884895"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预训练数据集。鉴于预训练阶段的目标（即为模型提供有关下游任务的语言的一般知识），本文构建了一个数据集，允许在 </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和技术英语上训练 </a:t>
            </a:r>
            <a:r>
              <a:rPr lang="en-US" altLang="zh-CN" dirty="0">
                <a:latin typeface="微软雅黑" panose="020B0503020204020204" pitchFamily="34" charset="-122"/>
                <a:ea typeface="微软雅黑" panose="020B0503020204020204" pitchFamily="34" charset="-122"/>
              </a:rPr>
              <a:t>T5</a:t>
            </a:r>
            <a:r>
              <a:rPr lang="zh-CN" altLang="en-US" dirty="0">
                <a:latin typeface="微软雅黑" panose="020B0503020204020204" pitchFamily="34" charset="-122"/>
                <a:ea typeface="微软雅黑" panose="020B0503020204020204" pitchFamily="34" charset="-122"/>
              </a:rPr>
              <a:t>。事实上，除了源代码之外，技术英语还有助于代码审查过程，其中审稿人发布有关代码的自然语言评论。</a:t>
            </a:r>
          </a:p>
        </p:txBody>
      </p:sp>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10777116"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Using Pre-Trained Models to Boost Code Review Automation</a:t>
            </a:r>
            <a:endParaRPr lang="it-IT"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24288" y="738851"/>
            <a:ext cx="10956625"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Pre-Training</a:t>
            </a:r>
            <a:endParaRPr lang="it-IT" altLang="zh-CN" sz="2000"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8678D856-B1A7-4F1C-8337-9C2DED74290F}"/>
              </a:ext>
            </a:extLst>
          </p:cNvPr>
          <p:cNvSpPr/>
          <p:nvPr/>
        </p:nvSpPr>
        <p:spPr>
          <a:xfrm>
            <a:off x="1563329" y="4365523"/>
            <a:ext cx="3962400" cy="18976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the official Stack Overflow dump (SOD)</a:t>
            </a:r>
          </a:p>
        </p:txBody>
      </p:sp>
      <p:sp>
        <p:nvSpPr>
          <p:cNvPr id="10" name="矩形: 圆角 9">
            <a:extLst>
              <a:ext uri="{FF2B5EF4-FFF2-40B4-BE49-F238E27FC236}">
                <a16:creationId xmlns:a16="http://schemas.microsoft.com/office/drawing/2014/main" id="{843C2938-7E5F-42E7-8772-617402A7ABC4}"/>
              </a:ext>
            </a:extLst>
          </p:cNvPr>
          <p:cNvSpPr/>
          <p:nvPr/>
        </p:nvSpPr>
        <p:spPr>
          <a:xfrm>
            <a:off x="6666271" y="4365523"/>
            <a:ext cx="3962400" cy="18976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CodeSearchNet (CSN</a:t>
            </a:r>
            <a:r>
              <a:rPr lang="en-US" altLang="zh-CN"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9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44BDC88-3D27-469B-98D0-D181826F0560}"/>
              </a:ext>
            </a:extLst>
          </p:cNvPr>
          <p:cNvSpPr txBox="1"/>
          <p:nvPr/>
        </p:nvSpPr>
        <p:spPr>
          <a:xfrm>
            <a:off x="2233655" y="2519534"/>
            <a:ext cx="7724689" cy="1107996"/>
          </a:xfrm>
          <a:prstGeom prst="rect">
            <a:avLst/>
          </a:prstGeom>
          <a:noFill/>
        </p:spPr>
        <p:txBody>
          <a:bodyPr wrap="square">
            <a:spAutoFit/>
          </a:bodyPr>
          <a:lstStyle/>
          <a:p>
            <a:pPr algn="ctr"/>
            <a:r>
              <a:rPr lang="zh-CN" altLang="en-US" sz="6600" b="1" dirty="0">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6217993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712</Words>
  <Application>Microsoft Office PowerPoint</Application>
  <PresentationFormat>宽屏</PresentationFormat>
  <Paragraphs>44</Paragraphs>
  <Slides>8</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670</cp:revision>
  <dcterms:created xsi:type="dcterms:W3CDTF">2022-10-29T01:28:43Z</dcterms:created>
  <dcterms:modified xsi:type="dcterms:W3CDTF">2023-05-26T03:20:54Z</dcterms:modified>
</cp:coreProperties>
</file>