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9" r:id="rId3"/>
    <p:sldId id="275" r:id="rId4"/>
    <p:sldId id="276" r:id="rId5"/>
    <p:sldId id="286" r:id="rId6"/>
    <p:sldId id="288" r:id="rId7"/>
    <p:sldId id="287" r:id="rId8"/>
    <p:sldId id="27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52" autoAdjust="0"/>
  </p:normalViewPr>
  <p:slideViewPr>
    <p:cSldViewPr snapToGrid="0">
      <p:cViewPr varScale="1">
        <p:scale>
          <a:sx n="138" d="100"/>
          <a:sy n="138" d="100"/>
        </p:scale>
        <p:origin x="11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0E7EF-2382-4CA9-B4FE-7EB8554BAEC0}" type="datetimeFigureOut">
              <a:rPr lang="zh-CN" altLang="en-US" smtClean="0"/>
              <a:t>2023/5/25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821E3-F86C-41AE-A52F-AD7691908BDE}" type="slidenum">
              <a:rPr lang="zh-CN" altLang="en-US" smtClean="0"/>
              <a:t>‹#›</a:t>
            </a:fld>
            <a:endParaRPr lang="zh-CN" altLang="en-US"/>
          </a:p>
        </p:txBody>
      </p:sp>
    </p:spTree>
    <p:extLst>
      <p:ext uri="{BB962C8B-B14F-4D97-AF65-F5344CB8AC3E}">
        <p14:creationId xmlns:p14="http://schemas.microsoft.com/office/powerpoint/2010/main" val="299735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a:t>
            </a:fld>
            <a:endParaRPr lang="zh-CN" altLang="en-US"/>
          </a:p>
        </p:txBody>
      </p:sp>
    </p:spTree>
    <p:extLst>
      <p:ext uri="{BB962C8B-B14F-4D97-AF65-F5344CB8AC3E}">
        <p14:creationId xmlns:p14="http://schemas.microsoft.com/office/powerpoint/2010/main" val="123143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2</a:t>
            </a:fld>
            <a:endParaRPr lang="zh-CN" altLang="en-US"/>
          </a:p>
        </p:txBody>
      </p:sp>
    </p:spTree>
    <p:extLst>
      <p:ext uri="{BB962C8B-B14F-4D97-AF65-F5344CB8AC3E}">
        <p14:creationId xmlns:p14="http://schemas.microsoft.com/office/powerpoint/2010/main" val="10028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3</a:t>
            </a:fld>
            <a:endParaRPr lang="zh-CN" altLang="en-US"/>
          </a:p>
        </p:txBody>
      </p:sp>
    </p:spTree>
    <p:extLst>
      <p:ext uri="{BB962C8B-B14F-4D97-AF65-F5344CB8AC3E}">
        <p14:creationId xmlns:p14="http://schemas.microsoft.com/office/powerpoint/2010/main" val="370371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4</a:t>
            </a:fld>
            <a:endParaRPr lang="zh-CN" altLang="en-US"/>
          </a:p>
        </p:txBody>
      </p:sp>
    </p:spTree>
    <p:extLst>
      <p:ext uri="{BB962C8B-B14F-4D97-AF65-F5344CB8AC3E}">
        <p14:creationId xmlns:p14="http://schemas.microsoft.com/office/powerpoint/2010/main" val="2707028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5</a:t>
            </a:fld>
            <a:endParaRPr lang="zh-CN" altLang="en-US"/>
          </a:p>
        </p:txBody>
      </p:sp>
    </p:spTree>
    <p:extLst>
      <p:ext uri="{BB962C8B-B14F-4D97-AF65-F5344CB8AC3E}">
        <p14:creationId xmlns:p14="http://schemas.microsoft.com/office/powerpoint/2010/main" val="225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6</a:t>
            </a:fld>
            <a:endParaRPr lang="zh-CN" altLang="en-US"/>
          </a:p>
        </p:txBody>
      </p:sp>
    </p:spTree>
    <p:extLst>
      <p:ext uri="{BB962C8B-B14F-4D97-AF65-F5344CB8AC3E}">
        <p14:creationId xmlns:p14="http://schemas.microsoft.com/office/powerpoint/2010/main" val="236405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7</a:t>
            </a:fld>
            <a:endParaRPr lang="zh-CN" altLang="en-US"/>
          </a:p>
        </p:txBody>
      </p:sp>
    </p:spTree>
    <p:extLst>
      <p:ext uri="{BB962C8B-B14F-4D97-AF65-F5344CB8AC3E}">
        <p14:creationId xmlns:p14="http://schemas.microsoft.com/office/powerpoint/2010/main" val="117084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4433B-53A2-4D5A-9033-2B487BE782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88457C-4B3C-4074-8051-081E1FDA0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11E6F4-C30D-4929-922E-054B53845154}"/>
              </a:ext>
            </a:extLst>
          </p:cNvPr>
          <p:cNvSpPr>
            <a:spLocks noGrp="1"/>
          </p:cNvSpPr>
          <p:nvPr>
            <p:ph type="dt" sz="half" idx="10"/>
          </p:nvPr>
        </p:nvSpPr>
        <p:spPr/>
        <p:txBody>
          <a:bodyPr/>
          <a:lstStyle/>
          <a:p>
            <a:fld id="{C23E1100-D3E0-4B46-A155-C6D716FBFC85}"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4B5F2FF9-A618-4F6C-AB41-7205D29310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C91806-ED9E-43ED-829D-910529D93B7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48012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51440-EA36-4840-8B4F-F5254BD06C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A1CB46-4457-4A3F-8C17-787DB39EC9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F1DC25-6234-47E3-9FAB-2365F92F5B65}"/>
              </a:ext>
            </a:extLst>
          </p:cNvPr>
          <p:cNvSpPr>
            <a:spLocks noGrp="1"/>
          </p:cNvSpPr>
          <p:nvPr>
            <p:ph type="dt" sz="half" idx="10"/>
          </p:nvPr>
        </p:nvSpPr>
        <p:spPr/>
        <p:txBody>
          <a:bodyPr/>
          <a:lstStyle/>
          <a:p>
            <a:fld id="{C23E1100-D3E0-4B46-A155-C6D716FBFC85}"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713A5BE1-CEB9-4A63-B2D5-94317A59BC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FEA8F0-E75B-4072-8105-4E9EEDA76E9F}"/>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94923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B44BA2-2535-44BB-9816-87900154EF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177B31-76CD-484D-9F89-3FA802190D4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E48876-D6A5-402D-A724-3627E1150BF1}"/>
              </a:ext>
            </a:extLst>
          </p:cNvPr>
          <p:cNvSpPr>
            <a:spLocks noGrp="1"/>
          </p:cNvSpPr>
          <p:nvPr>
            <p:ph type="dt" sz="half" idx="10"/>
          </p:nvPr>
        </p:nvSpPr>
        <p:spPr/>
        <p:txBody>
          <a:bodyPr/>
          <a:lstStyle/>
          <a:p>
            <a:fld id="{C23E1100-D3E0-4B46-A155-C6D716FBFC85}"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EA82E060-BDE9-4968-BD0D-E20EBC8319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A3EE3D-85B7-4113-A50C-4FBA3E27C09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0333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18F32-B1C9-4728-99F6-14F32D2D48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67F450-C211-4125-A984-54D2E88EC65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28C0B1-D678-440E-B084-E899F963499A}"/>
              </a:ext>
            </a:extLst>
          </p:cNvPr>
          <p:cNvSpPr>
            <a:spLocks noGrp="1"/>
          </p:cNvSpPr>
          <p:nvPr>
            <p:ph type="dt" sz="half" idx="10"/>
          </p:nvPr>
        </p:nvSpPr>
        <p:spPr/>
        <p:txBody>
          <a:bodyPr/>
          <a:lstStyle/>
          <a:p>
            <a:fld id="{C23E1100-D3E0-4B46-A155-C6D716FBFC85}"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71522027-DA46-48B3-AA85-9C04F4E437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1F967B-7796-4EFD-9555-169566A78E6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10677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3CF83-4703-47C4-8D4D-47B56AD84C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FE27F0-C795-4E84-8814-AE661F94B5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7DC55F-7331-4CDE-B747-E57026595EEE}"/>
              </a:ext>
            </a:extLst>
          </p:cNvPr>
          <p:cNvSpPr>
            <a:spLocks noGrp="1"/>
          </p:cNvSpPr>
          <p:nvPr>
            <p:ph type="dt" sz="half" idx="10"/>
          </p:nvPr>
        </p:nvSpPr>
        <p:spPr/>
        <p:txBody>
          <a:bodyPr/>
          <a:lstStyle/>
          <a:p>
            <a:fld id="{C23E1100-D3E0-4B46-A155-C6D716FBFC85}"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E8078CD6-8EF4-40A1-9688-01EFE2CD1F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A3BB89-5328-4DB8-A651-60B4C9F0205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705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024CF-47ED-42E7-923F-285DA2AC55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4B219C-C650-4AE8-BCD4-3B8F267986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569B66-9EF2-4FFE-86BC-B1B8026AC5C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5C0686-FD22-4B65-AAEA-5E83B858B784}"/>
              </a:ext>
            </a:extLst>
          </p:cNvPr>
          <p:cNvSpPr>
            <a:spLocks noGrp="1"/>
          </p:cNvSpPr>
          <p:nvPr>
            <p:ph type="dt" sz="half" idx="10"/>
          </p:nvPr>
        </p:nvSpPr>
        <p:spPr/>
        <p:txBody>
          <a:bodyPr/>
          <a:lstStyle/>
          <a:p>
            <a:fld id="{C23E1100-D3E0-4B46-A155-C6D716FBFC85}"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9388FAB0-3F84-4A2C-A42B-1FEF2999AB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65F738-B5B3-476C-8324-709CBCD1A7C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08823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BE2BE-B7C6-4FE6-8348-E7098D5CE2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86ED64-B88C-47B8-AB7B-A1E9DA3E9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2BED06-E06C-4983-88DD-9159A60B4A5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E9338F-7F00-4A50-92F8-749322BB7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4F4608-7A38-4EF5-8643-5B20DF2F39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0BEC80-8407-4526-AB91-17F0A72C915B}"/>
              </a:ext>
            </a:extLst>
          </p:cNvPr>
          <p:cNvSpPr>
            <a:spLocks noGrp="1"/>
          </p:cNvSpPr>
          <p:nvPr>
            <p:ph type="dt" sz="half" idx="10"/>
          </p:nvPr>
        </p:nvSpPr>
        <p:spPr/>
        <p:txBody>
          <a:bodyPr/>
          <a:lstStyle/>
          <a:p>
            <a:fld id="{C23E1100-D3E0-4B46-A155-C6D716FBFC85}" type="datetimeFigureOut">
              <a:rPr lang="zh-CN" altLang="en-US" smtClean="0"/>
              <a:t>2023/5/25</a:t>
            </a:fld>
            <a:endParaRPr lang="zh-CN" altLang="en-US"/>
          </a:p>
        </p:txBody>
      </p:sp>
      <p:sp>
        <p:nvSpPr>
          <p:cNvPr id="8" name="页脚占位符 7">
            <a:extLst>
              <a:ext uri="{FF2B5EF4-FFF2-40B4-BE49-F238E27FC236}">
                <a16:creationId xmlns:a16="http://schemas.microsoft.com/office/drawing/2014/main" id="{B4F9F47F-E3FB-4FBE-AB6B-3B7F817E49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26F881-E119-4273-AF4D-6C753B2938B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75635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BB7B8-4813-49AB-A463-90F0E673F4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3FA85C-69D1-4BFE-979C-2FA48DC783C5}"/>
              </a:ext>
            </a:extLst>
          </p:cNvPr>
          <p:cNvSpPr>
            <a:spLocks noGrp="1"/>
          </p:cNvSpPr>
          <p:nvPr>
            <p:ph type="dt" sz="half" idx="10"/>
          </p:nvPr>
        </p:nvSpPr>
        <p:spPr/>
        <p:txBody>
          <a:bodyPr/>
          <a:lstStyle/>
          <a:p>
            <a:fld id="{C23E1100-D3E0-4B46-A155-C6D716FBFC85}" type="datetimeFigureOut">
              <a:rPr lang="zh-CN" altLang="en-US" smtClean="0"/>
              <a:t>2023/5/25</a:t>
            </a:fld>
            <a:endParaRPr lang="zh-CN" altLang="en-US"/>
          </a:p>
        </p:txBody>
      </p:sp>
      <p:sp>
        <p:nvSpPr>
          <p:cNvPr id="4" name="页脚占位符 3">
            <a:extLst>
              <a:ext uri="{FF2B5EF4-FFF2-40B4-BE49-F238E27FC236}">
                <a16:creationId xmlns:a16="http://schemas.microsoft.com/office/drawing/2014/main" id="{883F7081-718D-4E35-9E27-BC19B13555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330C0D-13B9-42F0-B78B-2EA7EE6B68A5}"/>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81561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FB4EF4-402A-4551-88D7-5CF0314033E7}"/>
              </a:ext>
            </a:extLst>
          </p:cNvPr>
          <p:cNvSpPr>
            <a:spLocks noGrp="1"/>
          </p:cNvSpPr>
          <p:nvPr>
            <p:ph type="dt" sz="half" idx="10"/>
          </p:nvPr>
        </p:nvSpPr>
        <p:spPr/>
        <p:txBody>
          <a:bodyPr/>
          <a:lstStyle/>
          <a:p>
            <a:fld id="{C23E1100-D3E0-4B46-A155-C6D716FBFC85}" type="datetimeFigureOut">
              <a:rPr lang="zh-CN" altLang="en-US" smtClean="0"/>
              <a:t>2023/5/25</a:t>
            </a:fld>
            <a:endParaRPr lang="zh-CN" altLang="en-US"/>
          </a:p>
        </p:txBody>
      </p:sp>
      <p:sp>
        <p:nvSpPr>
          <p:cNvPr id="3" name="页脚占位符 2">
            <a:extLst>
              <a:ext uri="{FF2B5EF4-FFF2-40B4-BE49-F238E27FC236}">
                <a16:creationId xmlns:a16="http://schemas.microsoft.com/office/drawing/2014/main" id="{DA603293-F6F0-42C0-9723-474F2BB07C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21C660-D4CC-4BE2-AEE6-885B074C0367}"/>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88945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8D1A1-FDE8-4E39-9AED-BB140D4D0A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9C053A-05FF-4C11-8065-96B3E604E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20513B-1405-4579-9707-3D95D9F93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0F6C15-0396-4895-9766-0ACD900F66BA}"/>
              </a:ext>
            </a:extLst>
          </p:cNvPr>
          <p:cNvSpPr>
            <a:spLocks noGrp="1"/>
          </p:cNvSpPr>
          <p:nvPr>
            <p:ph type="dt" sz="half" idx="10"/>
          </p:nvPr>
        </p:nvSpPr>
        <p:spPr/>
        <p:txBody>
          <a:bodyPr/>
          <a:lstStyle/>
          <a:p>
            <a:fld id="{C23E1100-D3E0-4B46-A155-C6D716FBFC85}"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EB4B2EFF-4C14-4CAD-B76E-34F6B2170F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5FDDF-6498-4F85-9215-479F24216668}"/>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20839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494D1-466C-4B85-9315-183FBAB220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B4244-1650-4344-A692-93BA77D6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78F5F2-4BF5-450C-ABFA-D226F9FC9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C857A9-E376-4287-A137-7B16B220AAD0}"/>
              </a:ext>
            </a:extLst>
          </p:cNvPr>
          <p:cNvSpPr>
            <a:spLocks noGrp="1"/>
          </p:cNvSpPr>
          <p:nvPr>
            <p:ph type="dt" sz="half" idx="10"/>
          </p:nvPr>
        </p:nvSpPr>
        <p:spPr/>
        <p:txBody>
          <a:bodyPr/>
          <a:lstStyle/>
          <a:p>
            <a:fld id="{C23E1100-D3E0-4B46-A155-C6D716FBFC85}"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318B7054-F969-48F9-B799-DBE6BA3ED5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184899-B4D4-4EA1-97C8-1AA5C2D0D18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68683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F975F8-9184-4D5B-BE1E-8D654B2BC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B6B687-8478-4382-991A-8C13CC3501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4561AA-D6EA-470F-817F-411696311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E1100-D3E0-4B46-A155-C6D716FBFC85}"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550BCB99-A434-4144-A8A1-096B10465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517005-8BCA-46C3-9E7B-6E7380DFF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56315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F54FE29-925F-47C2-B4F9-14DC75847069}"/>
              </a:ext>
            </a:extLst>
          </p:cNvPr>
          <p:cNvSpPr txBox="1"/>
          <p:nvPr/>
        </p:nvSpPr>
        <p:spPr>
          <a:xfrm>
            <a:off x="5335400" y="5569103"/>
            <a:ext cx="6545843" cy="707886"/>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汇报人：</a:t>
            </a:r>
            <a:r>
              <a:rPr lang="en-US" altLang="zh-CN" sz="2000" dirty="0">
                <a:latin typeface="微软雅黑" panose="020B0503020204020204" pitchFamily="34" charset="-122"/>
                <a:ea typeface="微软雅黑" panose="020B0503020204020204" pitchFamily="34" charset="-122"/>
              </a:rPr>
              <a:t>222126</a:t>
            </a:r>
            <a:r>
              <a:rPr lang="zh-CN" altLang="en-US" sz="2000" dirty="0">
                <a:latin typeface="微软雅黑" panose="020B0503020204020204" pitchFamily="34" charset="-122"/>
                <a:ea typeface="微软雅黑" panose="020B0503020204020204" pitchFamily="34" charset="-122"/>
              </a:rPr>
              <a:t>项桂巳雨</a:t>
            </a: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2023/05/25</a:t>
            </a:r>
            <a:endParaRPr lang="zh-CN" altLang="en-US"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633E162-1087-49E7-A794-ACEF079F7A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05060" y="2025345"/>
            <a:ext cx="8071042" cy="2122065"/>
          </a:xfrm>
          <a:prstGeom prst="rect">
            <a:avLst/>
          </a:prstGeom>
        </p:spPr>
      </p:pic>
    </p:spTree>
    <p:extLst>
      <p:ext uri="{BB962C8B-B14F-4D97-AF65-F5344CB8AC3E}">
        <p14:creationId xmlns:p14="http://schemas.microsoft.com/office/powerpoint/2010/main" val="109560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8" y="737826"/>
            <a:ext cx="567894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Introduction</a:t>
            </a:r>
            <a:endParaRPr lang="zh-CN" altLang="en-US" sz="28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69B4B26-6023-4A07-85DE-74CBC74B04CC}"/>
              </a:ext>
            </a:extLst>
          </p:cNvPr>
          <p:cNvSpPr txBox="1"/>
          <p:nvPr/>
        </p:nvSpPr>
        <p:spPr>
          <a:xfrm>
            <a:off x="842647" y="1588199"/>
            <a:ext cx="9742833" cy="2862322"/>
          </a:xfrm>
          <a:prstGeom prst="rect">
            <a:avLst/>
          </a:prstGeom>
          <a:noFill/>
        </p:spPr>
        <p:txBody>
          <a:bodyPr wrap="square">
            <a:spAutoFit/>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代码审查（</a:t>
            </a:r>
            <a:r>
              <a:rPr lang="en-US" altLang="zh-CN" b="0" i="0" dirty="0">
                <a:solidFill>
                  <a:srgbClr val="1D2129"/>
                </a:solidFill>
                <a:effectLst/>
                <a:latin typeface="微软雅黑" panose="020B0503020204020204" pitchFamily="34" charset="-122"/>
                <a:ea typeface="微软雅黑" panose="020B0503020204020204" pitchFamily="34" charset="-122"/>
              </a:rPr>
              <a:t>Code Review</a:t>
            </a:r>
            <a:r>
              <a:rPr lang="zh-CN" altLang="en-US" b="0" i="0" dirty="0">
                <a:solidFill>
                  <a:srgbClr val="1D2129"/>
                </a:solidFill>
                <a:effectLst/>
                <a:latin typeface="微软雅黑" panose="020B0503020204020204" pitchFamily="34" charset="-122"/>
                <a:ea typeface="微软雅黑" panose="020B0503020204020204" pitchFamily="34" charset="-122"/>
              </a:rPr>
              <a:t>）是一种在开放源码和工程项目中广泛采用的实践方法。考虑到这样一个过程的不可忽略的成本，研究人员开始研究将特定的代码审查任务自动化的可能性。</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zh-CN" altLang="en-US" b="0" i="0" dirty="0">
                <a:solidFill>
                  <a:srgbClr val="1D2129"/>
                </a:solidFill>
                <a:effectLst/>
                <a:latin typeface="微软雅黑" panose="020B0503020204020204" pitchFamily="34" charset="-122"/>
                <a:ea typeface="微软雅黑" panose="020B0503020204020204" pitchFamily="34" charset="-122"/>
              </a:rPr>
              <a:t>根据近期提出的深度学习</a:t>
            </a:r>
            <a:r>
              <a:rPr lang="en-US" altLang="zh-CN" b="0" i="0" dirty="0">
                <a:solidFill>
                  <a:srgbClr val="1D2129"/>
                </a:solidFill>
                <a:effectLst/>
                <a:latin typeface="微软雅黑" panose="020B0503020204020204" pitchFamily="34" charset="-122"/>
                <a:ea typeface="微软雅黑" panose="020B0503020204020204" pitchFamily="34" charset="-122"/>
              </a:rPr>
              <a:t>(DL)</a:t>
            </a:r>
            <a:r>
              <a:rPr lang="zh-CN" altLang="en-US" b="0" i="0" dirty="0">
                <a:solidFill>
                  <a:srgbClr val="1D2129"/>
                </a:solidFill>
                <a:effectLst/>
                <a:latin typeface="微软雅黑" panose="020B0503020204020204" pitchFamily="34" charset="-122"/>
                <a:ea typeface="微软雅黑" panose="020B0503020204020204" pitchFamily="34" charset="-122"/>
              </a:rPr>
              <a:t>模型，本文的目标是两项任务的自动化：</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1</a:t>
            </a:r>
            <a:r>
              <a:rPr lang="zh-CN" altLang="en-US" b="0" i="0" dirty="0">
                <a:solidFill>
                  <a:srgbClr val="1D2129"/>
                </a:solidFill>
                <a:effectLst/>
                <a:latin typeface="微软雅黑" panose="020B0503020204020204" pitchFamily="34" charset="-122"/>
                <a:ea typeface="微软雅黑" panose="020B0503020204020204" pitchFamily="34" charset="-122"/>
              </a:rPr>
              <a:t>、模型将提交审查的代码作为输入，并在其中实现可能由审查人员推荐的更改</a:t>
            </a:r>
            <a:r>
              <a:rPr lang="zh-CN" altLang="en-US" dirty="0">
                <a:solidFill>
                  <a:srgbClr val="1D2129"/>
                </a:solidFill>
                <a:latin typeface="微软雅黑" panose="020B0503020204020204" pitchFamily="34" charset="-122"/>
                <a:ea typeface="微软雅黑" panose="020B0503020204020204" pitchFamily="34" charset="-122"/>
              </a:rPr>
              <a:t>；</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2</a:t>
            </a:r>
            <a:r>
              <a:rPr lang="zh-CN" altLang="en-US" b="0" i="0" dirty="0">
                <a:solidFill>
                  <a:srgbClr val="1D2129"/>
                </a:solidFill>
                <a:effectLst/>
                <a:latin typeface="微软雅黑" panose="020B0503020204020204" pitchFamily="34" charset="-122"/>
                <a:ea typeface="微软雅黑" panose="020B0503020204020204" pitchFamily="34" charset="-122"/>
              </a:rPr>
              <a:t>、将提交的代码和以自然语言发布的审稿人评论作为输入，并自动实现审稿人所需的更改。</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zh-CN" altLang="en-US" dirty="0">
                <a:solidFill>
                  <a:srgbClr val="1D2129"/>
                </a:solidFill>
                <a:latin typeface="微软雅黑" panose="020B0503020204020204" pitchFamily="34" charset="-122"/>
                <a:ea typeface="微软雅黑" panose="020B0503020204020204" pitchFamily="34" charset="-122"/>
              </a:rPr>
              <a:t>本文先</a:t>
            </a:r>
            <a:r>
              <a:rPr lang="zh-CN" altLang="en-US" b="0" i="0" dirty="0">
                <a:solidFill>
                  <a:srgbClr val="1D2129"/>
                </a:solidFill>
                <a:effectLst/>
                <a:latin typeface="微软雅黑" panose="020B0503020204020204" pitchFamily="34" charset="-122"/>
                <a:ea typeface="微软雅黑" panose="020B0503020204020204" pitchFamily="34" charset="-122"/>
              </a:rPr>
              <a:t>通过证明预先训练的文本到文本传输</a:t>
            </a:r>
            <a:r>
              <a:rPr lang="en-US" altLang="zh-CN" b="0" i="0" dirty="0">
                <a:solidFill>
                  <a:srgbClr val="1D2129"/>
                </a:solidFill>
                <a:effectLst/>
                <a:latin typeface="微软雅黑" panose="020B0503020204020204" pitchFamily="34" charset="-122"/>
                <a:ea typeface="微软雅黑" panose="020B0503020204020204" pitchFamily="34" charset="-122"/>
              </a:rPr>
              <a:t>Transformer(T5)</a:t>
            </a:r>
            <a:r>
              <a:rPr lang="zh-CN" altLang="en-US" b="0" i="0" dirty="0">
                <a:solidFill>
                  <a:srgbClr val="1D2129"/>
                </a:solidFill>
                <a:effectLst/>
                <a:latin typeface="微软雅黑" panose="020B0503020204020204" pitchFamily="34" charset="-122"/>
                <a:ea typeface="微软雅黑" panose="020B0503020204020204" pitchFamily="34" charset="-122"/>
              </a:rPr>
              <a:t>模型在自动化代码审查任务方面优于以前的</a:t>
            </a:r>
            <a:r>
              <a:rPr lang="en-US" altLang="zh-CN" b="0" i="0" dirty="0">
                <a:solidFill>
                  <a:srgbClr val="1D2129"/>
                </a:solidFill>
                <a:effectLst/>
                <a:latin typeface="微软雅黑" panose="020B0503020204020204" pitchFamily="34" charset="-122"/>
                <a:ea typeface="微软雅黑" panose="020B0503020204020204" pitchFamily="34" charset="-122"/>
              </a:rPr>
              <a:t>DL</a:t>
            </a:r>
            <a:r>
              <a:rPr lang="zh-CN" altLang="en-US" b="0" i="0" dirty="0">
                <a:solidFill>
                  <a:srgbClr val="1D2129"/>
                </a:solidFill>
                <a:effectLst/>
                <a:latin typeface="微软雅黑" panose="020B0503020204020204" pitchFamily="34" charset="-122"/>
                <a:ea typeface="微软雅黑" panose="020B0503020204020204" pitchFamily="34" charset="-122"/>
              </a:rPr>
              <a:t>模型，进而在此工作的基础上进行构建。此外，也在更大更实际更有挑战性的代码评审活动数据集上进行了实验。</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DA0B091-0885-41ED-AA20-DF501178F4C4}"/>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482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8" y="737826"/>
            <a:ext cx="567894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Introduction</a:t>
            </a:r>
            <a:endParaRPr lang="zh-CN" altLang="en-US"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69B4B26-6023-4A07-85DE-74CBC74B04CC}"/>
                  </a:ext>
                </a:extLst>
              </p:cNvPr>
              <p:cNvSpPr txBox="1"/>
              <p:nvPr/>
            </p:nvSpPr>
            <p:spPr>
              <a:xfrm>
                <a:off x="849574" y="1602054"/>
                <a:ext cx="9742833" cy="2862322"/>
              </a:xfrm>
              <a:prstGeom prst="rect">
                <a:avLst/>
              </a:prstGeom>
              <a:noFill/>
            </p:spPr>
            <p:txBody>
              <a:bodyPr wrap="square">
                <a:spAutoFit/>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本文的目标是两项任务的自动化，并不是取代开发人员，而是帮助他们在两种情况下节省时间：</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1</a:t>
                </a:r>
                <a:r>
                  <a:rPr lang="zh-CN" altLang="en-US" b="0" i="0" dirty="0">
                    <a:solidFill>
                      <a:srgbClr val="1D2129"/>
                    </a:solidFill>
                    <a:effectLst/>
                    <a:latin typeface="微软雅黑" panose="020B0503020204020204" pitchFamily="34" charset="-122"/>
                    <a:ea typeface="微软雅黑" panose="020B0503020204020204" pitchFamily="34" charset="-122"/>
                  </a:rPr>
                  <a:t>、对于贡献者</a:t>
                </a:r>
                <a:r>
                  <a:rPr lang="zh-CN" altLang="en-US" dirty="0">
                    <a:solidFill>
                      <a:srgbClr val="1D2129"/>
                    </a:solidFill>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例如提交代码供审查的开发人员</a:t>
                </a:r>
                <a:r>
                  <a:rPr lang="zh-CN" altLang="en-US" dirty="0">
                    <a:solidFill>
                      <a:srgbClr val="1D2129"/>
                    </a:solidFill>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：在提交代码供审查之前收到关于他们编写的代码的</a:t>
                </a:r>
                <a:r>
                  <a:rPr lang="zh-CN" altLang="en-US" b="1" i="0" dirty="0">
                    <a:solidFill>
                      <a:srgbClr val="1D2129"/>
                    </a:solidFill>
                    <a:effectLst/>
                    <a:latin typeface="微软雅黑" panose="020B0503020204020204" pitchFamily="34" charset="-122"/>
                    <a:ea typeface="微软雅黑" panose="020B0503020204020204" pitchFamily="34" charset="-122"/>
                  </a:rPr>
                  <a:t>快速反馈</a:t>
                </a:r>
                <a:r>
                  <a:rPr lang="zh-CN" altLang="en-US" b="0" i="0" dirty="0">
                    <a:solidFill>
                      <a:srgbClr val="1D2129"/>
                    </a:solidFill>
                    <a:effectLst/>
                    <a:latin typeface="微软雅黑" panose="020B0503020204020204" pitchFamily="34" charset="-122"/>
                    <a:ea typeface="微软雅黑" panose="020B0503020204020204" pitchFamily="34" charset="-122"/>
                  </a:rPr>
                  <a:t>。反馈由深度学习</a:t>
                </a:r>
                <a:r>
                  <a:rPr lang="en-US" altLang="zh-CN" b="0" i="0" dirty="0">
                    <a:solidFill>
                      <a:srgbClr val="1D2129"/>
                    </a:solidFill>
                    <a:effectLst/>
                    <a:latin typeface="微软雅黑" panose="020B0503020204020204" pitchFamily="34" charset="-122"/>
                    <a:ea typeface="微软雅黑" panose="020B0503020204020204" pitchFamily="34" charset="-122"/>
                  </a:rPr>
                  <a:t>(DL)</a:t>
                </a:r>
                <a:r>
                  <a:rPr lang="zh-CN" altLang="en-US" b="0" i="0" dirty="0">
                    <a:solidFill>
                      <a:srgbClr val="1D2129"/>
                    </a:solidFill>
                    <a:effectLst/>
                    <a:latin typeface="微软雅黑" panose="020B0503020204020204" pitchFamily="34" charset="-122"/>
                    <a:ea typeface="微软雅黑" panose="020B0503020204020204" pitchFamily="34" charset="-122"/>
                  </a:rPr>
                  <a:t>模型提供，该模型经过训练将提交的待审查的代码</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𝐶</m:t>
                        </m:r>
                      </m:e>
                      <m:sub>
                        <m:r>
                          <a:rPr lang="en-US" altLang="zh-CN" b="0" i="1" smtClean="0">
                            <a:solidFill>
                              <a:srgbClr val="1D2129"/>
                            </a:solidFill>
                            <a:effectLst/>
                            <a:latin typeface="Cambria Math" panose="02040503050406030204" pitchFamily="18" charset="0"/>
                            <a:ea typeface="微软雅黑" panose="020B0503020204020204" pitchFamily="34" charset="-122"/>
                          </a:rPr>
                          <m:t>𝑠</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作为输入，输出一份修改后的代码</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𝐶</m:t>
                        </m:r>
                      </m:e>
                      <m:sub>
                        <m:r>
                          <a:rPr lang="en-US" altLang="zh-CN" b="0" i="1" smtClean="0">
                            <a:solidFill>
                              <a:srgbClr val="1D2129"/>
                            </a:solidFill>
                            <a:effectLst/>
                            <a:latin typeface="Cambria Math" panose="02040503050406030204" pitchFamily="18" charset="0"/>
                            <a:ea typeface="微软雅黑" panose="020B0503020204020204" pitchFamily="34" charset="-122"/>
                          </a:rPr>
                          <m:t>𝑟</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，从而模拟审查人推荐的代码变更。</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2</a:t>
                </a:r>
                <a:r>
                  <a:rPr lang="zh-CN" altLang="en-US" b="0" i="0" dirty="0">
                    <a:solidFill>
                      <a:srgbClr val="1D2129"/>
                    </a:solidFill>
                    <a:effectLst/>
                    <a:latin typeface="微软雅黑" panose="020B0503020204020204" pitchFamily="34" charset="-122"/>
                    <a:ea typeface="微软雅黑" panose="020B0503020204020204" pitchFamily="34" charset="-122"/>
                  </a:rPr>
                  <a:t>、对于审查人（例如负责</a:t>
                </a:r>
                <a:r>
                  <a:rPr lang="en-US" altLang="zh-CN" b="0" i="0" dirty="0">
                    <a:solidFill>
                      <a:srgbClr val="1D2129"/>
                    </a:solidFill>
                    <a:effectLst/>
                    <a:latin typeface="微软雅黑" panose="020B0503020204020204" pitchFamily="34" charset="-122"/>
                    <a:ea typeface="微软雅黑" panose="020B0503020204020204" pitchFamily="34" charset="-122"/>
                  </a:rPr>
                  <a:t>CR</a:t>
                </a:r>
                <a:r>
                  <a:rPr lang="zh-CN" altLang="en-US" b="0" i="0" dirty="0">
                    <a:solidFill>
                      <a:srgbClr val="1D2129"/>
                    </a:solidFill>
                    <a:effectLst/>
                    <a:latin typeface="微软雅黑" panose="020B0503020204020204" pitchFamily="34" charset="-122"/>
                    <a:ea typeface="微软雅黑" panose="020B0503020204020204" pitchFamily="34" charset="-122"/>
                  </a:rPr>
                  <a:t>的同事或组长）：将代码</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𝐶</m:t>
                        </m:r>
                      </m:e>
                      <m:sub>
                        <m:r>
                          <a:rPr lang="en-US" altLang="zh-CN" b="0" i="1" smtClean="0">
                            <a:solidFill>
                              <a:srgbClr val="1D2129"/>
                            </a:solidFill>
                            <a:effectLst/>
                            <a:latin typeface="Cambria Math" panose="02040503050406030204" pitchFamily="18" charset="0"/>
                            <a:ea typeface="微软雅黑" panose="020B0503020204020204" pitchFamily="34" charset="-122"/>
                          </a:rPr>
                          <m:t>𝑠</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以及</a:t>
                </a:r>
                <a:r>
                  <a:rPr lang="zh-CN" altLang="en-US" dirty="0">
                    <a:solidFill>
                      <a:srgbClr val="1D2129"/>
                    </a:solidFill>
                    <a:latin typeface="微软雅黑" panose="020B0503020204020204" pitchFamily="34" charset="-122"/>
                    <a:ea typeface="微软雅黑" panose="020B0503020204020204" pitchFamily="34" charset="-122"/>
                  </a:rPr>
                  <a:t>审查</a:t>
                </a:r>
                <a:r>
                  <a:rPr lang="zh-CN" altLang="en-US" b="0" i="0" dirty="0">
                    <a:solidFill>
                      <a:srgbClr val="1D2129"/>
                    </a:solidFill>
                    <a:effectLst/>
                    <a:latin typeface="微软雅黑" panose="020B0503020204020204" pitchFamily="34" charset="-122"/>
                    <a:ea typeface="微软雅黑" panose="020B0503020204020204" pitchFamily="34" charset="-122"/>
                  </a:rPr>
                  <a:t>人以自然语言撰写的评论</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𝑅</m:t>
                        </m:r>
                      </m:e>
                      <m:sub>
                        <m:r>
                          <a:rPr lang="en-US" altLang="zh-CN" b="0" i="1" smtClean="0">
                            <a:solidFill>
                              <a:srgbClr val="1D2129"/>
                            </a:solidFill>
                            <a:effectLst/>
                            <a:latin typeface="Cambria Math" panose="02040503050406030204" pitchFamily="18" charset="0"/>
                            <a:ea typeface="微软雅黑" panose="020B0503020204020204" pitchFamily="34" charset="-122"/>
                          </a:rPr>
                          <m:t>𝑛𝑙</m:t>
                        </m:r>
                      </m:sub>
                    </m:sSub>
                  </m:oMath>
                </a14:m>
                <a:r>
                  <a:rPr lang="zh-CN" altLang="en-US" dirty="0">
                    <a:solidFill>
                      <a:srgbClr val="1D2129"/>
                    </a:solidFill>
                    <a:latin typeface="微软雅黑" panose="020B0503020204020204" pitchFamily="34" charset="-122"/>
                    <a:ea typeface="微软雅黑" panose="020B0503020204020204" pitchFamily="34" charset="-122"/>
                  </a:rPr>
                  <a:t>作为输入提交审查，</a:t>
                </a:r>
                <a:r>
                  <a:rPr lang="en-US" altLang="zh-CN" dirty="0">
                    <a:solidFill>
                      <a:srgbClr val="1D2129"/>
                    </a:solidFill>
                    <a:latin typeface="微软雅黑" panose="020B0503020204020204" pitchFamily="34" charset="-122"/>
                    <a:ea typeface="微软雅黑" panose="020B0503020204020204" pitchFamily="34" charset="-122"/>
                  </a:rPr>
                  <a:t>DL</a:t>
                </a:r>
                <a:r>
                  <a:rPr lang="zh-CN" altLang="en-US" dirty="0">
                    <a:solidFill>
                      <a:srgbClr val="1D2129"/>
                    </a:solidFill>
                    <a:latin typeface="微软雅黑" panose="020B0503020204020204" pitchFamily="34" charset="-122"/>
                    <a:ea typeface="微软雅黑" panose="020B0503020204020204" pitchFamily="34" charset="-122"/>
                  </a:rPr>
                  <a:t>模型要求</a:t>
                </a:r>
                <a:r>
                  <a:rPr lang="zh-CN" altLang="en-US" b="0" i="0" dirty="0">
                    <a:solidFill>
                      <a:srgbClr val="1D2129"/>
                    </a:solidFill>
                    <a:effectLst/>
                    <a:latin typeface="微软雅黑" panose="020B0503020204020204" pitchFamily="34" charset="-122"/>
                    <a:ea typeface="微软雅黑" panose="020B0503020204020204" pitchFamily="34" charset="-122"/>
                  </a:rPr>
                  <a:t>的输出是修改后的代码版本</a:t>
                </a:r>
                <a14:m>
                  <m:oMath xmlns:m="http://schemas.openxmlformats.org/officeDocument/2006/math">
                    <m:sSub>
                      <m:sSubPr>
                        <m:ctrlPr>
                          <a:rPr lang="en-US" altLang="zh-CN" i="1">
                            <a:solidFill>
                              <a:srgbClr val="1D2129"/>
                            </a:solidFill>
                            <a:latin typeface="Cambria Math" panose="02040503050406030204" pitchFamily="18" charset="0"/>
                            <a:ea typeface="微软雅黑" panose="020B0503020204020204" pitchFamily="34" charset="-122"/>
                          </a:rPr>
                        </m:ctrlPr>
                      </m:sSubPr>
                      <m:e>
                        <m:r>
                          <a:rPr lang="en-US" altLang="zh-CN" i="1">
                            <a:solidFill>
                              <a:srgbClr val="1D2129"/>
                            </a:solidFill>
                            <a:latin typeface="Cambria Math" panose="02040503050406030204" pitchFamily="18" charset="0"/>
                            <a:ea typeface="微软雅黑" panose="020B0503020204020204" pitchFamily="34" charset="-122"/>
                          </a:rPr>
                          <m:t>𝐶</m:t>
                        </m:r>
                      </m:e>
                      <m:sub>
                        <m:r>
                          <a:rPr lang="en-US" altLang="zh-CN" i="1">
                            <a:solidFill>
                              <a:srgbClr val="1D2129"/>
                            </a:solidFill>
                            <a:latin typeface="Cambria Math" panose="02040503050406030204" pitchFamily="18" charset="0"/>
                            <a:ea typeface="微软雅黑" panose="020B0503020204020204" pitchFamily="34" charset="-122"/>
                          </a:rPr>
                          <m:t>𝑟</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 </a:t>
                </a:r>
                <a:r>
                  <a:rPr lang="zh-CN" altLang="en-US" dirty="0">
                    <a:solidFill>
                      <a:srgbClr val="1D2129"/>
                    </a:solidFill>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审查人可以使用该模型向贡献者提供他们希望看到实现的代码更改的具体示例，也可以修改建议防止错误和歧义。</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669B4B26-6023-4A07-85DE-74CBC74B04CC}"/>
                  </a:ext>
                </a:extLst>
              </p:cNvPr>
              <p:cNvSpPr txBox="1">
                <a:spLocks noRot="1" noChangeAspect="1" noMove="1" noResize="1" noEditPoints="1" noAdjustHandles="1" noChangeArrowheads="1" noChangeShapeType="1" noTextEdit="1"/>
              </p:cNvSpPr>
              <p:nvPr/>
            </p:nvSpPr>
            <p:spPr>
              <a:xfrm>
                <a:off x="849574" y="1602054"/>
                <a:ext cx="9742833" cy="2862322"/>
              </a:xfrm>
              <a:prstGeom prst="rect">
                <a:avLst/>
              </a:prstGeom>
              <a:blipFill>
                <a:blip r:embed="rId3"/>
                <a:stretch>
                  <a:fillRect l="-500" t="-1279" r="-87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DA0B091-0885-41ED-AA20-DF501178F4C4}"/>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36683E1-151A-49AC-8DCD-A522CB085714}"/>
              </a:ext>
            </a:extLst>
          </p:cNvPr>
          <p:cNvPicPr>
            <a:picLocks noChangeAspect="1"/>
          </p:cNvPicPr>
          <p:nvPr/>
        </p:nvPicPr>
        <p:blipFill>
          <a:blip r:embed="rId4"/>
          <a:stretch>
            <a:fillRect/>
          </a:stretch>
        </p:blipFill>
        <p:spPr>
          <a:xfrm>
            <a:off x="1317348" y="4408829"/>
            <a:ext cx="9391650" cy="2371725"/>
          </a:xfrm>
          <a:prstGeom prst="rect">
            <a:avLst/>
          </a:prstGeom>
        </p:spPr>
      </p:pic>
    </p:spTree>
    <p:extLst>
      <p:ext uri="{BB962C8B-B14F-4D97-AF65-F5344CB8AC3E}">
        <p14:creationId xmlns:p14="http://schemas.microsoft.com/office/powerpoint/2010/main" val="27539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0884895" cy="458908"/>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Text-to-Text Transfer Transformer (</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T5)</a:t>
            </a:r>
            <a:r>
              <a:rPr lang="zh-CN" altLang="en-US" dirty="0">
                <a:latin typeface="微软雅黑" panose="020B0503020204020204" pitchFamily="34" charset="-122"/>
                <a:ea typeface="微软雅黑" panose="020B0503020204020204" pitchFamily="34" charset="-122"/>
              </a:rPr>
              <a:t>是基于</a:t>
            </a:r>
            <a:r>
              <a:rPr lang="en-US" altLang="zh-CN" dirty="0">
                <a:latin typeface="微软雅黑" panose="020B0503020204020204" pitchFamily="34" charset="-122"/>
                <a:ea typeface="微软雅黑" panose="020B0503020204020204" pitchFamily="34" charset="-122"/>
              </a:rPr>
              <a:t>Transformer</a:t>
            </a:r>
            <a:r>
              <a:rPr lang="zh-CN" altLang="en-US">
                <a:latin typeface="微软雅黑" panose="020B0503020204020204" pitchFamily="34" charset="-122"/>
                <a:ea typeface="微软雅黑" panose="020B0503020204020204" pitchFamily="34" charset="-122"/>
              </a:rPr>
              <a:t>架构的模型：</a:t>
            </a:r>
            <a:endParaRPr lang="zh-CN" altLang="en-US"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Pre-Trained Model——T5</a:t>
            </a:r>
            <a:endParaRPr lang="it-IT"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019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Loss Function</a:t>
            </a:r>
            <a:endParaRPr lang="it-IT" altLang="zh-CN" sz="20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7E4CD9D6-FD58-4C9B-8BA6-5F0CD6F0F4E7}"/>
              </a:ext>
            </a:extLst>
          </p:cNvPr>
          <p:cNvSpPr txBox="1"/>
          <p:nvPr/>
        </p:nvSpPr>
        <p:spPr>
          <a:xfrm>
            <a:off x="3407477" y="5985558"/>
            <a:ext cx="4492185" cy="338554"/>
          </a:xfrm>
          <a:prstGeom prst="rect">
            <a:avLst/>
          </a:prstGeom>
          <a:noFill/>
        </p:spPr>
        <p:txBody>
          <a:bodyPr wrap="square" rtlCol="0">
            <a:spAutoFit/>
          </a:bodyPr>
          <a:lstStyle/>
          <a:p>
            <a:endParaRPr lang="en-US" altLang="zh-CN" sz="16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BEA6D8D7-DFF7-45BB-A861-D6E71C7DA42E}"/>
              </a:ext>
            </a:extLst>
          </p:cNvPr>
          <p:cNvPicPr>
            <a:picLocks noChangeAspect="1"/>
          </p:cNvPicPr>
          <p:nvPr/>
        </p:nvPicPr>
        <p:blipFill>
          <a:blip r:embed="rId3"/>
          <a:stretch>
            <a:fillRect/>
          </a:stretch>
        </p:blipFill>
        <p:spPr>
          <a:xfrm>
            <a:off x="2065144" y="2458618"/>
            <a:ext cx="8838095" cy="1171429"/>
          </a:xfrm>
          <a:prstGeom prst="rect">
            <a:avLst/>
          </a:prstGeom>
        </p:spPr>
      </p:pic>
      <p:sp>
        <p:nvSpPr>
          <p:cNvPr id="16" name="文本框 15">
            <a:extLst>
              <a:ext uri="{FF2B5EF4-FFF2-40B4-BE49-F238E27FC236}">
                <a16:creationId xmlns:a16="http://schemas.microsoft.com/office/drawing/2014/main" id="{522AEEB2-2E21-45ED-9A70-C281B4E448DC}"/>
              </a:ext>
            </a:extLst>
          </p:cNvPr>
          <p:cNvSpPr txBox="1"/>
          <p:nvPr/>
        </p:nvSpPr>
        <p:spPr>
          <a:xfrm>
            <a:off x="897904" y="1774704"/>
            <a:ext cx="10235152"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assuming-negative (AN) loss </a:t>
            </a:r>
            <a:r>
              <a:rPr lang="en-US" altLang="zh-CN" sz="1800" dirty="0">
                <a:latin typeface="微软雅黑" panose="020B0503020204020204" pitchFamily="34" charset="-122"/>
                <a:ea typeface="微软雅黑" panose="020B0503020204020204" pitchFamily="34" charset="-122"/>
              </a:rPr>
              <a:t>AN</a:t>
            </a:r>
            <a:r>
              <a:rPr lang="zh-CN" altLang="en-US" sz="1800" dirty="0">
                <a:latin typeface="微软雅黑" panose="020B0503020204020204" pitchFamily="34" charset="-122"/>
                <a:ea typeface="微软雅黑" panose="020B0503020204020204" pitchFamily="34" charset="-122"/>
              </a:rPr>
              <a:t>损失函数：将未标注的标记统一视为负标记</a:t>
            </a:r>
            <a:endParaRPr lang="en-US" altLang="zh-CN" sz="180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5EECBDD-E22E-4EE3-9D12-5D71F96CB872}"/>
              </a:ext>
            </a:extLst>
          </p:cNvPr>
          <p:cNvPicPr>
            <a:picLocks noChangeAspect="1"/>
          </p:cNvPicPr>
          <p:nvPr/>
        </p:nvPicPr>
        <p:blipFill>
          <a:blip r:embed="rId4"/>
          <a:stretch>
            <a:fillRect/>
          </a:stretch>
        </p:blipFill>
        <p:spPr>
          <a:xfrm>
            <a:off x="3074028" y="5256968"/>
            <a:ext cx="5457143" cy="1542857"/>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4EDBE19-2F43-4791-B1A9-60542BA06155}"/>
                  </a:ext>
                </a:extLst>
              </p:cNvPr>
              <p:cNvSpPr txBox="1"/>
              <p:nvPr/>
            </p:nvSpPr>
            <p:spPr>
              <a:xfrm>
                <a:off x="1018472" y="3838306"/>
                <a:ext cx="10235152" cy="1463349"/>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AN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进行了基于梯度的分析，为方便起见，设                表示</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类的输出</a:t>
                </a:r>
                <a:r>
                  <a:rPr lang="en-US" altLang="zh-CN" dirty="0">
                    <a:latin typeface="微软雅黑" panose="020B0503020204020204" pitchFamily="34" charset="-122"/>
                    <a:ea typeface="微软雅黑" panose="020B0503020204020204" pitchFamily="34" charset="-122"/>
                  </a:rPr>
                  <a:t>logit,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𝑝</m:t>
                    </m:r>
                    <m:r>
                      <a:rPr lang="en-US" altLang="zh-CN" i="1" dirty="0" smtClean="0">
                        <a:latin typeface="Cambria Math" panose="02040503050406030204" pitchFamily="18" charset="0"/>
                        <a:ea typeface="微软雅黑" panose="020B0503020204020204" pitchFamily="34" charset="-122"/>
                      </a:rPr>
                      <m:t> =</m:t>
                    </m:r>
                    <m:f>
                      <m:fPr>
                        <m:ctrlPr>
                          <a:rPr lang="en-US" altLang="zh-CN" i="1" dirty="0" smtClean="0">
                            <a:latin typeface="Cambria Math" panose="02040503050406030204" pitchFamily="18" charset="0"/>
                            <a:ea typeface="微软雅黑" panose="020B0503020204020204" pitchFamily="34" charset="-122"/>
                          </a:rPr>
                        </m:ctrlPr>
                      </m:fPr>
                      <m:num>
                        <m:r>
                          <a:rPr lang="en-US" altLang="zh-CN" i="1" dirty="0" smtClean="0">
                            <a:latin typeface="Cambria Math" panose="02040503050406030204" pitchFamily="18" charset="0"/>
                            <a:ea typeface="微软雅黑" panose="020B0503020204020204" pitchFamily="34" charset="-122"/>
                          </a:rPr>
                          <m:t>1</m:t>
                        </m:r>
                      </m:num>
                      <m:den>
                        <m:r>
                          <a:rPr lang="en-US" altLang="zh-CN" i="1" dirty="0" smtClean="0">
                            <a:latin typeface="Cambria Math" panose="02040503050406030204" pitchFamily="18" charset="0"/>
                            <a:ea typeface="微软雅黑" panose="020B0503020204020204" pitchFamily="34" charset="-122"/>
                          </a:rPr>
                          <m:t>1 + </m:t>
                        </m:r>
                        <m:sSup>
                          <m:sSupPr>
                            <m:ctrlPr>
                              <a:rPr lang="en-US" altLang="zh-CN" b="0" i="1" dirty="0" smtClean="0">
                                <a:latin typeface="Cambria Math" panose="02040503050406030204" pitchFamily="18" charset="0"/>
                                <a:ea typeface="微软雅黑" panose="020B0503020204020204" pitchFamily="34" charset="-122"/>
                              </a:rPr>
                            </m:ctrlPr>
                          </m:sSupPr>
                          <m:e>
                            <m:r>
                              <a:rPr lang="en-US" altLang="zh-CN" i="1" dirty="0" smtClean="0">
                                <a:latin typeface="Cambria Math" panose="02040503050406030204" pitchFamily="18" charset="0"/>
                                <a:ea typeface="微软雅黑" panose="020B0503020204020204" pitchFamily="34" charset="-122"/>
                              </a:rPr>
                              <m:t>𝑒</m:t>
                            </m:r>
                          </m:e>
                          <m:sup>
                            <m:d>
                              <m:dPr>
                                <m:begChr m:val="{"/>
                                <m:endChr m:val="}"/>
                                <m:ctrlPr>
                                  <a:rPr lang="en-US" altLang="zh-CN" b="0" i="1" dirty="0" smtClean="0">
                                    <a:latin typeface="Cambria Math" panose="02040503050406030204" pitchFamily="18" charset="0"/>
                                    <a:ea typeface="微软雅黑" panose="020B0503020204020204" pitchFamily="34" charset="-122"/>
                                  </a:rPr>
                                </m:ctrlPr>
                              </m:dPr>
                              <m:e>
                                <m:r>
                                  <a:rPr lang="en-US" altLang="zh-CN" i="1" dirty="0" smtClean="0">
                                    <a:latin typeface="Cambria Math" panose="02040503050406030204" pitchFamily="18" charset="0"/>
                                    <a:ea typeface="微软雅黑" panose="020B0503020204020204" pitchFamily="34" charset="-122"/>
                                  </a:rPr>
                                  <m:t>−</m:t>
                                </m:r>
                                <m:r>
                                  <a:rPr lang="en-US" altLang="zh-CN" i="1" dirty="0" smtClean="0">
                                    <a:latin typeface="Cambria Math" panose="02040503050406030204" pitchFamily="18" charset="0"/>
                                    <a:ea typeface="微软雅黑" panose="020B0503020204020204" pitchFamily="34" charset="-122"/>
                                  </a:rPr>
                                  <m:t>𝑔</m:t>
                                </m:r>
                              </m:e>
                            </m:d>
                          </m:sup>
                        </m:sSup>
                      </m:den>
                    </m:f>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即</a:t>
                </a:r>
                <a:r>
                  <a:rPr lang="en-US" altLang="zh-CN" dirty="0">
                    <a:latin typeface="微软雅黑" panose="020B0503020204020204" pitchFamily="34" charset="-122"/>
                    <a:ea typeface="微软雅黑" panose="020B0503020204020204" pitchFamily="34" charset="-122"/>
                  </a:rPr>
                  <a:t>sigmoid</a:t>
                </a:r>
                <a:r>
                  <a:rPr lang="zh-CN" altLang="en-US" dirty="0">
                    <a:latin typeface="微软雅黑" panose="020B0503020204020204" pitchFamily="34" charset="-122"/>
                    <a:ea typeface="微软雅黑" panose="020B0503020204020204" pitchFamily="34" charset="-122"/>
                  </a:rPr>
                  <a:t>函数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表示预测概率，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表示带注释的正标签</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假设的负标签</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AN</a:t>
                </a:r>
                <a:r>
                  <a:rPr lang="zh-CN" altLang="en-US" dirty="0">
                    <a:latin typeface="微软雅黑" panose="020B0503020204020204" pitchFamily="34" charset="-122"/>
                    <a:ea typeface="微软雅黑" panose="020B0503020204020204" pitchFamily="34" charset="-122"/>
                  </a:rPr>
                  <a:t>损失。对于</a:t>
                </a:r>
                <a:r>
                  <a:rPr lang="en-US" altLang="zh-CN" dirty="0">
                    <a:latin typeface="微软雅黑" panose="020B0503020204020204" pitchFamily="34" charset="-122"/>
                    <a:ea typeface="微软雅黑" panose="020B0503020204020204" pitchFamily="34" charset="-122"/>
                  </a:rPr>
                  <a:t>logit</a:t>
                </a:r>
                <a:r>
                  <a:rPr lang="zh-CN" altLang="en-US" dirty="0">
                    <a:latin typeface="微软雅黑" panose="020B0503020204020204" pitchFamily="34" charset="-122"/>
                    <a:ea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𝑔</m:t>
                    </m:r>
                  </m:oMath>
                </a14:m>
                <a:r>
                  <a:rPr lang="en-US" altLang="zh-CN" dirty="0">
                    <a:latin typeface="微软雅黑" panose="020B0503020204020204" pitchFamily="34" charset="-122"/>
                    <a:ea typeface="微软雅黑" panose="020B0503020204020204" pitchFamily="34" charset="-122"/>
                  </a:rPr>
                  <a:t>, AN</a:t>
                </a:r>
                <a:r>
                  <a:rPr lang="zh-CN" altLang="en-US" dirty="0">
                    <a:latin typeface="微软雅黑" panose="020B0503020204020204" pitchFamily="34" charset="-122"/>
                    <a:ea typeface="微软雅黑" panose="020B0503020204020204" pitchFamily="34" charset="-122"/>
                  </a:rPr>
                  <a:t>损失的梯度为：</a:t>
                </a:r>
              </a:p>
            </p:txBody>
          </p:sp>
        </mc:Choice>
        <mc:Fallback xmlns="">
          <p:sp>
            <p:nvSpPr>
              <p:cNvPr id="9" name="文本框 8">
                <a:extLst>
                  <a:ext uri="{FF2B5EF4-FFF2-40B4-BE49-F238E27FC236}">
                    <a16:creationId xmlns:a16="http://schemas.microsoft.com/office/drawing/2014/main" id="{84EDBE19-2F43-4791-B1A9-60542BA06155}"/>
                  </a:ext>
                </a:extLst>
              </p:cNvPr>
              <p:cNvSpPr txBox="1">
                <a:spLocks noRot="1" noChangeAspect="1" noMove="1" noResize="1" noEditPoints="1" noAdjustHandles="1" noChangeArrowheads="1" noChangeShapeType="1" noTextEdit="1"/>
              </p:cNvSpPr>
              <p:nvPr/>
            </p:nvSpPr>
            <p:spPr>
              <a:xfrm>
                <a:off x="1018472" y="3838306"/>
                <a:ext cx="10235152" cy="1463349"/>
              </a:xfrm>
              <a:prstGeom prst="rect">
                <a:avLst/>
              </a:prstGeom>
              <a:blipFill>
                <a:blip r:embed="rId5"/>
                <a:stretch>
                  <a:fillRect l="-476" r="-60" b="-5833"/>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A6D309EF-2B18-44B4-B1C6-01C0FD23AE38}"/>
              </a:ext>
            </a:extLst>
          </p:cNvPr>
          <p:cNvPicPr>
            <a:picLocks noChangeAspect="1"/>
          </p:cNvPicPr>
          <p:nvPr/>
        </p:nvPicPr>
        <p:blipFill>
          <a:blip r:embed="rId6"/>
          <a:stretch>
            <a:fillRect/>
          </a:stretch>
        </p:blipFill>
        <p:spPr>
          <a:xfrm>
            <a:off x="6438701" y="3891622"/>
            <a:ext cx="931840" cy="360207"/>
          </a:xfrm>
          <a:prstGeom prst="rect">
            <a:avLst/>
          </a:prstGeom>
        </p:spPr>
      </p:pic>
      <p:pic>
        <p:nvPicPr>
          <p:cNvPr id="11" name="图片 10">
            <a:extLst>
              <a:ext uri="{FF2B5EF4-FFF2-40B4-BE49-F238E27FC236}">
                <a16:creationId xmlns:a16="http://schemas.microsoft.com/office/drawing/2014/main" id="{13C79FA1-413B-4142-812B-DE8F8880C117}"/>
              </a:ext>
            </a:extLst>
          </p:cNvPr>
          <p:cNvPicPr>
            <a:picLocks noChangeAspect="1"/>
          </p:cNvPicPr>
          <p:nvPr/>
        </p:nvPicPr>
        <p:blipFill>
          <a:blip r:embed="rId7"/>
          <a:stretch>
            <a:fillRect/>
          </a:stretch>
        </p:blipFill>
        <p:spPr>
          <a:xfrm>
            <a:off x="7989814" y="3953181"/>
            <a:ext cx="452008" cy="298648"/>
          </a:xfrm>
          <a:prstGeom prst="rect">
            <a:avLst/>
          </a:prstGeom>
        </p:spPr>
      </p:pic>
      <p:pic>
        <p:nvPicPr>
          <p:cNvPr id="13" name="图片 12">
            <a:extLst>
              <a:ext uri="{FF2B5EF4-FFF2-40B4-BE49-F238E27FC236}">
                <a16:creationId xmlns:a16="http://schemas.microsoft.com/office/drawing/2014/main" id="{350687CD-D950-43C1-AAFF-A1D9D62D4BF7}"/>
              </a:ext>
            </a:extLst>
          </p:cNvPr>
          <p:cNvPicPr>
            <a:picLocks noChangeAspect="1"/>
          </p:cNvPicPr>
          <p:nvPr/>
        </p:nvPicPr>
        <p:blipFill rotWithShape="1">
          <a:blip r:embed="rId8"/>
          <a:srcRect t="7487" b="9603"/>
          <a:stretch/>
        </p:blipFill>
        <p:spPr>
          <a:xfrm>
            <a:off x="5151575" y="4485862"/>
            <a:ext cx="4259840" cy="298648"/>
          </a:xfrm>
          <a:prstGeom prst="rect">
            <a:avLst/>
          </a:prstGeom>
        </p:spPr>
      </p:pic>
    </p:spTree>
    <p:extLst>
      <p:ext uri="{BB962C8B-B14F-4D97-AF65-F5344CB8AC3E}">
        <p14:creationId xmlns:p14="http://schemas.microsoft.com/office/powerpoint/2010/main" val="321654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Loss Function</a:t>
            </a:r>
            <a:endParaRPr lang="it-IT" altLang="zh-CN" sz="20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7E4CD9D6-FD58-4C9B-8BA6-5F0CD6F0F4E7}"/>
              </a:ext>
            </a:extLst>
          </p:cNvPr>
          <p:cNvSpPr txBox="1"/>
          <p:nvPr/>
        </p:nvSpPr>
        <p:spPr>
          <a:xfrm>
            <a:off x="3407477" y="5985558"/>
            <a:ext cx="4492185" cy="338554"/>
          </a:xfrm>
          <a:prstGeom prst="rect">
            <a:avLst/>
          </a:prstGeom>
          <a:noFill/>
        </p:spPr>
        <p:txBody>
          <a:bodyPr wrap="square" rtlCol="0">
            <a:spAutoFit/>
          </a:bodyPr>
          <a:lstStyle/>
          <a:p>
            <a:endParaRPr lang="en-US" altLang="zh-CN" sz="16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22AEEB2-2E21-45ED-9A70-C281B4E448DC}"/>
              </a:ext>
            </a:extLst>
          </p:cNvPr>
          <p:cNvSpPr txBox="1"/>
          <p:nvPr/>
        </p:nvSpPr>
        <p:spPr>
          <a:xfrm>
            <a:off x="897904" y="1774704"/>
            <a:ext cx="10235152"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assuming-negative (AN) loss基于梯度的分析：</a:t>
            </a:r>
            <a:endParaRPr lang="en-US" altLang="zh-CN" sz="180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5EECBDD-E22E-4EE3-9D12-5D71F96CB872}"/>
              </a:ext>
            </a:extLst>
          </p:cNvPr>
          <p:cNvPicPr>
            <a:picLocks noChangeAspect="1"/>
          </p:cNvPicPr>
          <p:nvPr/>
        </p:nvPicPr>
        <p:blipFill>
          <a:blip r:embed="rId3"/>
          <a:stretch>
            <a:fillRect/>
          </a:stretch>
        </p:blipFill>
        <p:spPr>
          <a:xfrm>
            <a:off x="242804" y="3374048"/>
            <a:ext cx="5457143" cy="1542857"/>
          </a:xfrm>
          <a:prstGeom prst="rect">
            <a:avLst/>
          </a:prstGeom>
        </p:spPr>
      </p:pic>
      <p:pic>
        <p:nvPicPr>
          <p:cNvPr id="10" name="图片 9">
            <a:extLst>
              <a:ext uri="{FF2B5EF4-FFF2-40B4-BE49-F238E27FC236}">
                <a16:creationId xmlns:a16="http://schemas.microsoft.com/office/drawing/2014/main" id="{4C479A69-810A-4EC3-B591-63513C9A2C23}"/>
              </a:ext>
            </a:extLst>
          </p:cNvPr>
          <p:cNvPicPr>
            <a:picLocks noChangeAspect="1"/>
          </p:cNvPicPr>
          <p:nvPr/>
        </p:nvPicPr>
        <p:blipFill>
          <a:blip r:embed="rId4"/>
          <a:stretch>
            <a:fillRect/>
          </a:stretch>
        </p:blipFill>
        <p:spPr>
          <a:xfrm>
            <a:off x="6015480" y="2388985"/>
            <a:ext cx="5454930" cy="4095961"/>
          </a:xfrm>
          <a:prstGeom prst="rect">
            <a:avLst/>
          </a:prstGeom>
        </p:spPr>
      </p:pic>
    </p:spTree>
    <p:extLst>
      <p:ext uri="{BB962C8B-B14F-4D97-AF65-F5344CB8AC3E}">
        <p14:creationId xmlns:p14="http://schemas.microsoft.com/office/powerpoint/2010/main" val="357126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Loss Function</a:t>
            </a:r>
            <a:endParaRPr lang="it-IT" altLang="zh-CN" sz="20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22AEEB2-2E21-45ED-9A70-C281B4E448DC}"/>
              </a:ext>
            </a:extLst>
          </p:cNvPr>
          <p:cNvSpPr txBox="1"/>
          <p:nvPr/>
        </p:nvSpPr>
        <p:spPr>
          <a:xfrm>
            <a:off x="897904" y="1774704"/>
            <a:ext cx="10235152" cy="3416320"/>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assuming-negative (AN) loss </a:t>
            </a:r>
            <a:r>
              <a:rPr lang="zh-CN" altLang="en-US" sz="1800" dirty="0">
                <a:latin typeface="微软雅黑" panose="020B0503020204020204" pitchFamily="34" charset="-122"/>
                <a:ea typeface="微软雅黑" panose="020B0503020204020204" pitchFamily="34" charset="-122"/>
              </a:rPr>
              <a:t>的缺陷：</a:t>
            </a:r>
            <a:endParaRPr lang="en-US" altLang="zh-CN" sz="18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假定负标签的支配效：假设的负标签比已注释的正标签多 </a:t>
            </a:r>
            <a:r>
              <a:rPr lang="en-US" altLang="zh-CN" sz="1800" dirty="0">
                <a:latin typeface="微软雅黑" panose="020B0503020204020204" pitchFamily="34" charset="-122"/>
                <a:ea typeface="微软雅黑" panose="020B0503020204020204" pitchFamily="34" charset="-122"/>
              </a:rPr>
              <a:t>C-1 </a:t>
            </a:r>
            <a:r>
              <a:rPr lang="zh-CN" altLang="en-US" sz="1800" dirty="0">
                <a:latin typeface="微软雅黑" panose="020B0503020204020204" pitchFamily="34" charset="-122"/>
                <a:ea typeface="微软雅黑" panose="020B0503020204020204" pitchFamily="34" charset="-122"/>
              </a:rPr>
              <a:t>倍。因此，受相同梯度机制的影响，模型训练将以假设的负标签为主，直到拟合良好，这阻碍了模型从已注释的正标签中学习；</a:t>
            </a:r>
            <a:endParaRPr lang="en-US" altLang="zh-CN" sz="1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引入了标签噪声</a:t>
            </a:r>
            <a:r>
              <a:rPr lang="zh-CN" altLang="en-US"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AN</a:t>
            </a:r>
            <a:r>
              <a:rPr lang="zh-CN" altLang="en-US" sz="1800" dirty="0">
                <a:latin typeface="微软雅黑" panose="020B0503020204020204" pitchFamily="34" charset="-122"/>
                <a:ea typeface="微软雅黑" panose="020B0503020204020204" pitchFamily="34" charset="-122"/>
              </a:rPr>
              <a:t>损失中，正标签被错误地假设为负标签这种情况是不可避免的。由于梯度机制相同，虚假负标签和真实正标签会严重影响模型。</a:t>
            </a:r>
            <a:endParaRPr lang="en-US" altLang="zh-CN" sz="1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对自信（</a:t>
            </a:r>
            <a:r>
              <a:rPr lang="en-US" altLang="zh-CN" sz="1800" dirty="0">
                <a:latin typeface="微软雅黑" panose="020B0503020204020204" pitchFamily="34" charset="-122"/>
                <a:ea typeface="微软雅黑" panose="020B0503020204020204" pitchFamily="34" charset="-122"/>
              </a:rPr>
              <a:t>confident</a:t>
            </a:r>
            <a:r>
              <a:rPr lang="zh-CN" altLang="en-US" sz="1800" dirty="0">
                <a:latin typeface="微软雅黑" panose="020B0503020204020204" pitchFamily="34" charset="-122"/>
                <a:ea typeface="微软雅黑" panose="020B0503020204020204" pitchFamily="34" charset="-122"/>
              </a:rPr>
              <a:t>）的正标签预测</a:t>
            </a:r>
            <a:r>
              <a:rPr lang="zh-CN" altLang="en-US" dirty="0">
                <a:latin typeface="微软雅黑" panose="020B0503020204020204" pitchFamily="34" charset="-122"/>
                <a:ea typeface="微软雅黑" panose="020B0503020204020204" pitchFamily="34" charset="-122"/>
              </a:rPr>
              <a:t>有</a:t>
            </a:r>
            <a:r>
              <a:rPr lang="zh-CN" altLang="en-US" sz="1800" dirty="0">
                <a:latin typeface="微软雅黑" panose="020B0503020204020204" pitchFamily="34" charset="-122"/>
                <a:ea typeface="微软雅黑" panose="020B0503020204020204" pitchFamily="34" charset="-122"/>
              </a:rPr>
              <a:t>过度抑制：在训练过程中，模型可能会对一个假设的负标签输出一置信度很高的（</a:t>
            </a:r>
            <a:r>
              <a:rPr lang="en-US" altLang="zh-CN" sz="1800" dirty="0">
                <a:latin typeface="微软雅黑" panose="020B0503020204020204" pitchFamily="34" charset="-122"/>
                <a:ea typeface="微软雅黑" panose="020B0503020204020204" pitchFamily="34" charset="-122"/>
              </a:rPr>
              <a:t>confident</a:t>
            </a:r>
            <a:r>
              <a:rPr lang="zh-CN" altLang="en-US" sz="1800" dirty="0">
                <a:latin typeface="微软雅黑" panose="020B0503020204020204" pitchFamily="34" charset="-122"/>
                <a:ea typeface="微软雅黑" panose="020B0503020204020204" pitchFamily="34" charset="-122"/>
              </a:rPr>
              <a:t>）的正预测，而这个负标签可能是一个真实的正预测。然而</a:t>
            </a:r>
            <a:r>
              <a:rPr lang="en-US" altLang="zh-CN" sz="1800" dirty="0">
                <a:latin typeface="微软雅黑" panose="020B0503020204020204" pitchFamily="34" charset="-122"/>
                <a:ea typeface="微软雅黑" panose="020B0503020204020204" pitchFamily="34" charset="-122"/>
              </a:rPr>
              <a:t>AN </a:t>
            </a:r>
            <a:r>
              <a:rPr lang="zh-CN" altLang="en-US" sz="1800" dirty="0">
                <a:latin typeface="微软雅黑" panose="020B0503020204020204" pitchFamily="34" charset="-122"/>
                <a:ea typeface="微软雅黑" panose="020B0503020204020204" pitchFamily="34" charset="-122"/>
              </a:rPr>
              <a:t>损失将为它提供很大的梯度（见梯度图），旨在获得更小的 </a:t>
            </a:r>
            <a:r>
              <a:rPr lang="en-US" altLang="zh-CN" sz="1800" dirty="0">
                <a:latin typeface="微软雅黑" panose="020B0503020204020204" pitchFamily="34" charset="-122"/>
                <a:ea typeface="微软雅黑" panose="020B0503020204020204" pitchFamily="34" charset="-122"/>
              </a:rPr>
              <a:t>logit</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716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44BDC88-3D27-469B-98D0-D181826F0560}"/>
              </a:ext>
            </a:extLst>
          </p:cNvPr>
          <p:cNvSpPr txBox="1"/>
          <p:nvPr/>
        </p:nvSpPr>
        <p:spPr>
          <a:xfrm>
            <a:off x="2233655" y="2519534"/>
            <a:ext cx="7724689" cy="1107996"/>
          </a:xfrm>
          <a:prstGeom prst="rect">
            <a:avLst/>
          </a:prstGeom>
          <a:noFill/>
        </p:spPr>
        <p:txBody>
          <a:bodyPr wrap="square">
            <a:spAutoFit/>
          </a:bodyPr>
          <a:lstStyle/>
          <a:p>
            <a:pPr algn="ctr"/>
            <a:r>
              <a:rPr lang="zh-CN" altLang="en-US" sz="6600" b="1" dirty="0">
                <a:latin typeface="微软雅黑" panose="020B0503020204020204" pitchFamily="34" charset="-122"/>
                <a:ea typeface="微软雅黑" panose="020B0503020204020204" pitchFamily="34" charset="-122"/>
              </a:rPr>
              <a:t>谢谢大家</a:t>
            </a:r>
          </a:p>
        </p:txBody>
      </p:sp>
    </p:spTree>
    <p:extLst>
      <p:ext uri="{BB962C8B-B14F-4D97-AF65-F5344CB8AC3E}">
        <p14:creationId xmlns:p14="http://schemas.microsoft.com/office/powerpoint/2010/main" val="6217993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2506</TotalTime>
  <Words>719</Words>
  <Application>Microsoft Office PowerPoint</Application>
  <PresentationFormat>宽屏</PresentationFormat>
  <Paragraphs>45</Paragraphs>
  <Slides>8</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项 桂巳雨</dc:creator>
  <cp:lastModifiedBy>项 桂巳雨</cp:lastModifiedBy>
  <cp:revision>644</cp:revision>
  <dcterms:created xsi:type="dcterms:W3CDTF">2022-10-29T01:28:43Z</dcterms:created>
  <dcterms:modified xsi:type="dcterms:W3CDTF">2023-05-25T14:20:20Z</dcterms:modified>
</cp:coreProperties>
</file>