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4"/>
  </p:sldMasterIdLst>
  <p:notesMasterIdLst>
    <p:notesMasterId r:id="rId20"/>
  </p:notesMasterIdLst>
  <p:handoutMasterIdLst>
    <p:handoutMasterId r:id="rId21"/>
  </p:handoutMasterIdLst>
  <p:sldIdLst>
    <p:sldId id="286" r:id="rId5"/>
    <p:sldId id="288" r:id="rId6"/>
    <p:sldId id="260" r:id="rId7"/>
    <p:sldId id="289" r:id="rId8"/>
    <p:sldId id="298" r:id="rId9"/>
    <p:sldId id="292" r:id="rId10"/>
    <p:sldId id="303" r:id="rId11"/>
    <p:sldId id="290" r:id="rId12"/>
    <p:sldId id="301" r:id="rId13"/>
    <p:sldId id="294" r:id="rId14"/>
    <p:sldId id="299" r:id="rId15"/>
    <p:sldId id="302" r:id="rId16"/>
    <p:sldId id="296" r:id="rId17"/>
    <p:sldId id="26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222A4-1C57-1D47-851E-CB5AA736A35D}">
          <p14:sldIdLst/>
        </p14:section>
        <p14:section name="samples" id="{BFDA4D76-A139-5E4B-AB71-B8F3814EF7C7}">
          <p14:sldIdLst>
            <p14:sldId id="286"/>
            <p14:sldId id="288"/>
            <p14:sldId id="260"/>
            <p14:sldId id="289"/>
            <p14:sldId id="298"/>
            <p14:sldId id="292"/>
            <p14:sldId id="303"/>
            <p14:sldId id="290"/>
            <p14:sldId id="301"/>
            <p14:sldId id="294"/>
            <p14:sldId id="299"/>
            <p14:sldId id="302"/>
            <p14:sldId id="296"/>
            <p14:sldId id="26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26" autoAdjust="0"/>
    <p:restoredTop sz="85818" autoAdjust="0"/>
  </p:normalViewPr>
  <p:slideViewPr>
    <p:cSldViewPr snapToGrid="0">
      <p:cViewPr varScale="1">
        <p:scale>
          <a:sx n="77" d="100"/>
          <a:sy n="77" d="100"/>
        </p:scale>
        <p:origin x="192" y="2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5108A-97B6-3542-BB60-C84C2F06A855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1CC41DE-3623-3540-8A68-ED54D0A5A5CF}">
      <dgm:prSet phldrT="[Text]" custT="1"/>
      <dgm:spPr/>
      <dgm:t>
        <a:bodyPr/>
        <a:lstStyle/>
        <a:p>
          <a:r>
            <a:rPr lang="en-US" sz="2400"/>
            <a:t>Default</a:t>
          </a:r>
        </a:p>
      </dgm:t>
    </dgm:pt>
    <dgm:pt modelId="{52F347AB-8CC1-144E-9191-5AD348717654}" type="parTrans" cxnId="{544BD1D1-C1C9-EA46-981D-322BDCE85681}">
      <dgm:prSet/>
      <dgm:spPr/>
      <dgm:t>
        <a:bodyPr/>
        <a:lstStyle/>
        <a:p>
          <a:endParaRPr lang="en-US"/>
        </a:p>
      </dgm:t>
    </dgm:pt>
    <dgm:pt modelId="{A3A35ABE-ABF4-0444-85A9-DE156A2A2BE2}" type="sibTrans" cxnId="{544BD1D1-C1C9-EA46-981D-322BDCE85681}">
      <dgm:prSet/>
      <dgm:spPr/>
      <dgm:t>
        <a:bodyPr/>
        <a:lstStyle/>
        <a:p>
          <a:endParaRPr lang="en-US"/>
        </a:p>
      </dgm:t>
    </dgm:pt>
    <dgm:pt modelId="{683310AE-395C-F24B-B6C4-2C4831B382C2}">
      <dgm:prSet phldrT="[Text]" custT="1"/>
      <dgm:spPr/>
      <dgm:t>
        <a:bodyPr/>
        <a:lstStyle/>
        <a:p>
          <a:r>
            <a:rPr lang="en-US" sz="2400" dirty="0"/>
            <a:t>Mean: 16,050</a:t>
          </a:r>
        </a:p>
      </dgm:t>
    </dgm:pt>
    <dgm:pt modelId="{3CA7E999-F8DD-C548-A29F-0AC5F1B3075D}" type="parTrans" cxnId="{EAC0F290-9E60-0C47-8C14-626C7EF8E762}">
      <dgm:prSet/>
      <dgm:spPr/>
      <dgm:t>
        <a:bodyPr/>
        <a:lstStyle/>
        <a:p>
          <a:endParaRPr lang="en-US"/>
        </a:p>
      </dgm:t>
    </dgm:pt>
    <dgm:pt modelId="{45792823-44EE-244C-BEE1-4CF14DD9490D}" type="sibTrans" cxnId="{EAC0F290-9E60-0C47-8C14-626C7EF8E762}">
      <dgm:prSet/>
      <dgm:spPr/>
      <dgm:t>
        <a:bodyPr/>
        <a:lstStyle/>
        <a:p>
          <a:endParaRPr lang="en-US"/>
        </a:p>
      </dgm:t>
    </dgm:pt>
    <dgm:pt modelId="{F58F6073-C94D-7849-BF63-F081733D19A3}">
      <dgm:prSet phldrT="[Text]" custT="1"/>
      <dgm:spPr/>
      <dgm:t>
        <a:bodyPr/>
        <a:lstStyle/>
        <a:p>
          <a:r>
            <a:rPr lang="en-US" sz="2400"/>
            <a:t>Fully Paid</a:t>
          </a:r>
        </a:p>
      </dgm:t>
    </dgm:pt>
    <dgm:pt modelId="{C0358C65-6837-3F46-85C1-65DE11AAEAB2}" type="parTrans" cxnId="{C8404B6F-E4E6-7E4C-9CD6-6A956D158BE0}">
      <dgm:prSet/>
      <dgm:spPr/>
      <dgm:t>
        <a:bodyPr/>
        <a:lstStyle/>
        <a:p>
          <a:endParaRPr lang="en-US"/>
        </a:p>
      </dgm:t>
    </dgm:pt>
    <dgm:pt modelId="{43AAA1C1-504D-A744-8EA6-B6E58436C21D}" type="sibTrans" cxnId="{C8404B6F-E4E6-7E4C-9CD6-6A956D158BE0}">
      <dgm:prSet/>
      <dgm:spPr/>
      <dgm:t>
        <a:bodyPr/>
        <a:lstStyle/>
        <a:p>
          <a:endParaRPr lang="en-US"/>
        </a:p>
      </dgm:t>
    </dgm:pt>
    <dgm:pt modelId="{2973B774-2280-5342-AAB9-D9A471EE1F4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Mean: 14,283</a:t>
          </a:r>
        </a:p>
      </dgm:t>
    </dgm:pt>
    <dgm:pt modelId="{23C7B0A3-CADE-CE41-8148-5432926B672E}" type="sibTrans" cxnId="{972E4854-9656-5445-A9F5-775A7AB24FBE}">
      <dgm:prSet/>
      <dgm:spPr/>
      <dgm:t>
        <a:bodyPr/>
        <a:lstStyle/>
        <a:p>
          <a:endParaRPr lang="en-US"/>
        </a:p>
      </dgm:t>
    </dgm:pt>
    <dgm:pt modelId="{359A003E-01FF-294C-8EDA-6771D055A0FC}" type="parTrans" cxnId="{972E4854-9656-5445-A9F5-775A7AB24FBE}">
      <dgm:prSet/>
      <dgm:spPr/>
      <dgm:t>
        <a:bodyPr/>
        <a:lstStyle/>
        <a:p>
          <a:endParaRPr lang="en-US"/>
        </a:p>
      </dgm:t>
    </dgm:pt>
    <dgm:pt modelId="{365E9DC8-D062-834E-8EB3-30A093F5983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Median: 12,000</a:t>
          </a:r>
        </a:p>
      </dgm:t>
    </dgm:pt>
    <dgm:pt modelId="{7264121A-52E7-EB44-9B8F-695E28007FF0}" type="parTrans" cxnId="{AC80CD07-A3AB-6745-A1A9-1779E38DFE83}">
      <dgm:prSet/>
      <dgm:spPr/>
      <dgm:t>
        <a:bodyPr/>
        <a:lstStyle/>
        <a:p>
          <a:endParaRPr lang="en-US"/>
        </a:p>
      </dgm:t>
    </dgm:pt>
    <dgm:pt modelId="{86664DA4-AD20-7A43-BCAA-21E8015338F0}" type="sibTrans" cxnId="{AC80CD07-A3AB-6745-A1A9-1779E38DFE83}">
      <dgm:prSet/>
      <dgm:spPr/>
      <dgm:t>
        <a:bodyPr/>
        <a:lstStyle/>
        <a:p>
          <a:endParaRPr lang="en-US"/>
        </a:p>
      </dgm:t>
    </dgm:pt>
    <dgm:pt modelId="{3114EC70-1BEC-FD44-99F4-E0107BA0B79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Max: 40,000</a:t>
          </a:r>
        </a:p>
      </dgm:t>
    </dgm:pt>
    <dgm:pt modelId="{8D468ADE-71A4-5B45-8C55-A1E48D5730AF}" type="parTrans" cxnId="{992AED5B-DAAA-AB42-925F-B43F31A52BA1}">
      <dgm:prSet/>
      <dgm:spPr/>
      <dgm:t>
        <a:bodyPr/>
        <a:lstStyle/>
        <a:p>
          <a:endParaRPr lang="en-US"/>
        </a:p>
      </dgm:t>
    </dgm:pt>
    <dgm:pt modelId="{079D9C21-57D9-3847-B0C7-53468EAF77E4}" type="sibTrans" cxnId="{992AED5B-DAAA-AB42-925F-B43F31A52BA1}">
      <dgm:prSet/>
      <dgm:spPr/>
      <dgm:t>
        <a:bodyPr/>
        <a:lstStyle/>
        <a:p>
          <a:endParaRPr lang="en-US"/>
        </a:p>
      </dgm:t>
    </dgm:pt>
    <dgm:pt modelId="{1B989F68-B17C-0D49-A502-A52BE5464649}">
      <dgm:prSet phldrT="[Text]" custT="1"/>
      <dgm:spPr/>
      <dgm:t>
        <a:bodyPr/>
        <a:lstStyle/>
        <a:p>
          <a:r>
            <a:rPr lang="en-US" sz="2400" dirty="0"/>
            <a:t>Median: 15,000</a:t>
          </a:r>
        </a:p>
      </dgm:t>
    </dgm:pt>
    <dgm:pt modelId="{27A36ADF-A0B8-AF47-B1E0-F53624194611}" type="parTrans" cxnId="{A8B910FE-1EC1-3E4D-9334-2782B1FD37E3}">
      <dgm:prSet/>
      <dgm:spPr/>
      <dgm:t>
        <a:bodyPr/>
        <a:lstStyle/>
        <a:p>
          <a:endParaRPr lang="en-US"/>
        </a:p>
      </dgm:t>
    </dgm:pt>
    <dgm:pt modelId="{3AF3E621-5CA7-6046-B67F-BF2E4000D445}" type="sibTrans" cxnId="{A8B910FE-1EC1-3E4D-9334-2782B1FD37E3}">
      <dgm:prSet/>
      <dgm:spPr/>
      <dgm:t>
        <a:bodyPr/>
        <a:lstStyle/>
        <a:p>
          <a:endParaRPr lang="en-US"/>
        </a:p>
      </dgm:t>
    </dgm:pt>
    <dgm:pt modelId="{07D15972-4EE8-0E4F-9FBE-10C8A9B109CB}">
      <dgm:prSet phldrT="[Text]" custT="1"/>
      <dgm:spPr/>
      <dgm:t>
        <a:bodyPr/>
        <a:lstStyle/>
        <a:p>
          <a:r>
            <a:rPr lang="en-US" sz="2400" dirty="0"/>
            <a:t>Max: 40,000</a:t>
          </a:r>
        </a:p>
      </dgm:t>
    </dgm:pt>
    <dgm:pt modelId="{B49A0D37-92AE-ED41-899F-D96AF05E0A5E}" type="parTrans" cxnId="{DF6F6152-BE41-E048-85D7-618FF7EB37DE}">
      <dgm:prSet/>
      <dgm:spPr/>
      <dgm:t>
        <a:bodyPr/>
        <a:lstStyle/>
        <a:p>
          <a:endParaRPr lang="en-US"/>
        </a:p>
      </dgm:t>
    </dgm:pt>
    <dgm:pt modelId="{95B13BEC-EAA3-B84C-BCA1-720BE01071E0}" type="sibTrans" cxnId="{DF6F6152-BE41-E048-85D7-618FF7EB37DE}">
      <dgm:prSet/>
      <dgm:spPr/>
      <dgm:t>
        <a:bodyPr/>
        <a:lstStyle/>
        <a:p>
          <a:endParaRPr lang="en-US"/>
        </a:p>
      </dgm:t>
    </dgm:pt>
    <dgm:pt modelId="{A07EFB6C-0F2F-974A-8868-BFA420D4CF6A}" type="pres">
      <dgm:prSet presAssocID="{ED75108A-97B6-3542-BB60-C84C2F06A855}" presName="linear" presStyleCnt="0">
        <dgm:presLayoutVars>
          <dgm:dir/>
          <dgm:animLvl val="lvl"/>
          <dgm:resizeHandles val="exact"/>
        </dgm:presLayoutVars>
      </dgm:prSet>
      <dgm:spPr/>
    </dgm:pt>
    <dgm:pt modelId="{709602B0-8330-324E-B4DC-B2086EB1B8F7}" type="pres">
      <dgm:prSet presAssocID="{61CC41DE-3623-3540-8A68-ED54D0A5A5CF}" presName="parentLin" presStyleCnt="0"/>
      <dgm:spPr/>
    </dgm:pt>
    <dgm:pt modelId="{563E5BE6-2EFD-A046-BC01-1264C5C95C4A}" type="pres">
      <dgm:prSet presAssocID="{61CC41DE-3623-3540-8A68-ED54D0A5A5CF}" presName="parentLeftMargin" presStyleLbl="node1" presStyleIdx="0" presStyleCnt="2"/>
      <dgm:spPr/>
    </dgm:pt>
    <dgm:pt modelId="{0A95C3B0-3C2F-5346-A7E4-4E70246D20A4}" type="pres">
      <dgm:prSet presAssocID="{61CC41DE-3623-3540-8A68-ED54D0A5A5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363F6A-AF5B-044B-A3C6-9EF7D3232568}" type="pres">
      <dgm:prSet presAssocID="{61CC41DE-3623-3540-8A68-ED54D0A5A5CF}" presName="negativeSpace" presStyleCnt="0"/>
      <dgm:spPr/>
    </dgm:pt>
    <dgm:pt modelId="{9351CF47-434B-3743-AD95-79AB113C4E85}" type="pres">
      <dgm:prSet presAssocID="{61CC41DE-3623-3540-8A68-ED54D0A5A5CF}" presName="childText" presStyleLbl="conFgAcc1" presStyleIdx="0" presStyleCnt="2">
        <dgm:presLayoutVars>
          <dgm:bulletEnabled val="1"/>
        </dgm:presLayoutVars>
      </dgm:prSet>
      <dgm:spPr/>
    </dgm:pt>
    <dgm:pt modelId="{3569721D-6F1F-254E-8B2F-244F1EE7D697}" type="pres">
      <dgm:prSet presAssocID="{A3A35ABE-ABF4-0444-85A9-DE156A2A2BE2}" presName="spaceBetweenRectangles" presStyleCnt="0"/>
      <dgm:spPr/>
    </dgm:pt>
    <dgm:pt modelId="{C37AC59D-B59B-6745-82C2-6F65A3CC2B5B}" type="pres">
      <dgm:prSet presAssocID="{F58F6073-C94D-7849-BF63-F081733D19A3}" presName="parentLin" presStyleCnt="0"/>
      <dgm:spPr/>
    </dgm:pt>
    <dgm:pt modelId="{769FA2A1-2272-734D-9250-622D70D9415F}" type="pres">
      <dgm:prSet presAssocID="{F58F6073-C94D-7849-BF63-F081733D19A3}" presName="parentLeftMargin" presStyleLbl="node1" presStyleIdx="0" presStyleCnt="2"/>
      <dgm:spPr/>
    </dgm:pt>
    <dgm:pt modelId="{F7A6D95B-4021-2641-B0FB-E5E16B1734D0}" type="pres">
      <dgm:prSet presAssocID="{F58F6073-C94D-7849-BF63-F081733D19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A77D03-1B76-C74C-8A17-CC610F98984C}" type="pres">
      <dgm:prSet presAssocID="{F58F6073-C94D-7849-BF63-F081733D19A3}" presName="negativeSpace" presStyleCnt="0"/>
      <dgm:spPr/>
    </dgm:pt>
    <dgm:pt modelId="{0CBE288A-D3ED-9245-9723-CD9FD8CA045C}" type="pres">
      <dgm:prSet presAssocID="{F58F6073-C94D-7849-BF63-F081733D19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770304-78F3-9A4E-A2E6-413CEDA9D650}" type="presOf" srcId="{F58F6073-C94D-7849-BF63-F081733D19A3}" destId="{769FA2A1-2272-734D-9250-622D70D9415F}" srcOrd="0" destOrd="0" presId="urn:microsoft.com/office/officeart/2005/8/layout/list1"/>
    <dgm:cxn modelId="{AC80CD07-A3AB-6745-A1A9-1779E38DFE83}" srcId="{F58F6073-C94D-7849-BF63-F081733D19A3}" destId="{365E9DC8-D062-834E-8EB3-30A093F59835}" srcOrd="1" destOrd="0" parTransId="{7264121A-52E7-EB44-9B8F-695E28007FF0}" sibTransId="{86664DA4-AD20-7A43-BCAA-21E8015338F0}"/>
    <dgm:cxn modelId="{07583C40-FDE4-BF4C-A7A6-72B391F4669F}" type="presOf" srcId="{07D15972-4EE8-0E4F-9FBE-10C8A9B109CB}" destId="{9351CF47-434B-3743-AD95-79AB113C4E85}" srcOrd="0" destOrd="2" presId="urn:microsoft.com/office/officeart/2005/8/layout/list1"/>
    <dgm:cxn modelId="{DF6F6152-BE41-E048-85D7-618FF7EB37DE}" srcId="{61CC41DE-3623-3540-8A68-ED54D0A5A5CF}" destId="{07D15972-4EE8-0E4F-9FBE-10C8A9B109CB}" srcOrd="2" destOrd="0" parTransId="{B49A0D37-92AE-ED41-899F-D96AF05E0A5E}" sibTransId="{95B13BEC-EAA3-B84C-BCA1-720BE01071E0}"/>
    <dgm:cxn modelId="{972E4854-9656-5445-A9F5-775A7AB24FBE}" srcId="{F58F6073-C94D-7849-BF63-F081733D19A3}" destId="{2973B774-2280-5342-AAB9-D9A471EE1F48}" srcOrd="0" destOrd="0" parTransId="{359A003E-01FF-294C-8EDA-6771D055A0FC}" sibTransId="{23C7B0A3-CADE-CE41-8148-5432926B672E}"/>
    <dgm:cxn modelId="{2754015A-6489-224D-BB62-F6667573DCB8}" type="presOf" srcId="{F58F6073-C94D-7849-BF63-F081733D19A3}" destId="{F7A6D95B-4021-2641-B0FB-E5E16B1734D0}" srcOrd="1" destOrd="0" presId="urn:microsoft.com/office/officeart/2005/8/layout/list1"/>
    <dgm:cxn modelId="{CCFCC05A-1E52-8B46-9634-D7D6619864A7}" type="presOf" srcId="{61CC41DE-3623-3540-8A68-ED54D0A5A5CF}" destId="{0A95C3B0-3C2F-5346-A7E4-4E70246D20A4}" srcOrd="1" destOrd="0" presId="urn:microsoft.com/office/officeart/2005/8/layout/list1"/>
    <dgm:cxn modelId="{992AED5B-DAAA-AB42-925F-B43F31A52BA1}" srcId="{F58F6073-C94D-7849-BF63-F081733D19A3}" destId="{3114EC70-1BEC-FD44-99F4-E0107BA0B79F}" srcOrd="2" destOrd="0" parTransId="{8D468ADE-71A4-5B45-8C55-A1E48D5730AF}" sibTransId="{079D9C21-57D9-3847-B0C7-53468EAF77E4}"/>
    <dgm:cxn modelId="{C8404B6F-E4E6-7E4C-9CD6-6A956D158BE0}" srcId="{ED75108A-97B6-3542-BB60-C84C2F06A855}" destId="{F58F6073-C94D-7849-BF63-F081733D19A3}" srcOrd="1" destOrd="0" parTransId="{C0358C65-6837-3F46-85C1-65DE11AAEAB2}" sibTransId="{43AAA1C1-504D-A744-8EA6-B6E58436C21D}"/>
    <dgm:cxn modelId="{CABD267F-EBC2-AD4B-AD74-D1CB5665D156}" type="presOf" srcId="{1B989F68-B17C-0D49-A502-A52BE5464649}" destId="{9351CF47-434B-3743-AD95-79AB113C4E85}" srcOrd="0" destOrd="1" presId="urn:microsoft.com/office/officeart/2005/8/layout/list1"/>
    <dgm:cxn modelId="{62A36D81-87D8-734D-8227-0544B45047BA}" type="presOf" srcId="{61CC41DE-3623-3540-8A68-ED54D0A5A5CF}" destId="{563E5BE6-2EFD-A046-BC01-1264C5C95C4A}" srcOrd="0" destOrd="0" presId="urn:microsoft.com/office/officeart/2005/8/layout/list1"/>
    <dgm:cxn modelId="{DEA2B584-3317-7441-9B39-5FC11F08B589}" type="presOf" srcId="{3114EC70-1BEC-FD44-99F4-E0107BA0B79F}" destId="{0CBE288A-D3ED-9245-9723-CD9FD8CA045C}" srcOrd="0" destOrd="2" presId="urn:microsoft.com/office/officeart/2005/8/layout/list1"/>
    <dgm:cxn modelId="{192D8F8A-A131-3248-B85C-4E08809CD5E6}" type="presOf" srcId="{ED75108A-97B6-3542-BB60-C84C2F06A855}" destId="{A07EFB6C-0F2F-974A-8868-BFA420D4CF6A}" srcOrd="0" destOrd="0" presId="urn:microsoft.com/office/officeart/2005/8/layout/list1"/>
    <dgm:cxn modelId="{88DD6F8B-1B54-FC43-8E9C-1463F4F2C80E}" type="presOf" srcId="{683310AE-395C-F24B-B6C4-2C4831B382C2}" destId="{9351CF47-434B-3743-AD95-79AB113C4E85}" srcOrd="0" destOrd="0" presId="urn:microsoft.com/office/officeart/2005/8/layout/list1"/>
    <dgm:cxn modelId="{CC88D28F-F73A-2344-A769-E7237C77C1EB}" type="presOf" srcId="{2973B774-2280-5342-AAB9-D9A471EE1F48}" destId="{0CBE288A-D3ED-9245-9723-CD9FD8CA045C}" srcOrd="0" destOrd="0" presId="urn:microsoft.com/office/officeart/2005/8/layout/list1"/>
    <dgm:cxn modelId="{EAC0F290-9E60-0C47-8C14-626C7EF8E762}" srcId="{61CC41DE-3623-3540-8A68-ED54D0A5A5CF}" destId="{683310AE-395C-F24B-B6C4-2C4831B382C2}" srcOrd="0" destOrd="0" parTransId="{3CA7E999-F8DD-C548-A29F-0AC5F1B3075D}" sibTransId="{45792823-44EE-244C-BEE1-4CF14DD9490D}"/>
    <dgm:cxn modelId="{544BD1D1-C1C9-EA46-981D-322BDCE85681}" srcId="{ED75108A-97B6-3542-BB60-C84C2F06A855}" destId="{61CC41DE-3623-3540-8A68-ED54D0A5A5CF}" srcOrd="0" destOrd="0" parTransId="{52F347AB-8CC1-144E-9191-5AD348717654}" sibTransId="{A3A35ABE-ABF4-0444-85A9-DE156A2A2BE2}"/>
    <dgm:cxn modelId="{15B682F7-1AAE-A240-9375-2C20B4DF64A3}" type="presOf" srcId="{365E9DC8-D062-834E-8EB3-30A093F59835}" destId="{0CBE288A-D3ED-9245-9723-CD9FD8CA045C}" srcOrd="0" destOrd="1" presId="urn:microsoft.com/office/officeart/2005/8/layout/list1"/>
    <dgm:cxn modelId="{A8B910FE-1EC1-3E4D-9334-2782B1FD37E3}" srcId="{61CC41DE-3623-3540-8A68-ED54D0A5A5CF}" destId="{1B989F68-B17C-0D49-A502-A52BE5464649}" srcOrd="1" destOrd="0" parTransId="{27A36ADF-A0B8-AF47-B1E0-F53624194611}" sibTransId="{3AF3E621-5CA7-6046-B67F-BF2E4000D445}"/>
    <dgm:cxn modelId="{4A0CB3AE-470E-D145-B0FC-D72514720045}" type="presParOf" srcId="{A07EFB6C-0F2F-974A-8868-BFA420D4CF6A}" destId="{709602B0-8330-324E-B4DC-B2086EB1B8F7}" srcOrd="0" destOrd="0" presId="urn:microsoft.com/office/officeart/2005/8/layout/list1"/>
    <dgm:cxn modelId="{B3ABEA28-7990-7D47-B42D-F4EA8794BE5F}" type="presParOf" srcId="{709602B0-8330-324E-B4DC-B2086EB1B8F7}" destId="{563E5BE6-2EFD-A046-BC01-1264C5C95C4A}" srcOrd="0" destOrd="0" presId="urn:microsoft.com/office/officeart/2005/8/layout/list1"/>
    <dgm:cxn modelId="{26247417-88F6-2644-BE78-3D092528923B}" type="presParOf" srcId="{709602B0-8330-324E-B4DC-B2086EB1B8F7}" destId="{0A95C3B0-3C2F-5346-A7E4-4E70246D20A4}" srcOrd="1" destOrd="0" presId="urn:microsoft.com/office/officeart/2005/8/layout/list1"/>
    <dgm:cxn modelId="{A3A1BF1C-8A0F-BB47-948F-6543D91156E4}" type="presParOf" srcId="{A07EFB6C-0F2F-974A-8868-BFA420D4CF6A}" destId="{7A363F6A-AF5B-044B-A3C6-9EF7D3232568}" srcOrd="1" destOrd="0" presId="urn:microsoft.com/office/officeart/2005/8/layout/list1"/>
    <dgm:cxn modelId="{D2AFF3FE-8115-894A-8091-E022D0BE20B6}" type="presParOf" srcId="{A07EFB6C-0F2F-974A-8868-BFA420D4CF6A}" destId="{9351CF47-434B-3743-AD95-79AB113C4E85}" srcOrd="2" destOrd="0" presId="urn:microsoft.com/office/officeart/2005/8/layout/list1"/>
    <dgm:cxn modelId="{D654B819-E026-934D-86CA-F34208B187E3}" type="presParOf" srcId="{A07EFB6C-0F2F-974A-8868-BFA420D4CF6A}" destId="{3569721D-6F1F-254E-8B2F-244F1EE7D697}" srcOrd="3" destOrd="0" presId="urn:microsoft.com/office/officeart/2005/8/layout/list1"/>
    <dgm:cxn modelId="{626D6684-F538-BE42-B02C-EE56EA498CCD}" type="presParOf" srcId="{A07EFB6C-0F2F-974A-8868-BFA420D4CF6A}" destId="{C37AC59D-B59B-6745-82C2-6F65A3CC2B5B}" srcOrd="4" destOrd="0" presId="urn:microsoft.com/office/officeart/2005/8/layout/list1"/>
    <dgm:cxn modelId="{D30E8ECB-9EFF-1442-BE3B-10EDA7C11B81}" type="presParOf" srcId="{C37AC59D-B59B-6745-82C2-6F65A3CC2B5B}" destId="{769FA2A1-2272-734D-9250-622D70D9415F}" srcOrd="0" destOrd="0" presId="urn:microsoft.com/office/officeart/2005/8/layout/list1"/>
    <dgm:cxn modelId="{CB707F6A-08F4-D34E-A77F-8EC597BAD262}" type="presParOf" srcId="{C37AC59D-B59B-6745-82C2-6F65A3CC2B5B}" destId="{F7A6D95B-4021-2641-B0FB-E5E16B1734D0}" srcOrd="1" destOrd="0" presId="urn:microsoft.com/office/officeart/2005/8/layout/list1"/>
    <dgm:cxn modelId="{3269B96B-3D83-634A-AEBB-7C64582D3C21}" type="presParOf" srcId="{A07EFB6C-0F2F-974A-8868-BFA420D4CF6A}" destId="{12A77D03-1B76-C74C-8A17-CC610F98984C}" srcOrd="5" destOrd="0" presId="urn:microsoft.com/office/officeart/2005/8/layout/list1"/>
    <dgm:cxn modelId="{ED674210-7135-8F4F-A814-8EBD77F8D3C6}" type="presParOf" srcId="{A07EFB6C-0F2F-974A-8868-BFA420D4CF6A}" destId="{0CBE288A-D3ED-9245-9723-CD9FD8CA045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5E8D0-46F8-49F0-83DB-3CC73857730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844D1C-D57B-4221-85F6-443DAB334118}">
      <dgm:prSet custT="1"/>
      <dgm:spPr/>
      <dgm:t>
        <a:bodyPr/>
        <a:lstStyle/>
        <a:p>
          <a:r>
            <a:rPr lang="en-US" sz="2400" dirty="0"/>
            <a:t>10+ Employment largest category</a:t>
          </a:r>
        </a:p>
      </dgm:t>
    </dgm:pt>
    <dgm:pt modelId="{56812780-3698-496E-84EA-26ED396FAE45}" type="parTrans" cxnId="{B42B4607-C522-44A1-AC16-976644CAD38F}">
      <dgm:prSet/>
      <dgm:spPr/>
      <dgm:t>
        <a:bodyPr/>
        <a:lstStyle/>
        <a:p>
          <a:endParaRPr lang="en-US"/>
        </a:p>
      </dgm:t>
    </dgm:pt>
    <dgm:pt modelId="{209255E5-0C8B-45B6-B2D7-7FEB232F23DC}" type="sibTrans" cxnId="{B42B4607-C522-44A1-AC16-976644CAD38F}">
      <dgm:prSet/>
      <dgm:spPr/>
      <dgm:t>
        <a:bodyPr/>
        <a:lstStyle/>
        <a:p>
          <a:endParaRPr lang="en-US"/>
        </a:p>
      </dgm:t>
    </dgm:pt>
    <dgm:pt modelId="{73801663-B2B6-4474-9F79-936590E97346}">
      <dgm:prSet custT="1"/>
      <dgm:spPr/>
      <dgm:t>
        <a:bodyPr/>
        <a:lstStyle/>
        <a:p>
          <a:r>
            <a:rPr lang="en-US" sz="2400" dirty="0"/>
            <a:t>&lt;1 year 8.6%</a:t>
          </a:r>
        </a:p>
      </dgm:t>
    </dgm:pt>
    <dgm:pt modelId="{D4511C4F-9A83-4278-9652-8F89E59F9C8D}" type="parTrans" cxnId="{254AFA05-63C3-40B9-819F-7F66C324ADDE}">
      <dgm:prSet/>
      <dgm:spPr/>
      <dgm:t>
        <a:bodyPr/>
        <a:lstStyle/>
        <a:p>
          <a:endParaRPr lang="en-US"/>
        </a:p>
      </dgm:t>
    </dgm:pt>
    <dgm:pt modelId="{8E4647BF-EC3B-410F-BC45-9536FF81CC35}" type="sibTrans" cxnId="{254AFA05-63C3-40B9-819F-7F66C324ADDE}">
      <dgm:prSet/>
      <dgm:spPr/>
      <dgm:t>
        <a:bodyPr/>
        <a:lstStyle/>
        <a:p>
          <a:endParaRPr lang="en-US"/>
        </a:p>
      </dgm:t>
    </dgm:pt>
    <dgm:pt modelId="{65B8B4E6-F2D4-452E-9F56-68F933786723}">
      <dgm:prSet custT="1"/>
      <dgm:spPr/>
      <dgm:t>
        <a:bodyPr/>
        <a:lstStyle/>
        <a:p>
          <a:r>
            <a:rPr lang="en-US" sz="2400" dirty="0"/>
            <a:t>33% default</a:t>
          </a:r>
        </a:p>
      </dgm:t>
    </dgm:pt>
    <dgm:pt modelId="{1608C3AC-8911-4E75-AEFE-7A8079DB20D7}" type="parTrans" cxnId="{74298B72-411E-45A4-BE5B-209CF48602F7}">
      <dgm:prSet/>
      <dgm:spPr/>
      <dgm:t>
        <a:bodyPr/>
        <a:lstStyle/>
        <a:p>
          <a:endParaRPr lang="en-US"/>
        </a:p>
      </dgm:t>
    </dgm:pt>
    <dgm:pt modelId="{95E0BB00-F0CD-4178-8CCE-6FA58F1C1751}" type="sibTrans" cxnId="{74298B72-411E-45A4-BE5B-209CF48602F7}">
      <dgm:prSet/>
      <dgm:spPr/>
      <dgm:t>
        <a:bodyPr/>
        <a:lstStyle/>
        <a:p>
          <a:endParaRPr lang="en-US"/>
        </a:p>
      </dgm:t>
    </dgm:pt>
    <dgm:pt modelId="{898E7331-336A-475A-BAE2-E707078680A1}">
      <dgm:prSet custT="1"/>
      <dgm:spPr/>
      <dgm:t>
        <a:bodyPr/>
        <a:lstStyle/>
        <a:p>
          <a:r>
            <a:rPr lang="en-US" sz="2400" dirty="0"/>
            <a:t>1 year  7.03%</a:t>
          </a:r>
        </a:p>
      </dgm:t>
    </dgm:pt>
    <dgm:pt modelId="{08282663-FAD6-4100-B78F-B3C061B32BE3}" type="parTrans" cxnId="{3778A648-94FF-4603-B2E4-02FAB6CD32C7}">
      <dgm:prSet/>
      <dgm:spPr/>
      <dgm:t>
        <a:bodyPr/>
        <a:lstStyle/>
        <a:p>
          <a:endParaRPr lang="en-US"/>
        </a:p>
      </dgm:t>
    </dgm:pt>
    <dgm:pt modelId="{3ED6668D-5725-4F55-840A-1097EB1E7163}" type="sibTrans" cxnId="{3778A648-94FF-4603-B2E4-02FAB6CD32C7}">
      <dgm:prSet/>
      <dgm:spPr/>
      <dgm:t>
        <a:bodyPr/>
        <a:lstStyle/>
        <a:p>
          <a:endParaRPr lang="en-US"/>
        </a:p>
      </dgm:t>
    </dgm:pt>
    <dgm:pt modelId="{5728A1FD-8814-4D08-A2E9-4E5A8E738761}">
      <dgm:prSet custT="1"/>
      <dgm:spPr/>
      <dgm:t>
        <a:bodyPr/>
        <a:lstStyle/>
        <a:p>
          <a:r>
            <a:rPr lang="en-US" sz="2400"/>
            <a:t>36% default</a:t>
          </a:r>
        </a:p>
      </dgm:t>
    </dgm:pt>
    <dgm:pt modelId="{7056279F-2B30-41E4-AE48-D4201C388D5D}" type="parTrans" cxnId="{4363068D-AF0F-4BA3-BACC-FDD74CD3A02F}">
      <dgm:prSet/>
      <dgm:spPr/>
      <dgm:t>
        <a:bodyPr/>
        <a:lstStyle/>
        <a:p>
          <a:endParaRPr lang="en-US"/>
        </a:p>
      </dgm:t>
    </dgm:pt>
    <dgm:pt modelId="{DF061D24-7FB6-4C87-8A9E-F60052030674}" type="sibTrans" cxnId="{4363068D-AF0F-4BA3-BACC-FDD74CD3A02F}">
      <dgm:prSet/>
      <dgm:spPr/>
      <dgm:t>
        <a:bodyPr/>
        <a:lstStyle/>
        <a:p>
          <a:endParaRPr lang="en-US"/>
        </a:p>
      </dgm:t>
    </dgm:pt>
    <dgm:pt modelId="{A9EE6EC1-E8B9-FF4E-9BD3-A6B58B2CC77C}" type="pres">
      <dgm:prSet presAssocID="{1075E8D0-46F8-49F0-83DB-3CC73857730A}" presName="Name0" presStyleCnt="0">
        <dgm:presLayoutVars>
          <dgm:dir/>
          <dgm:animLvl val="lvl"/>
          <dgm:resizeHandles val="exact"/>
        </dgm:presLayoutVars>
      </dgm:prSet>
      <dgm:spPr/>
    </dgm:pt>
    <dgm:pt modelId="{AE1F7A60-3260-0140-BC1C-7A4E7324164F}" type="pres">
      <dgm:prSet presAssocID="{E5844D1C-D57B-4221-85F6-443DAB334118}" presName="linNode" presStyleCnt="0"/>
      <dgm:spPr/>
    </dgm:pt>
    <dgm:pt modelId="{14737638-20A3-DF4D-8AFA-EA0D9AA2FB07}" type="pres">
      <dgm:prSet presAssocID="{E5844D1C-D57B-4221-85F6-443DAB334118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7C303E0B-08EC-9B4A-90A2-64CE51A8B8BA}" type="pres">
      <dgm:prSet presAssocID="{209255E5-0C8B-45B6-B2D7-7FEB232F23DC}" presName="sp" presStyleCnt="0"/>
      <dgm:spPr/>
    </dgm:pt>
    <dgm:pt modelId="{D1E68D61-91E5-3449-90BA-CC37089D5AFE}" type="pres">
      <dgm:prSet presAssocID="{73801663-B2B6-4474-9F79-936590E97346}" presName="linNode" presStyleCnt="0"/>
      <dgm:spPr/>
    </dgm:pt>
    <dgm:pt modelId="{65D147EE-9471-8A47-9674-923A12F5258A}" type="pres">
      <dgm:prSet presAssocID="{73801663-B2B6-4474-9F79-936590E9734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8E853AA-6D9F-FD4B-A536-6374D4EBFF5D}" type="pres">
      <dgm:prSet presAssocID="{73801663-B2B6-4474-9F79-936590E97346}" presName="descendantText" presStyleLbl="alignAccFollowNode1" presStyleIdx="0" presStyleCnt="2">
        <dgm:presLayoutVars>
          <dgm:bulletEnabled val="1"/>
        </dgm:presLayoutVars>
      </dgm:prSet>
      <dgm:spPr/>
    </dgm:pt>
    <dgm:pt modelId="{3011BE0C-A906-4A46-A7E5-2C73996B07A1}" type="pres">
      <dgm:prSet presAssocID="{8E4647BF-EC3B-410F-BC45-9536FF81CC35}" presName="sp" presStyleCnt="0"/>
      <dgm:spPr/>
    </dgm:pt>
    <dgm:pt modelId="{9C5F794B-277E-AF4E-8357-0CC663E9FB1D}" type="pres">
      <dgm:prSet presAssocID="{898E7331-336A-475A-BAE2-E707078680A1}" presName="linNode" presStyleCnt="0"/>
      <dgm:spPr/>
    </dgm:pt>
    <dgm:pt modelId="{348E2BAC-0DF5-A642-BD9E-2E7E3E5AF56D}" type="pres">
      <dgm:prSet presAssocID="{898E7331-336A-475A-BAE2-E707078680A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C9AE4C8-3A87-874A-9351-ED36C8EEC0F0}" type="pres">
      <dgm:prSet presAssocID="{898E7331-336A-475A-BAE2-E707078680A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54AFA05-63C3-40B9-819F-7F66C324ADDE}" srcId="{1075E8D0-46F8-49F0-83DB-3CC73857730A}" destId="{73801663-B2B6-4474-9F79-936590E97346}" srcOrd="1" destOrd="0" parTransId="{D4511C4F-9A83-4278-9652-8F89E59F9C8D}" sibTransId="{8E4647BF-EC3B-410F-BC45-9536FF81CC35}"/>
    <dgm:cxn modelId="{B42B4607-C522-44A1-AC16-976644CAD38F}" srcId="{1075E8D0-46F8-49F0-83DB-3CC73857730A}" destId="{E5844D1C-D57B-4221-85F6-443DAB334118}" srcOrd="0" destOrd="0" parTransId="{56812780-3698-496E-84EA-26ED396FAE45}" sibTransId="{209255E5-0C8B-45B6-B2D7-7FEB232F23DC}"/>
    <dgm:cxn modelId="{C416BE28-D84C-4E42-9F02-D42F1D902DA9}" type="presOf" srcId="{1075E8D0-46F8-49F0-83DB-3CC73857730A}" destId="{A9EE6EC1-E8B9-FF4E-9BD3-A6B58B2CC77C}" srcOrd="0" destOrd="0" presId="urn:microsoft.com/office/officeart/2005/8/layout/vList5"/>
    <dgm:cxn modelId="{3778A648-94FF-4603-B2E4-02FAB6CD32C7}" srcId="{1075E8D0-46F8-49F0-83DB-3CC73857730A}" destId="{898E7331-336A-475A-BAE2-E707078680A1}" srcOrd="2" destOrd="0" parTransId="{08282663-FAD6-4100-B78F-B3C061B32BE3}" sibTransId="{3ED6668D-5725-4F55-840A-1097EB1E7163}"/>
    <dgm:cxn modelId="{74298B72-411E-45A4-BE5B-209CF48602F7}" srcId="{73801663-B2B6-4474-9F79-936590E97346}" destId="{65B8B4E6-F2D4-452E-9F56-68F933786723}" srcOrd="0" destOrd="0" parTransId="{1608C3AC-8911-4E75-AEFE-7A8079DB20D7}" sibTransId="{95E0BB00-F0CD-4178-8CCE-6FA58F1C1751}"/>
    <dgm:cxn modelId="{6673317E-9952-DC42-B6DA-68B4AEEB8286}" type="presOf" srcId="{E5844D1C-D57B-4221-85F6-443DAB334118}" destId="{14737638-20A3-DF4D-8AFA-EA0D9AA2FB07}" srcOrd="0" destOrd="0" presId="urn:microsoft.com/office/officeart/2005/8/layout/vList5"/>
    <dgm:cxn modelId="{4363068D-AF0F-4BA3-BACC-FDD74CD3A02F}" srcId="{898E7331-336A-475A-BAE2-E707078680A1}" destId="{5728A1FD-8814-4D08-A2E9-4E5A8E738761}" srcOrd="0" destOrd="0" parTransId="{7056279F-2B30-41E4-AE48-D4201C388D5D}" sibTransId="{DF061D24-7FB6-4C87-8A9E-F60052030674}"/>
    <dgm:cxn modelId="{D1C52BBE-9FA2-3B4F-B0AB-1CB822CA3ACA}" type="presOf" srcId="{73801663-B2B6-4474-9F79-936590E97346}" destId="{65D147EE-9471-8A47-9674-923A12F5258A}" srcOrd="0" destOrd="0" presId="urn:microsoft.com/office/officeart/2005/8/layout/vList5"/>
    <dgm:cxn modelId="{1BB2E7C8-D369-9E48-BE7F-1C3B53AD0B86}" type="presOf" srcId="{65B8B4E6-F2D4-452E-9F56-68F933786723}" destId="{C8E853AA-6D9F-FD4B-A536-6374D4EBFF5D}" srcOrd="0" destOrd="0" presId="urn:microsoft.com/office/officeart/2005/8/layout/vList5"/>
    <dgm:cxn modelId="{841B12D8-00C5-7940-B89D-62A9F5E5587E}" type="presOf" srcId="{898E7331-336A-475A-BAE2-E707078680A1}" destId="{348E2BAC-0DF5-A642-BD9E-2E7E3E5AF56D}" srcOrd="0" destOrd="0" presId="urn:microsoft.com/office/officeart/2005/8/layout/vList5"/>
    <dgm:cxn modelId="{63849DF3-FE66-034F-904F-3BED6B52DA20}" type="presOf" srcId="{5728A1FD-8814-4D08-A2E9-4E5A8E738761}" destId="{5C9AE4C8-3A87-874A-9351-ED36C8EEC0F0}" srcOrd="0" destOrd="0" presId="urn:microsoft.com/office/officeart/2005/8/layout/vList5"/>
    <dgm:cxn modelId="{30AE7709-0070-A344-8EBD-7C8A372236DF}" type="presParOf" srcId="{A9EE6EC1-E8B9-FF4E-9BD3-A6B58B2CC77C}" destId="{AE1F7A60-3260-0140-BC1C-7A4E7324164F}" srcOrd="0" destOrd="0" presId="urn:microsoft.com/office/officeart/2005/8/layout/vList5"/>
    <dgm:cxn modelId="{39A9CA1A-2F8C-7D4F-B028-8DF985A27488}" type="presParOf" srcId="{AE1F7A60-3260-0140-BC1C-7A4E7324164F}" destId="{14737638-20A3-DF4D-8AFA-EA0D9AA2FB07}" srcOrd="0" destOrd="0" presId="urn:microsoft.com/office/officeart/2005/8/layout/vList5"/>
    <dgm:cxn modelId="{C088D984-D256-AD48-BB48-998431D53297}" type="presParOf" srcId="{A9EE6EC1-E8B9-FF4E-9BD3-A6B58B2CC77C}" destId="{7C303E0B-08EC-9B4A-90A2-64CE51A8B8BA}" srcOrd="1" destOrd="0" presId="urn:microsoft.com/office/officeart/2005/8/layout/vList5"/>
    <dgm:cxn modelId="{10630BD1-83A3-A949-81C1-2A10A7B111A0}" type="presParOf" srcId="{A9EE6EC1-E8B9-FF4E-9BD3-A6B58B2CC77C}" destId="{D1E68D61-91E5-3449-90BA-CC37089D5AFE}" srcOrd="2" destOrd="0" presId="urn:microsoft.com/office/officeart/2005/8/layout/vList5"/>
    <dgm:cxn modelId="{66916C8D-83B4-414C-BE40-6BB20D0E128E}" type="presParOf" srcId="{D1E68D61-91E5-3449-90BA-CC37089D5AFE}" destId="{65D147EE-9471-8A47-9674-923A12F5258A}" srcOrd="0" destOrd="0" presId="urn:microsoft.com/office/officeart/2005/8/layout/vList5"/>
    <dgm:cxn modelId="{DF64AEC6-F12C-A947-AA12-AD6AECCF69DE}" type="presParOf" srcId="{D1E68D61-91E5-3449-90BA-CC37089D5AFE}" destId="{C8E853AA-6D9F-FD4B-A536-6374D4EBFF5D}" srcOrd="1" destOrd="0" presId="urn:microsoft.com/office/officeart/2005/8/layout/vList5"/>
    <dgm:cxn modelId="{DB8A1C53-BF6A-124E-90EE-C45E2A0E45FD}" type="presParOf" srcId="{A9EE6EC1-E8B9-FF4E-9BD3-A6B58B2CC77C}" destId="{3011BE0C-A906-4A46-A7E5-2C73996B07A1}" srcOrd="3" destOrd="0" presId="urn:microsoft.com/office/officeart/2005/8/layout/vList5"/>
    <dgm:cxn modelId="{B5FC9D48-BE88-D44B-9D50-27D2A68CE6EE}" type="presParOf" srcId="{A9EE6EC1-E8B9-FF4E-9BD3-A6B58B2CC77C}" destId="{9C5F794B-277E-AF4E-8357-0CC663E9FB1D}" srcOrd="4" destOrd="0" presId="urn:microsoft.com/office/officeart/2005/8/layout/vList5"/>
    <dgm:cxn modelId="{B720EA72-636C-C845-8338-D75A96F15F29}" type="presParOf" srcId="{9C5F794B-277E-AF4E-8357-0CC663E9FB1D}" destId="{348E2BAC-0DF5-A642-BD9E-2E7E3E5AF56D}" srcOrd="0" destOrd="0" presId="urn:microsoft.com/office/officeart/2005/8/layout/vList5"/>
    <dgm:cxn modelId="{A9AEE5DD-7D96-B648-9B7B-9FF88DAE3708}" type="presParOf" srcId="{9C5F794B-277E-AF4E-8357-0CC663E9FB1D}" destId="{5C9AE4C8-3A87-874A-9351-ED36C8EEC0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1CF47-434B-3743-AD95-79AB113C4E85}">
      <dsp:nvSpPr>
        <dsp:cNvPr id="0" name=""/>
        <dsp:cNvSpPr/>
      </dsp:nvSpPr>
      <dsp:spPr>
        <a:xfrm>
          <a:off x="0" y="275399"/>
          <a:ext cx="3410309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678" tIns="312420" rIns="26467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Mean: 16,050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Median: 15,000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Max: 40,000</a:t>
          </a:r>
        </a:p>
      </dsp:txBody>
      <dsp:txXfrm>
        <a:off x="0" y="275399"/>
        <a:ext cx="3410309" cy="1606500"/>
      </dsp:txXfrm>
    </dsp:sp>
    <dsp:sp modelId="{0A95C3B0-3C2F-5346-A7E4-4E70246D20A4}">
      <dsp:nvSpPr>
        <dsp:cNvPr id="0" name=""/>
        <dsp:cNvSpPr/>
      </dsp:nvSpPr>
      <dsp:spPr>
        <a:xfrm>
          <a:off x="170515" y="53999"/>
          <a:ext cx="2387216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31" tIns="0" rIns="9023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Default</a:t>
          </a:r>
        </a:p>
      </dsp:txBody>
      <dsp:txXfrm>
        <a:off x="192131" y="75615"/>
        <a:ext cx="2343984" cy="399568"/>
      </dsp:txXfrm>
    </dsp:sp>
    <dsp:sp modelId="{0CBE288A-D3ED-9245-9723-CD9FD8CA045C}">
      <dsp:nvSpPr>
        <dsp:cNvPr id="0" name=""/>
        <dsp:cNvSpPr/>
      </dsp:nvSpPr>
      <dsp:spPr>
        <a:xfrm>
          <a:off x="0" y="2184300"/>
          <a:ext cx="3410309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678" tIns="312420" rIns="26467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Mean: 14,283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Median: 12,000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Max: 40,000</a:t>
          </a:r>
        </a:p>
      </dsp:txBody>
      <dsp:txXfrm>
        <a:off x="0" y="2184300"/>
        <a:ext cx="3410309" cy="1606500"/>
      </dsp:txXfrm>
    </dsp:sp>
    <dsp:sp modelId="{F7A6D95B-4021-2641-B0FB-E5E16B1734D0}">
      <dsp:nvSpPr>
        <dsp:cNvPr id="0" name=""/>
        <dsp:cNvSpPr/>
      </dsp:nvSpPr>
      <dsp:spPr>
        <a:xfrm>
          <a:off x="170515" y="1962899"/>
          <a:ext cx="2387216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31" tIns="0" rIns="9023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Fully Paid</a:t>
          </a:r>
        </a:p>
      </dsp:txBody>
      <dsp:txXfrm>
        <a:off x="192131" y="1984515"/>
        <a:ext cx="2343984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37638-20A3-DF4D-8AFA-EA0D9AA2FB07}">
      <dsp:nvSpPr>
        <dsp:cNvPr id="0" name=""/>
        <dsp:cNvSpPr/>
      </dsp:nvSpPr>
      <dsp:spPr>
        <a:xfrm>
          <a:off x="0" y="2690"/>
          <a:ext cx="5176543" cy="1775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10+ Employment largest category</a:t>
          </a:r>
        </a:p>
      </dsp:txBody>
      <dsp:txXfrm>
        <a:off x="86677" y="89367"/>
        <a:ext cx="5003189" cy="1602232"/>
      </dsp:txXfrm>
    </dsp:sp>
    <dsp:sp modelId="{C8E853AA-6D9F-FD4B-A536-6374D4EBFF5D}">
      <dsp:nvSpPr>
        <dsp:cNvPr id="0" name=""/>
        <dsp:cNvSpPr/>
      </dsp:nvSpPr>
      <dsp:spPr>
        <a:xfrm rot="5400000">
          <a:off x="2813253" y="1096736"/>
          <a:ext cx="1420469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33% default</a:t>
          </a:r>
        </a:p>
      </dsp:txBody>
      <dsp:txXfrm rot="-5400000">
        <a:off x="1865376" y="2113955"/>
        <a:ext cx="3246882" cy="1281785"/>
      </dsp:txXfrm>
    </dsp:sp>
    <dsp:sp modelId="{65D147EE-9471-8A47-9674-923A12F5258A}">
      <dsp:nvSpPr>
        <dsp:cNvPr id="0" name=""/>
        <dsp:cNvSpPr/>
      </dsp:nvSpPr>
      <dsp:spPr>
        <a:xfrm>
          <a:off x="0" y="1867055"/>
          <a:ext cx="1865376" cy="1775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&lt;1 year 8.6%</a:t>
          </a:r>
        </a:p>
      </dsp:txBody>
      <dsp:txXfrm>
        <a:off x="86677" y="1953732"/>
        <a:ext cx="1692022" cy="1602232"/>
      </dsp:txXfrm>
    </dsp:sp>
    <dsp:sp modelId="{5C9AE4C8-3A87-874A-9351-ED36C8EEC0F0}">
      <dsp:nvSpPr>
        <dsp:cNvPr id="0" name=""/>
        <dsp:cNvSpPr/>
      </dsp:nvSpPr>
      <dsp:spPr>
        <a:xfrm rot="5400000">
          <a:off x="2813253" y="2961102"/>
          <a:ext cx="1420469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36% default</a:t>
          </a:r>
        </a:p>
      </dsp:txBody>
      <dsp:txXfrm rot="-5400000">
        <a:off x="1865376" y="3978321"/>
        <a:ext cx="3246882" cy="1281785"/>
      </dsp:txXfrm>
    </dsp:sp>
    <dsp:sp modelId="{348E2BAC-0DF5-A642-BD9E-2E7E3E5AF56D}">
      <dsp:nvSpPr>
        <dsp:cNvPr id="0" name=""/>
        <dsp:cNvSpPr/>
      </dsp:nvSpPr>
      <dsp:spPr>
        <a:xfrm>
          <a:off x="0" y="3731421"/>
          <a:ext cx="1865376" cy="1775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year  7.03%</a:t>
          </a:r>
        </a:p>
      </dsp:txBody>
      <dsp:txXfrm>
        <a:off x="86677" y="3818098"/>
        <a:ext cx="1692022" cy="1602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4/14/21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065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63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304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5E2-D038-0143-A1A4-E025A310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80B2-C353-C24D-ACC7-20548CDB3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5508-3EA5-3B47-9F28-E5812C61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4233-3E67-2444-B06E-1A952AB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0752-C878-E046-B291-62DCCD66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A0951067-72D3-424E-86A3-F1908D1CC00B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2672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C692-5F82-9B47-A180-A4F449EB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E304F-1F6F-A445-9D31-1FF250F4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8ADE-DECD-9442-9A48-E8E6BED2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B322-C117-5C4C-A9EF-8E914CBA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73CD-623C-904C-926A-EC9C4F41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60378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28C10-503D-C149-8974-A7468677E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D942-6274-3E4F-BE99-502D3F028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0CC4-9C9A-AE47-BFA1-9A1AA3CA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E15E-9FB0-C749-A966-4156A69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0635-A025-FA47-8AE9-B5BAD7D5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7034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305638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4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53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62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2142-C6D1-3049-8AAC-43B9D1AA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3E5F-CB35-474E-9CF1-E7561DE9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7033-4A12-3A48-9231-38692B81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D8E6-5C48-AD4A-BE6F-95F7C535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1426-E618-B144-A1D5-B7D41B9B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8710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4F5-38AE-D249-8C4A-0E2A07A6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FFE3-ED11-5143-BD97-B18E4958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7C97-58D8-2243-A383-33670CFD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5310-05AA-9448-BCF2-C7ACE81E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812D-48DA-B344-84AA-EF7B564D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63398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1FAE-ACC2-D240-B318-F32334E7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4EB8-7974-614B-A614-9ACFAA29F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6920C-4B99-0B4B-8093-FE31E9B4D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74056-7216-9B42-9C82-24F4EF3D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6BF7-AE51-344C-AE7E-C8C1FBCC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9E238-B5E1-8843-A0BD-52DB4EFB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9369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833B-DE55-6341-9F6B-60C245FF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72D4-2112-5A4C-8FB0-E620C2D1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D8AE-5668-C84A-A248-64B086C0F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BBD33-0602-FA4E-9C96-D7A547BED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40BF3-7569-134C-9258-BB9376259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ED750-1FAE-BB46-9F03-CA0BEA4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06DD6-AB53-5E4F-AD09-CB8E3BB3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4495-1399-0A4D-9A36-0351DF94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64074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BBF9-504E-DE4D-87AB-0673A98F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681B3-56AF-5F42-A525-5256B3E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36639-DE09-8B49-8E68-737A7399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24B51-5C5C-4C4D-A9FD-C415BF88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8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A0E14-418F-1544-AA72-35E332E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44330-282B-7D42-8C2E-BC8E3ED6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94B8-D45A-8C4A-B033-DF2FD543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08560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862C-2CBB-D54F-A7CA-7206E28F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D9ED-4014-6F46-AA12-F2B60A90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79FD-261D-8542-ABAB-74176995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DED4B-530D-6C42-A4E9-40A71EA8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9CF6F-3369-4442-8FC7-96A8F9DE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14EB-7156-DE4F-9B48-7F48C3F6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72797678-32B9-154C-AE13-85921A853A3C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4DB8935B-6942-1643-B4C5-0DA66B3FE995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647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1DB6-B74C-CA44-9E7A-56A6377F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92C98-F146-9C48-8DFF-C4966ACE1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AEC5A-9B4D-4441-93EA-3DCDA8C49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6E1C-709B-504F-8298-7C689138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83F3-2093-9B4A-9FEC-61161368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0C850-E897-1D45-916D-37CD13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79484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3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EF6B4-7E80-B34B-AEB2-DC426CC5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D5D6-2ACF-094D-AAC5-A42A12D4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8046-774A-9142-8E7A-66CF92F1C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9E8C-11D8-9446-8EB8-93DB12C4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0364-40F8-1942-BFAB-3D320471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70F9B-3177-4F45-B832-78A229FD010A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7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68" r:id="rId16"/>
    <p:sldLayoutId id="2147483675" r:id="rId17"/>
    <p:sldLayoutId id="2147483679" r:id="rId18"/>
    <p:sldLayoutId id="2147483650" r:id="rId19"/>
    <p:sldLayoutId id="2147483652" r:id="rId20"/>
    <p:sldLayoutId id="2147483654" r:id="rId21"/>
    <p:sldLayoutId id="2147483655" r:id="rId22"/>
    <p:sldLayoutId id="2147483677" r:id="rId23"/>
    <p:sldLayoutId id="2147483678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E224D4-CF4C-4EC1-B54B-3738143F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524000" y="1122362"/>
            <a:ext cx="9144000" cy="35004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Lending Club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Predicting Default on a Loan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noProof="1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54603-CC22-B44B-96C5-6E98571371AB}"/>
              </a:ext>
            </a:extLst>
          </p:cNvPr>
          <p:cNvSpPr txBox="1"/>
          <p:nvPr/>
        </p:nvSpPr>
        <p:spPr>
          <a:xfrm>
            <a:off x="575734" y="6174913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Celeste Short</a:t>
            </a:r>
          </a:p>
          <a:p>
            <a:r>
              <a:rPr lang="en-US" dirty="0"/>
              <a:t>April 15, 2021</a:t>
            </a:r>
          </a:p>
        </p:txBody>
      </p:sp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C672-BAAA-E14B-A168-CBA99C77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0505-E5D2-0341-8819-96716AA5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sz="2400" dirty="0"/>
              <a:t>Data divided into 75% training data and 25% testing data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sz="2400" dirty="0"/>
              <a:t>Target Metric used for measurement was Accuracy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sz="2400" dirty="0"/>
              <a:t>Trained four models: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Logistic Regression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KNNeighbors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RandomForestClassifier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AdaBoost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37D84-FDB7-5543-8166-AF50F9C1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499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B7743-570B-B84D-96F6-0A844859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11</a:t>
            </a:fld>
            <a:endParaRPr lang="en-US" noProof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64260-53E0-DA4F-8EF3-78F16C5D1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12565"/>
              </p:ext>
            </p:extLst>
          </p:nvPr>
        </p:nvGraphicFramePr>
        <p:xfrm>
          <a:off x="708268" y="1058346"/>
          <a:ext cx="10775463" cy="47413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65600">
                  <a:extLst>
                    <a:ext uri="{9D8B030D-6E8A-4147-A177-3AD203B41FA5}">
                      <a16:colId xmlns:a16="http://schemas.microsoft.com/office/drawing/2014/main" val="2389912173"/>
                    </a:ext>
                  </a:extLst>
                </a:gridCol>
                <a:gridCol w="2256617">
                  <a:extLst>
                    <a:ext uri="{9D8B030D-6E8A-4147-A177-3AD203B41FA5}">
                      <a16:colId xmlns:a16="http://schemas.microsoft.com/office/drawing/2014/main" val="2928301979"/>
                    </a:ext>
                  </a:extLst>
                </a:gridCol>
                <a:gridCol w="1892662">
                  <a:extLst>
                    <a:ext uri="{9D8B030D-6E8A-4147-A177-3AD203B41FA5}">
                      <a16:colId xmlns:a16="http://schemas.microsoft.com/office/drawing/2014/main" val="2715479095"/>
                    </a:ext>
                  </a:extLst>
                </a:gridCol>
                <a:gridCol w="2460584">
                  <a:extLst>
                    <a:ext uri="{9D8B030D-6E8A-4147-A177-3AD203B41FA5}">
                      <a16:colId xmlns:a16="http://schemas.microsoft.com/office/drawing/2014/main" val="2984137242"/>
                    </a:ext>
                  </a:extLst>
                </a:gridCol>
              </a:tblGrid>
              <a:tr h="1045494">
                <a:tc>
                  <a:txBody>
                    <a:bodyPr/>
                    <a:lstStyle/>
                    <a:p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Misclassified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53585"/>
                  </a:ext>
                </a:extLst>
              </a:tr>
              <a:tr h="1543348">
                <a:tc>
                  <a:txBody>
                    <a:bodyPr/>
                    <a:lstStyle/>
                    <a:p>
                      <a:r>
                        <a:rPr lang="en-US" sz="2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2.5% - 7893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5090"/>
                  </a:ext>
                </a:extLst>
              </a:tr>
              <a:tr h="1306113">
                <a:tc>
                  <a:txBody>
                    <a:bodyPr/>
                    <a:lstStyle/>
                    <a:p>
                      <a:r>
                        <a:rPr lang="en-US" sz="2800" dirty="0"/>
                        <a:t>KNNeighbors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2.0% - 6338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33268"/>
                  </a:ext>
                </a:extLst>
              </a:tr>
              <a:tr h="846352">
                <a:tc>
                  <a:txBody>
                    <a:bodyPr/>
                    <a:lstStyle/>
                    <a:p>
                      <a:r>
                        <a:rPr lang="en-US" sz="28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3.45% - 10690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8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38D8-7A26-5F4F-AEC3-3065B47D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260475"/>
          </a:xfrm>
        </p:spPr>
        <p:txBody>
          <a:bodyPr>
            <a:normAutofit/>
          </a:bodyPr>
          <a:lstStyle/>
          <a:p>
            <a:r>
              <a:rPr lang="en-US" sz="3200" dirty="0"/>
              <a:t>Result for RandomForestClassifier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57465-FC83-EF48-A506-35F07F4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12</a:t>
            </a:fld>
            <a:endParaRPr lang="en-US" noProof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A5CE17-4F14-944D-B8E8-96CEF457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53297"/>
              </p:ext>
            </p:extLst>
          </p:nvPr>
        </p:nvGraphicFramePr>
        <p:xfrm>
          <a:off x="838200" y="1181195"/>
          <a:ext cx="10710332" cy="155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583">
                  <a:extLst>
                    <a:ext uri="{9D8B030D-6E8A-4147-A177-3AD203B41FA5}">
                      <a16:colId xmlns:a16="http://schemas.microsoft.com/office/drawing/2014/main" val="2535563269"/>
                    </a:ext>
                  </a:extLst>
                </a:gridCol>
                <a:gridCol w="2677583">
                  <a:extLst>
                    <a:ext uri="{9D8B030D-6E8A-4147-A177-3AD203B41FA5}">
                      <a16:colId xmlns:a16="http://schemas.microsoft.com/office/drawing/2014/main" val="29678971"/>
                    </a:ext>
                  </a:extLst>
                </a:gridCol>
                <a:gridCol w="2677583">
                  <a:extLst>
                    <a:ext uri="{9D8B030D-6E8A-4147-A177-3AD203B41FA5}">
                      <a16:colId xmlns:a16="http://schemas.microsoft.com/office/drawing/2014/main" val="2186695108"/>
                    </a:ext>
                  </a:extLst>
                </a:gridCol>
                <a:gridCol w="2677583">
                  <a:extLst>
                    <a:ext uri="{9D8B030D-6E8A-4147-A177-3AD203B41FA5}">
                      <a16:colId xmlns:a16="http://schemas.microsoft.com/office/drawing/2014/main" val="133554821"/>
                    </a:ext>
                  </a:extLst>
                </a:gridCol>
              </a:tblGrid>
              <a:tr h="55849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39811"/>
                  </a:ext>
                </a:extLst>
              </a:tr>
              <a:tr h="506947">
                <a:tc>
                  <a:txBody>
                    <a:bodyPr/>
                    <a:lstStyle/>
                    <a:p>
                      <a:r>
                        <a:rPr lang="en-US" dirty="0"/>
                        <a:t>RandomForestClassifier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5528 – 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35844"/>
                  </a:ext>
                </a:extLst>
              </a:tr>
              <a:tr h="4118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68288"/>
                  </a:ext>
                </a:extLst>
              </a:tr>
            </a:tbl>
          </a:graphicData>
        </a:graphic>
      </p:graphicFrame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6947DDA-C40F-3342-94F2-372CB9E2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40116"/>
            <a:ext cx="5384800" cy="41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7B0B-E049-F743-A59A-DA86707A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0388-1781-3B43-AFC6-57F85D1D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RandomForestClassifier was the best algorithm given its low misclassification</a:t>
            </a:r>
          </a:p>
          <a:p>
            <a:endParaRPr lang="en-US" sz="2400" dirty="0"/>
          </a:p>
          <a:p>
            <a:r>
              <a:rPr lang="en-US" sz="2400" dirty="0"/>
              <a:t>43% of Default borrowers had </a:t>
            </a:r>
            <a:r>
              <a:rPr lang="en-US" sz="2400" b="1" dirty="0"/>
              <a:t>interest rates at 20% or greater </a:t>
            </a:r>
            <a:r>
              <a:rPr lang="en-US" sz="2400" dirty="0"/>
              <a:t>with a median income of $65k 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71E90221-2497-4632-8F5B-ADFC8689F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9" r="427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BA3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DEFB-D0B9-7B46-80D3-D918311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BD25F-E6B5-2E42-81EB-3B55712C7D88}"/>
              </a:ext>
            </a:extLst>
          </p:cNvPr>
          <p:cNvSpPr txBox="1"/>
          <p:nvPr/>
        </p:nvSpPr>
        <p:spPr>
          <a:xfrm>
            <a:off x="4833256" y="6215619"/>
            <a:ext cx="7221583" cy="501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8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00829" y="1055098"/>
            <a:ext cx="6772060" cy="27754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</a:rPr>
              <a:t>Recommendation</a:t>
            </a:r>
            <a:endParaRPr lang="en-US" sz="6600" kern="1200" noProof="1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97EE02-0051-F743-80D6-350A80E9FD3A}"/>
              </a:ext>
            </a:extLst>
          </p:cNvPr>
          <p:cNvSpPr txBox="1"/>
          <p:nvPr/>
        </p:nvSpPr>
        <p:spPr>
          <a:xfrm>
            <a:off x="1192502" y="3830595"/>
            <a:ext cx="470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Lending Club should adopt a data science driven approach to predicting loan risk this would lower their default rate</a:t>
            </a:r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C68AC-0B93-864C-94E3-CBAAC689E7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7499" y="294467"/>
            <a:ext cx="5788690" cy="64270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Lending Club was the 1</a:t>
            </a:r>
            <a:r>
              <a:rPr lang="en-US" baseline="30000" dirty="0"/>
              <a:t>st</a:t>
            </a:r>
            <a:r>
              <a:rPr lang="en-US" dirty="0"/>
              <a:t> peer-to-peer lending company</a:t>
            </a:r>
          </a:p>
          <a:p>
            <a:endParaRPr lang="en-US" dirty="0"/>
          </a:p>
          <a:p>
            <a:r>
              <a:rPr lang="en-US" dirty="0"/>
              <a:t>Provide unsecured loans that’s funded by individual investors like you and 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loans from 2007-2017 publicly shared data from Lending Club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71B71A-2FFA-D344-9AF2-4B6FA1403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2377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58841" y="679730"/>
            <a:ext cx="3951414" cy="1924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Laptop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949" b="12949"/>
          <a:stretch/>
        </p:blipFill>
        <p:spPr>
          <a:xfrm>
            <a:off x="942597" y="1229331"/>
            <a:ext cx="5608830" cy="425192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E4B0F-11A5-2C47-A55D-805124EBCCBC}"/>
              </a:ext>
            </a:extLst>
          </p:cNvPr>
          <p:cNvSpPr txBox="1"/>
          <p:nvPr/>
        </p:nvSpPr>
        <p:spPr>
          <a:xfrm>
            <a:off x="7180772" y="3269673"/>
            <a:ext cx="4322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Machine Learning algorithms, we will predict whether a loan will default.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1D3A6-CEED-0447-867C-685A1E907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Variables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7F4A-BDF5-2342-99E5-364034A3C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810" y="735962"/>
            <a:ext cx="3472220" cy="536579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3800" dirty="0"/>
              <a:t>Loan Status to      determine target variables: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sz="3800" dirty="0"/>
              <a:t>Fully Paid (1)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sz="3800" dirty="0"/>
              <a:t>Default (0)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algn="l"/>
            <a:r>
              <a:rPr lang="en-US" sz="3800" dirty="0"/>
              <a:t>After establishing our target variables, we noticed that Default was 21%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09C33-B6CB-D444-8B16-3BDF7616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7A6979-0714-4377-B894-6BE4C2D6E202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5B441B5-978C-A549-9DCE-7EFA0298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06" y="682663"/>
            <a:ext cx="4584970" cy="51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234C-1D43-9041-BD68-DB321C2A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Funded Amount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7C2050C-E4F4-F14C-88B6-250E11DB7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" r="1" b="1"/>
          <a:stretch/>
        </p:blipFill>
        <p:spPr>
          <a:xfrm>
            <a:off x="327547" y="2407403"/>
            <a:ext cx="7058306" cy="408025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72150847-4D80-3D4F-97D4-5C50AFC3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Loans can be obtained from $500 to $40,000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FFFFFF"/>
                </a:solidFill>
              </a:rPr>
              <a:t>Terms: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36 months or 60 months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FFFFFF"/>
                </a:solidFill>
              </a:rPr>
              <a:t>Purpose: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Debt consolidation – 58.5%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Credit cards – 21.8%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75AF4-F2AB-D04C-9E9B-DACAAEDA3C5B}"/>
              </a:ext>
            </a:extLst>
          </p:cNvPr>
          <p:cNvSpPr txBox="1"/>
          <p:nvPr/>
        </p:nvSpPr>
        <p:spPr>
          <a:xfrm>
            <a:off x="0" y="6356349"/>
            <a:ext cx="11864453" cy="501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0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21430-108A-C146-BDA1-F7A9140F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Funded Amount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8542DF-786A-1445-8EC4-E6D93EA06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5050" y="1323437"/>
            <a:ext cx="6015897" cy="42111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D7E70-3708-2D45-91CA-0171801D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noProof="0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95A2BA0-8A9C-4F40-B0FF-E631F6E457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7803646"/>
              </p:ext>
            </p:extLst>
          </p:nvPr>
        </p:nvGraphicFramePr>
        <p:xfrm>
          <a:off x="8016641" y="2286000"/>
          <a:ext cx="3410309" cy="3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41E38E-C207-4741-87C9-AA0102B8870F}"/>
              </a:ext>
            </a:extLst>
          </p:cNvPr>
          <p:cNvSpPr/>
          <p:nvPr/>
        </p:nvSpPr>
        <p:spPr>
          <a:xfrm>
            <a:off x="3048000" y="-39690496"/>
            <a:ext cx="6096000" cy="30839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data:image</a:t>
            </a:r>
            <a:r>
              <a:rPr lang="en-US" dirty="0"/>
              <a:t>/png;base64,iVBORw0KGgoAAAANSUhEUgAAAgEAAAFJCAYAAAACBf79AAAAOXRFWHRTb2Z0d2FyZQBNYXRwbG90bGliIHZlcnNpb24zLjMuNCwgaHR0cHM6Ly9tYXRwbG90bGliLm9yZy8QVMy6AAAACXBIWXMAAAsTAAALEwEAmpwYAAAthElEQVR4nO3deXxTdb7/8XeatGxtrb3gQGUr+45iBZfCyACWRVbhAiqMtoOgLIMoUCotlFYWQUZlcdTBO8pmQeroXPS6sAyyCP6YwUJlEQaQTRax0pa2aZPz+4NLLpW2CYWmTc/r+Xj4kJx8z8nnk5Mm75xzco7FMAxDAADAdPzKuwAAAFA+CAEAAJgUIQAAAJMiBAAAYFKEAAAATIoQAACASRECgP+VnJys/v37q3///mrTpo2ioqJct3Nzc9W8eXNdvHix1Ms/efKkWrZs6Vpm3759NWjQIP3tb39zjXnttdcK3S7K4sWL9eWXXxZ537Xzl6betLQ0JSQkSJL27t2rCRMm3ND8peFwOPTMM88oKipKK1asKHTfokWLNGvWrDKvoSgXL15Uu3btXM9HecvMzNTIkSPLuwxUMrbyLgCoKKZPn+769+9+9zstWLBAbdu2vaWPUbVqVX300Ueu26dOndKTTz6patWqKSoqSn/84x/dLmPnzp1q0qRJkfd5Mn9JDh8+rLNnz0qS2rZtq9dff/2mlueJs2fPauvWrdqzZ4+sVmuZP56n1q1bp27dumn9+vWaNGmSQkJCyrWeX375RXv37i3XGlD5EAKAG7Bo0SJ9++23ysjIUExMjB5//HFJ0tq1a7V69Wo5nU6FhIQoPj5ejRs3dru8O++8UxMmTNCyZcsUFRWl2NhYNW3aVDExMXr99df1xRdfyN/fX7fffrvmzJmjL774Qvv27dPLL78sq9WqDRs2KCMjQydOnNBDDz2kn376yTW/JL366qvau3evnE6nJk6cqK5duyo1NVWfffaZ3nzzTUly3Z45c6Zef/11ZWZmatq0aRowYICSkpL03//938rMzFRiYqIOHDggi8Wizp07a9KkSbLZbGrbtq2efvppbdu2TefOndPIkSP15JNPXtfr//t//08vv/yycnJy5O/vr4kTJ6pDhw76wx/+oIKCAg0aNEiLFi1S/fr1PVoXRS2vS5cuunz5smbOnKljx47pl19+UY0aNbRgwQI1atRII0aM0F133aV//vOfOnPmjO655x7NmzdPfn6FN4o6nU6lpKQoISFBly9fVkpKikaPHu16vj7//HPl5ubq1KlTqlOnjh5//HGtWLFCx44d01NPPaXo6GhJ0pIlS7R+/XpZrVaFh4crPj5etWrV0ogRI/T444+rZ8+eklTodnHP57Rp05Sbm6v+/fsrNTVVS5Ysue71cccdd3j03AEuBoDrdO3a1UhLSys0rVmzZsayZcsMwzCM9PR0o02bNobdbjd27txpPPbYY8bly5cNwzCMr776yujVq9d1yzxx4oRx1113XTf90KFDRvv27Q3DMIypU6caf/nLX4zTp08bHTp0MPLy8gzDMIxly5YZX3zxhWEYhvHEE08Yn376qWv873//e9eyrs5/td4333zTMAzDOHjwoNGxY0fjp59+MtatW2c8/fTTrnmuvX3tv7/++mujT58+hmEYxpQpU4ykpCTD6XQaeXl5RnR0tGvZzZo1M5YvX24YhmHs3bvXaNOmjZGbm1uox4sXLxr333+/sWfPHlfPHTt2NH744YdinxfDMIzXX3/dSExMvG56Scv79NNPjaSkJNfY+Ph4Y9asWa7nbsKECYbD4TAyMzONyMhIY8eOHdctf/PmzcYDDzxg5OfnG5988onRuXNnw263u56je+65xzh9+rThcDiM3r17G+PHjzccDoexf/9+o23btobD4TA++OADY+jQoUZ2drarl+jo6OvW4a9vF/d8Xvs8lfT6AG4ExwQAN+CRRx6RJLVs2VJ2u11ZWVnavHmzjh8/</a:t>
            </a:r>
            <a:r>
              <a:rPr lang="en-US" dirty="0" err="1"/>
              <a:t>rmHDhql</a:t>
            </a:r>
            <a:r>
              <a:rPr lang="en-US" dirty="0"/>
              <a:t>///6aP3++fvnlF2VkZHi0TIvFoqpVqxaa9pvf/</a:t>
            </a:r>
            <a:r>
              <a:rPr lang="en-US" dirty="0" err="1"/>
              <a:t>EYtWrTQwIEDNW</a:t>
            </a:r>
            <a:r>
              <a:rPr lang="en-US" dirty="0"/>
              <a:t>/ePLVs2VLdu3cvcv577rmn2GUPHz5cktSsWTM1btxY//rXvzyq6de2bNmiJ554QhaLRQEBARo2bJi2bNniur9bt26SpNatW8tut+vy5cuF5k9LS1P9+vXVvn17SVLTpk3VoUMH7dq1q1T1lLS8nj17auDAgVq+fLmSk5O1a9euQvV07dpVfn5+CgwMVIMGDfTLL79ct/zVq1erb9++stls6tatm3Jzc/U///M/rvvbtm2rOnXqyM/PT3Xr1lVkZKT8/PxUr1495eXlKScnR1u2bNGgQYNUvXp1SdLIkSP19ddfy263u+3P3fN5I68PoCTsDgBugM125U/</a:t>
            </a:r>
            <a:r>
              <a:rPr lang="en-US" dirty="0" err="1"/>
              <a:t>GYrFIkgzDkNPpVP</a:t>
            </a:r>
            <a:r>
              <a:rPr lang="en-US" dirty="0"/>
              <a:t>/+/TV58mRJVzYlnzt3TrfddptHy9y7d6+aNWtWaJqfn59WrFihvXv3aseOHZo9e7Y6depU6LiFq65+yBTl2s3chmHIZrPJYrHIuOaSIfn5+W5rdDqd190uKChw3a5SpYqkws9LSfNfHXPtMm5ESctbtWqV1qxZo8cff1x9+/ZVSEiITp486Rp3beD69XMhXTlO4x//+IfS09P1+eefS5IKCgr07rvvqm/fvpKkgICAQvNcfV38up5f13xtvyWtA3fP5428PoCSsCUAuEkPPvig1q9fr3Pnzkm68i3y97//vUfzHj16VEuXLnXtQ77qwIEDeuSRR9S4cWONHj1aTz75pA4ePChJslqtHn94fvjhh5Kk9PR0HT9+XO3bt1doaKi+//575eXlqaCgQJs2bXKNL27ZkZGRWrlypQzDkN1u15o1a/TAAw94VIMktW/fXkePHlVaWpok6fvvv9c333yjjh07erwMT5e3detWDRw4UEOGDFF4eLg2btwoh8Ph8bJTUlJ0zz336KuvvtLGjRu1ceNGpaam6rvvvtPu3bs9Xk5kZKRSU1Nd3+KXL1+ue++9VwEBAQoNDdW+ffskST/88INr3ZbEZrPJ4XDIMIwSXx/AjWBLAHCTOnfurFGjRik6OloWi0WBgYFavHix61vcta4e2CVd+TZXpUoVTZo0SQ899FChcS1atFCvXr306KOPqnr16qpatarrW17Xrl01b948j77BnzhxQgMGDJDFYtHChQsVEhKiBx98UPfee6969eqlWrVqqVOnTq4PkLvvvluvvvqqxo4dW+jnaNOnT1dycrL69u2r/Px8de7cWWPGjPH4OQoNDdVrr72mpKQk5ebmymKxaM6cOQoPDy/0Lb0oa9ascYUZ6cpPH99///1ilxcdHa2EhASlpqbKarWqdevWOnTokEd12u12ffDBB5o9e3ah6Q0bNlSfPn307rvvXreuijN48GCdOXNGQ4YMkdPpVIMGDbRgwQJJ0jPPPKPY2Fj94x//UKNGjRQREeF2ebVq1VKrVq3Uq1cvrV69utjXB3AjLMavtzMBAABTYHcAAAAmRQgAAMCkCAEAAJgUIQAAAJMiBAAAYFKm+4mg0+mUw1G6H0RYrZZSz1sRVaZ+KlMvUuXqh14qrsrUD72UzN+/6ItzmS4EOByGMjIuux9YhJCQ6qWetyKqTP1Upl6kytUPvVRclakfeilZrVpBRU5ndwAAACZFCAAAwKQIAQAAmBQhAAAAkyIEAABgUoQAAABMihAAAIBJEQIAADApQgAAACZFCAAAwKQIAQAAmJTprh2AiikwuJqqVbm5l2Nx58a+FXLyCpR1KafMlg8A5YEQgAqhWhWbGsauL+8yinVsbh9llXcRAHCLsTsAAACTIgQAAGBShAAAAEyKEAAAgEkRAgAAMClCAAAAJkUIAADApAgBAACYFCEAAACTIgQAAGBShAAAAEyKEAAAgEkRAgAAMClCAAAAJkUIAADApAgBAACYFCEAAACTIgQAAGBShAAAAEyKEAAAgEkRAgAAMClCAAAAJkUIAADApAgBAACYFCEAAACTst3qBebn5ysuLk6nTp2S3W7XM888ozp16mj06NFq2LChJGn48OHq3bu3Fi9erM2bN8tmsykuLk7t2rXT8ePHFRsbK4vFoqZNm2rGjBny8/O7obEAAMC9Wx4CPv74Y4WEhGj+/PnKyMjQgAEDNHbsWD311FOKjo52jUtPT9euXbu0du1anTlzRuPHj9e6des0Z84cTZw4UZ06dVJCQoI2bNigsLAwj8f26NHjVrfk8wKDq6lalaJXda1aQV6uBgBQUdzyENCzZ09FRUVJkgzDkNVq1b59+3T06FFt2LBBDRo0UFxcnHbv3q3IyEhZLBaFhYXJ4XDo4sWLSk9PV8eOHSVJXbp00bZt2xQeHu7xWELA9apVsalh7PryLqNEx+b2Ke8SAMB0bnkIqFGjhiQpKytLEyZM0MSJE2W32zVkyBC1adNGb7zxhpYsWaKgoCCFhIQUmi8zM1OGYchisRSalpWV5fFYd6xWi0JCqpeqN6vVr9Tzwvd5c91XptcavVRclakfeimdWx4CJOnMmTMaO3asHnvsMfXt21eXLl1ScHCwJKlHjx5KSkpSt27dlJ2d7ZonOztbQUFBhfbpZ2dnKzg4WIGBgR6PdcfhMJSRcblUfYWEVC/1vOWJTf63hjfXva++1opCLxVXZeqHXkpW3OfALT+K7sKFC4qOjtbkyZM1ePBgSVJMTIzS0tIkSTt27FDr1q3VoUMHbd26VU6nU6dPn5bT6VRoaKhatWqlnTt3SpK2bNmiiIiIGxoLAAA8c8u3BPz5z3/WpUuXtHTpUi1dulSSFBsbq9mzZ8vf3181a9ZUUlKSAgMDFRERoaFDh8rpdCohIUGSNHXqVMXHx2vhwoVq1KiRoqKiZLVaPR4LAAA8YzEMwyjvIrwpP99hyt0BvnBgYEWu8djcPjp/3v0xJ7eKr77WikIvFVdl6odeSua13QEAAMA3EAIAADApQgAAACZFCAAAwKQIAQAAmBQhAAAAkyIEAABgUoQAAABMihAAAIBJEQIAADApQgAAACZFCAAAwKQIAQAAmBQhAAAAkyIEAABgUoQAAABMihAAAIBJEQIAADApQgAAACZFCAAAwKQIAQAAmBQhAAAAkyIEAABgUoQAAABMihAAAIBJEQIAADApQgAAACZFCAAAwKQIAQAAmBQhAAAAkyIEAABgUoQAAABM6oZCwJkzZ8qqDgAA4GU2dwP+8pe/KDg4WJcuXVJqaqo6d+6sadOmeaM2AABQhtxuCfj88881YMAAbdmyRZ988on279/</a:t>
            </a:r>
            <a:r>
              <a:rPr lang="en-US" dirty="0" err="1"/>
              <a:t>vjboAAEAZcxsC</a:t>
            </a:r>
            <a:r>
              <a:rPr lang="en-US" dirty="0"/>
              <a:t>/Pz8dOHCBdWsWVOSlJubW+ZFAQCAsuc2BHTq1EkjRozQE088odmzZ+u3v/2tN+oCAABlzO0xAY0bN9aGDRskSW3atFFAQECZFwUAAMqe2xCwZs0a9evXT5I8CgD5+fmKi4vTqVOnZLfb9cwzz6hJkyaKjY2VxWJR06ZNNWPGDPn5+Wnx4sXavHmzbDab4uLi1K5dOx0/fvymxwIAAPfchgC73a4BAwYoPDzc9QH7yiuvFDv+448/VkhIiObPn6+MjAwNGDBALVq00MSJE9WpUyclJCRow4YNCgsL065du7R27VqdOXNG48eP17p16zRnzpybGtujR49b9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234C-1D43-9041-BD68-DB321C2A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Annual Income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9A32CB8D-2C7A-6342-888F-19FAE684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35" y="1675227"/>
            <a:ext cx="6672358" cy="439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90EB8-30F5-994A-BB98-3F50C5FF7C50}"/>
              </a:ext>
            </a:extLst>
          </p:cNvPr>
          <p:cNvSpPr txBox="1"/>
          <p:nvPr/>
        </p:nvSpPr>
        <p:spPr>
          <a:xfrm>
            <a:off x="6919493" y="1675227"/>
            <a:ext cx="5272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Income range from $32 to $11m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Removed outliers greater than $161,000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Histogram - after the outliers were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Median income $65,000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Income clustered between 40k and 75k with a median of 65k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622105F4-68DD-1C4E-8107-6EF7A87746A7}"/>
              </a:ext>
            </a:extLst>
          </p:cNvPr>
          <p:cNvSpPr txBox="1">
            <a:spLocks/>
          </p:cNvSpPr>
          <p:nvPr/>
        </p:nvSpPr>
        <p:spPr>
          <a:xfrm>
            <a:off x="7241058" y="987425"/>
            <a:ext cx="4629377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88F1E-4096-BC46-9AE7-C160DF8D44AA}"/>
              </a:ext>
            </a:extLst>
          </p:cNvPr>
          <p:cNvSpPr txBox="1"/>
          <p:nvPr/>
        </p:nvSpPr>
        <p:spPr>
          <a:xfrm>
            <a:off x="0" y="6356349"/>
            <a:ext cx="12192000" cy="501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1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0414-F189-E34B-BD0D-AB304B221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7923"/>
            <a:ext cx="5334000" cy="5664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Interest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845D-2FC1-0F41-A421-93305F70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3680"/>
            <a:ext cx="5181600" cy="46732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Grade</a:t>
            </a:r>
          </a:p>
          <a:p>
            <a:pPr marL="0" indent="0">
              <a:buNone/>
            </a:pPr>
            <a:r>
              <a:rPr lang="en-US" dirty="0"/>
              <a:t>Does default rate have a high correlation with interest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F1536-24D2-F14B-8210-5297B4B7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9207217-BA00-5B42-8F6A-7006EED72B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6641"/>
            <a:ext cx="5958840" cy="521359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22371F7-1A7D-5F4C-8CF8-9A05B265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056640"/>
            <a:ext cx="6035040" cy="5213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69168-C377-F245-82AD-BB17F3637676}"/>
              </a:ext>
            </a:extLst>
          </p:cNvPr>
          <p:cNvSpPr txBox="1"/>
          <p:nvPr/>
        </p:nvSpPr>
        <p:spPr>
          <a:xfrm>
            <a:off x="8908472" y="497503"/>
            <a:ext cx="94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38AA6-8560-0444-AC07-72A7290B25F2}"/>
              </a:ext>
            </a:extLst>
          </p:cNvPr>
          <p:cNvSpPr txBox="1"/>
          <p:nvPr/>
        </p:nvSpPr>
        <p:spPr>
          <a:xfrm>
            <a:off x="137160" y="6215619"/>
            <a:ext cx="11917680" cy="501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ED28A2D-08E3-4BF2-A71D-8C5715CE72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8522309"/>
              </p:ext>
            </p:extLst>
          </p:nvPr>
        </p:nvGraphicFramePr>
        <p:xfrm>
          <a:off x="6172200" y="667265"/>
          <a:ext cx="5181600" cy="550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3DC2-2CE7-0049-9087-8F769754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796FFC7-B7D2-E948-92A2-F6D5B0BE8B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0" y="667265"/>
            <a:ext cx="5181600" cy="5078952"/>
          </a:xfrm>
        </p:spPr>
      </p:pic>
    </p:spTree>
    <p:extLst>
      <p:ext uri="{BB962C8B-B14F-4D97-AF65-F5344CB8AC3E}">
        <p14:creationId xmlns:p14="http://schemas.microsoft.com/office/powerpoint/2010/main" val="307968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644</Words>
  <Application>Microsoft Macintosh PowerPoint</Application>
  <PresentationFormat>Widescreen</PresentationFormat>
  <Paragraphs>115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   Lending Club  Predicting Default on a Loan</vt:lpstr>
      <vt:lpstr>Introduction</vt:lpstr>
      <vt:lpstr>Problem Statement</vt:lpstr>
      <vt:lpstr>Target Variables</vt:lpstr>
      <vt:lpstr>Funded Amount</vt:lpstr>
      <vt:lpstr>Funded Amount</vt:lpstr>
      <vt:lpstr>Annual Income</vt:lpstr>
      <vt:lpstr>PowerPoint Presentation</vt:lpstr>
      <vt:lpstr>PowerPoint Presentation</vt:lpstr>
      <vt:lpstr>Modeling</vt:lpstr>
      <vt:lpstr>PowerPoint Presentation</vt:lpstr>
      <vt:lpstr>Result for RandomForestClassifier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Celeste Short</dc:creator>
  <cp:lastModifiedBy>Celeste Short</cp:lastModifiedBy>
  <cp:revision>51</cp:revision>
  <dcterms:created xsi:type="dcterms:W3CDTF">2021-04-10T21:40:01Z</dcterms:created>
  <dcterms:modified xsi:type="dcterms:W3CDTF">2021-04-15T02:11:09Z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