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</p:sldIdLst>
  <p:sldSz cx="12192000" cy="6858000"/>
  <p:notesSz cx="6858000" cy="9144000"/>
  <p:embeddedFontLst>
    <p:embeddedFont>
      <p:font typeface="Yu Gothic UI Semibold" panose="020B0700000000000000" pitchFamily="34" charset="-128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4434"/>
    <a:srgbClr val="B14031"/>
    <a:srgbClr val="FBFBFB"/>
    <a:srgbClr val="FFFFFF"/>
    <a:srgbClr val="ECC0BA"/>
    <a:srgbClr val="AFABAB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84199" y="1026785"/>
            <a:ext cx="8199315" cy="144655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다목적 비디오 검색을 위한</a:t>
            </a:r>
            <a:endParaRPr lang="en-US" altLang="ko-KR" sz="4400" spc="-150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ko-KR" altLang="en-US" sz="4400" spc="-150" dirty="0" smtClean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차세대 인공 신경망 기술 개발</a:t>
            </a:r>
            <a:endParaRPr lang="ko-KR" altLang="en-US" sz="4400" spc="-150" dirty="0">
              <a:latin typeface="Yu Gothic UI Semibold" panose="020B0700000000000000" pitchFamily="34" charset="-128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78F92E-6B3A-4D41-A862-740107A38DB3}"/>
              </a:ext>
            </a:extLst>
          </p:cNvPr>
          <p:cNvCxnSpPr/>
          <p:nvPr/>
        </p:nvCxnSpPr>
        <p:spPr>
          <a:xfrm>
            <a:off x="635000" y="749300"/>
            <a:ext cx="2082800" cy="0"/>
          </a:xfrm>
          <a:prstGeom prst="line">
            <a:avLst/>
          </a:prstGeom>
          <a:ln w="4445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29" y="299681"/>
            <a:ext cx="800169" cy="4496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5B433-3690-4D08-9E09-95EA3962C487}"/>
              </a:ext>
            </a:extLst>
          </p:cNvPr>
          <p:cNvSpPr txBox="1"/>
          <p:nvPr/>
        </p:nvSpPr>
        <p:spPr>
          <a:xfrm>
            <a:off x="10233152" y="6048934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Dept</a:t>
            </a:r>
            <a:r>
              <a:rPr lang="en-US" altLang="ko-KR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of AI </a:t>
            </a:r>
            <a:endParaRPr lang="ko-KR" altLang="en-US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Introduction &amp; How to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7850" y="1244500"/>
            <a:ext cx="739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Objective : </a:t>
            </a:r>
            <a:r>
              <a:rPr lang="ko-KR" altLang="en-US" b="1" dirty="0" smtClean="0"/>
              <a:t>다목적 비디오 검색을 통한 새로운 비즈니스 가치를 창출 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15841" y="1740731"/>
            <a:ext cx="7224302" cy="1416133"/>
            <a:chOff x="915841" y="1740731"/>
            <a:chExt cx="7224302" cy="1416133"/>
          </a:xfrm>
        </p:grpSpPr>
        <p:sp>
          <p:nvSpPr>
            <p:cNvPr id="8" name="TextBox 7"/>
            <p:cNvSpPr txBox="1"/>
            <p:nvPr/>
          </p:nvSpPr>
          <p:spPr>
            <a:xfrm>
              <a:off x="915841" y="1740731"/>
              <a:ext cx="31662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b="1" dirty="0" smtClean="0"/>
                <a:t>비디오 검색 시스템 개발 </a:t>
              </a:r>
              <a:endParaRPr lang="en-US" altLang="ko-KR" b="1" dirty="0" smtClean="0"/>
            </a:p>
            <a:p>
              <a:endParaRPr lang="en-US" altLang="ko-KR" b="1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2233534"/>
              <a:ext cx="63113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b="1" dirty="0" smtClean="0"/>
                <a:t>DS Lab : From Text, To Video</a:t>
              </a:r>
              <a:r>
                <a:rPr lang="ko-KR" altLang="en-US" b="1" dirty="0" smtClean="0"/>
                <a:t> 비디오 검색 기술 개발</a:t>
              </a:r>
              <a:endParaRPr lang="en-US" altLang="ko-KR" b="1" dirty="0" smtClean="0"/>
            </a:p>
            <a:p>
              <a:pPr marL="285750" indent="-285750">
                <a:buFontTx/>
                <a:buChar char="-"/>
              </a:pPr>
              <a:r>
                <a:rPr lang="ko-KR" altLang="en-US" dirty="0" smtClean="0"/>
                <a:t>영상 쿼리 기반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다중 쿼리 기반 비디오 검색 기술 개발 </a:t>
              </a:r>
              <a:endParaRPr lang="en-US" altLang="ko-KR" dirty="0" smtClean="0"/>
            </a:p>
            <a:p>
              <a:pPr marL="285750" indent="-285750">
                <a:buFontTx/>
                <a:buChar char="-"/>
              </a:pPr>
              <a:r>
                <a:rPr lang="ko-KR" altLang="en-US" dirty="0" smtClean="0"/>
                <a:t>비디오 검색 </a:t>
              </a:r>
              <a:r>
                <a:rPr lang="en-US" altLang="ko-KR" dirty="0" smtClean="0"/>
                <a:t>DB </a:t>
              </a:r>
              <a:r>
                <a:rPr lang="ko-KR" altLang="en-US" dirty="0" smtClean="0"/>
                <a:t>기술 개발  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15841" y="3332277"/>
            <a:ext cx="9603158" cy="1389504"/>
            <a:chOff x="915841" y="3130235"/>
            <a:chExt cx="9603158" cy="1389504"/>
          </a:xfrm>
        </p:grpSpPr>
        <p:sp>
          <p:nvSpPr>
            <p:cNvPr id="16" name="TextBox 15"/>
            <p:cNvSpPr txBox="1"/>
            <p:nvPr/>
          </p:nvSpPr>
          <p:spPr>
            <a:xfrm>
              <a:off x="915841" y="3130235"/>
              <a:ext cx="19495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2) </a:t>
              </a:r>
              <a:r>
                <a:rPr lang="ko-KR" altLang="en-US" b="1" dirty="0" err="1" smtClean="0"/>
                <a:t>데이터셋</a:t>
              </a:r>
              <a:r>
                <a:rPr lang="ko-KR" altLang="en-US" b="1" dirty="0" smtClean="0"/>
                <a:t> 구축</a:t>
              </a:r>
              <a:endParaRPr lang="en-US" altLang="ko-KR" b="1" dirty="0" smtClean="0"/>
            </a:p>
            <a:p>
              <a:r>
                <a:rPr lang="en-US" altLang="ko-KR" b="1" dirty="0"/>
                <a:t>	</a:t>
              </a:r>
              <a:endParaRPr lang="en-US" altLang="ko-KR" b="1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8800" y="3596409"/>
              <a:ext cx="86901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/>
                <a:t>다중 컨텐츠 기반 비디오 검색을 위한 </a:t>
              </a:r>
              <a:r>
                <a:rPr lang="ko-KR" altLang="en-US" dirty="0" err="1" smtClean="0"/>
                <a:t>데이터셋을</a:t>
              </a:r>
              <a:r>
                <a:rPr lang="ko-KR" altLang="en-US" dirty="0" smtClean="0"/>
                <a:t> 구축 </a:t>
              </a:r>
              <a:endParaRPr lang="en-US" altLang="ko-KR" dirty="0" smtClean="0"/>
            </a:p>
            <a:p>
              <a:pPr marL="285750" indent="-285750">
                <a:buFontTx/>
                <a:buChar char="-"/>
              </a:pPr>
              <a:r>
                <a:rPr lang="en-US" altLang="ko-KR" b="1" dirty="0" smtClean="0"/>
                <a:t>DS Lab : </a:t>
              </a:r>
              <a:r>
                <a:rPr lang="ko-KR" altLang="en-US" b="1" dirty="0" err="1" smtClean="0"/>
                <a:t>데이터셋</a:t>
              </a:r>
              <a:r>
                <a:rPr lang="ko-KR" altLang="en-US" b="1" dirty="0" smtClean="0"/>
                <a:t> 수집 및 정제 </a:t>
              </a:r>
              <a:r>
                <a:rPr lang="en-US" altLang="ko-KR" b="1" dirty="0" smtClean="0"/>
                <a:t>/ AI Hub</a:t>
              </a:r>
              <a:r>
                <a:rPr lang="ko-KR" altLang="en-US" b="1" dirty="0"/>
                <a:t> </a:t>
              </a:r>
              <a:r>
                <a:rPr lang="en-US" altLang="ko-KR" b="1" dirty="0" smtClean="0"/>
                <a:t>Multimodal </a:t>
              </a:r>
              <a:r>
                <a:rPr lang="ko-KR" altLang="en-US" b="1" dirty="0" smtClean="0"/>
                <a:t>영상 </a:t>
              </a:r>
              <a:r>
                <a:rPr lang="ko-KR" altLang="en-US" b="1" dirty="0" err="1" smtClean="0"/>
                <a:t>데이터셋</a:t>
              </a:r>
              <a:endParaRPr lang="en-US" altLang="ko-KR" b="1" dirty="0" smtClean="0"/>
            </a:p>
            <a:p>
              <a:pPr marL="285750" indent="-285750">
                <a:buFontTx/>
                <a:buChar char="-"/>
              </a:pPr>
              <a:r>
                <a:rPr lang="ko-KR" altLang="en-US" b="1" dirty="0" smtClean="0"/>
                <a:t>텍스트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감정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 상황 기반</a:t>
              </a:r>
              <a:r>
                <a:rPr lang="en-US" altLang="ko-KR" b="1" dirty="0" smtClean="0"/>
                <a:t>)</a:t>
              </a:r>
              <a:r>
                <a:rPr lang="ko-KR" altLang="en-US" b="1" dirty="0" smtClean="0"/>
                <a:t>에서 영상 프레임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영상에서 텍스트 양방향 분석이 목표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15841" y="5084525"/>
            <a:ext cx="8497086" cy="1330388"/>
            <a:chOff x="915841" y="4636118"/>
            <a:chExt cx="8497086" cy="1330388"/>
          </a:xfrm>
        </p:grpSpPr>
        <p:sp>
          <p:nvSpPr>
            <p:cNvPr id="19" name="TextBox 18"/>
            <p:cNvSpPr txBox="1"/>
            <p:nvPr/>
          </p:nvSpPr>
          <p:spPr>
            <a:xfrm>
              <a:off x="915841" y="4636118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3) </a:t>
              </a:r>
              <a:r>
                <a:rPr lang="ko-KR" altLang="en-US" b="1" dirty="0" smtClean="0"/>
                <a:t>검색 시스템 고도화</a:t>
              </a:r>
              <a:endParaRPr lang="en-US" altLang="ko-KR" b="1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8800" y="5043176"/>
              <a:ext cx="75841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b="1" dirty="0" smtClean="0"/>
                <a:t>DS Lab : </a:t>
              </a:r>
              <a:r>
                <a:rPr lang="ko-KR" altLang="en-US" b="1" dirty="0" smtClean="0"/>
                <a:t>텍스트와 영상 데이터를 위한 </a:t>
              </a:r>
              <a:r>
                <a:rPr lang="ko-KR" altLang="en-US" b="1" dirty="0" err="1" smtClean="0"/>
                <a:t>인공신경망</a:t>
              </a:r>
              <a:r>
                <a:rPr lang="ko-KR" altLang="en-US" b="1" dirty="0" smtClean="0"/>
                <a:t> 개발</a:t>
              </a:r>
              <a:endParaRPr lang="en-US" altLang="ko-KR" b="1" dirty="0" smtClean="0"/>
            </a:p>
            <a:p>
              <a:pPr marL="285750" indent="-285750">
                <a:buFontTx/>
                <a:buChar char="-"/>
              </a:pPr>
              <a:r>
                <a:rPr lang="ko-KR" altLang="en-US" dirty="0" smtClean="0"/>
                <a:t>비디오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텍스트 데이터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비디오 영상 데이터를 위한 </a:t>
              </a:r>
              <a:r>
                <a:rPr lang="ko-KR" altLang="en-US" dirty="0" err="1" smtClean="0"/>
                <a:t>인공신경망</a:t>
              </a:r>
              <a:r>
                <a:rPr lang="ko-KR" altLang="en-US" dirty="0" smtClean="0"/>
                <a:t> 개발</a:t>
              </a:r>
              <a:endParaRPr lang="en-US" altLang="ko-KR" dirty="0" smtClean="0"/>
            </a:p>
            <a:p>
              <a:pPr marL="285750" indent="-285750">
                <a:buFontTx/>
                <a:buChar char="-"/>
              </a:pPr>
              <a:r>
                <a:rPr lang="ko-KR" altLang="en-US" dirty="0" smtClean="0"/>
                <a:t>비디오 텍스트 생성을 위한 </a:t>
              </a:r>
              <a:r>
                <a:rPr lang="ko-KR" altLang="en-US" dirty="0" err="1" smtClean="0"/>
                <a:t>인공신경망</a:t>
              </a:r>
              <a:r>
                <a:rPr lang="ko-KR" altLang="en-US" dirty="0" smtClean="0"/>
                <a:t> 개발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027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2. System Design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7850" y="1244500"/>
            <a:ext cx="985718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Focus on : </a:t>
            </a:r>
            <a:r>
              <a:rPr lang="ko-KR" altLang="en-US" b="1" dirty="0" smtClean="0"/>
              <a:t>다목적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유동적 쿼리 검색을 위한 기술 개발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우리 연구실에서는 자연어처리에 </a:t>
            </a:r>
            <a:r>
              <a:rPr lang="en-US" altLang="ko-KR" b="1" dirty="0" smtClean="0"/>
              <a:t>Focusing,</a:t>
            </a:r>
            <a:r>
              <a:rPr lang="ko-KR" altLang="en-US" b="1" dirty="0" smtClean="0"/>
              <a:t> 텍스트 기반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비디오 검색 인공신경망을 개발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궁극적인 목표는 </a:t>
            </a:r>
            <a:r>
              <a:rPr lang="ko-KR" altLang="en-US" b="1" dirty="0" err="1" smtClean="0"/>
              <a:t>멀티모달</a:t>
            </a:r>
            <a:r>
              <a:rPr lang="ko-KR" altLang="en-US" b="1" dirty="0" smtClean="0"/>
              <a:t> 학습을 통한 검색 알고리즘의 양방향 구축 및 고도화 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grpSp>
        <p:nvGrpSpPr>
          <p:cNvPr id="18" name="Google Shape;615;p15"/>
          <p:cNvGrpSpPr/>
          <p:nvPr/>
        </p:nvGrpSpPr>
        <p:grpSpPr>
          <a:xfrm>
            <a:off x="1287021" y="2583327"/>
            <a:ext cx="3769561" cy="2627065"/>
            <a:chOff x="730324" y="2490808"/>
            <a:chExt cx="3057263" cy="1593198"/>
          </a:xfrm>
        </p:grpSpPr>
        <p:pic>
          <p:nvPicPr>
            <p:cNvPr id="21" name="Google Shape;616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3978" y="2490808"/>
              <a:ext cx="540060" cy="4680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" name="Google Shape;617;p15"/>
            <p:cNvGrpSpPr/>
            <p:nvPr/>
          </p:nvGrpSpPr>
          <p:grpSpPr>
            <a:xfrm>
              <a:off x="730324" y="2691736"/>
              <a:ext cx="976091" cy="1332007"/>
              <a:chOff x="879526" y="2475712"/>
              <a:chExt cx="976091" cy="1332007"/>
            </a:xfrm>
          </p:grpSpPr>
          <p:sp>
            <p:nvSpPr>
              <p:cNvPr id="29" name="Google Shape;618;p15"/>
              <p:cNvSpPr/>
              <p:nvPr/>
            </p:nvSpPr>
            <p:spPr>
              <a:xfrm>
                <a:off x="879526" y="3561209"/>
                <a:ext cx="976091" cy="246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0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 {텍스트,비디오}</a:t>
                </a:r>
                <a:endParaRPr sz="10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" name="Google Shape;619;p15"/>
              <p:cNvPicPr preferRelativeResize="0"/>
              <p:nvPr/>
            </p:nvPicPr>
            <p:blipFill rotWithShape="1">
              <a:blip r:embed="rId4">
                <a:alphaModFix/>
              </a:blip>
              <a:srcRect t="14907" b="15567"/>
              <a:stretch/>
            </p:blipFill>
            <p:spPr>
              <a:xfrm>
                <a:off x="1054965" y="2475712"/>
                <a:ext cx="588472" cy="40913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</p:pic>
        </p:grpSp>
        <p:pic>
          <p:nvPicPr>
            <p:cNvPr id="23" name="Google Shape;620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94503" y="2810653"/>
              <a:ext cx="588473" cy="5884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621;p15"/>
            <p:cNvPicPr preferRelativeResize="0"/>
            <p:nvPr/>
          </p:nvPicPr>
          <p:blipFill rotWithShape="1">
            <a:blip r:embed="rId4">
              <a:alphaModFix/>
            </a:blip>
            <a:srcRect t="14907" b="15567"/>
            <a:stretch/>
          </p:blipFill>
          <p:spPr>
            <a:xfrm>
              <a:off x="3075874" y="3042987"/>
              <a:ext cx="588472" cy="4091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622;p15"/>
            <p:cNvSpPr/>
            <p:nvPr/>
          </p:nvSpPr>
          <p:spPr>
            <a:xfrm>
              <a:off x="1512607" y="3097156"/>
              <a:ext cx="216024" cy="21602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623;p15"/>
            <p:cNvSpPr/>
            <p:nvPr/>
          </p:nvSpPr>
          <p:spPr>
            <a:xfrm>
              <a:off x="2745027" y="3146802"/>
              <a:ext cx="184097" cy="1799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624;p15"/>
            <p:cNvSpPr/>
            <p:nvPr/>
          </p:nvSpPr>
          <p:spPr>
            <a:xfrm>
              <a:off x="1672054" y="3683426"/>
              <a:ext cx="1188132" cy="400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비디오 데이터셋</a:t>
              </a:r>
              <a:br>
                <a:rPr lang="ko-KR" sz="10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sz="10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표현학습 및 랭킹</a:t>
              </a:r>
              <a:endParaRPr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625;p15"/>
            <p:cNvSpPr/>
            <p:nvPr/>
          </p:nvSpPr>
          <p:spPr>
            <a:xfrm>
              <a:off x="3031503" y="3722312"/>
              <a:ext cx="756084" cy="254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검색 결과</a:t>
              </a:r>
              <a:endParaRPr dirty="0"/>
            </a:p>
          </p:txBody>
        </p:sp>
      </p:grpSp>
      <p:pic>
        <p:nvPicPr>
          <p:cNvPr id="31" name="Google Shape;62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65753" y="2582549"/>
            <a:ext cx="4397788" cy="26278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287021" y="5357908"/>
            <a:ext cx="8763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Input : </a:t>
            </a:r>
            <a:r>
              <a:rPr lang="ko-KR" altLang="en-US" b="1" dirty="0" smtClean="0"/>
              <a:t>문장 수준의 텍스트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혹은 </a:t>
            </a:r>
            <a:r>
              <a:rPr lang="en-US" altLang="ko-KR" b="1" dirty="0" smtClean="0"/>
              <a:t>8</a:t>
            </a:r>
            <a:r>
              <a:rPr lang="ko-KR" altLang="en-US" b="1" dirty="0" smtClean="0"/>
              <a:t>가지 감정</a:t>
            </a:r>
            <a:r>
              <a:rPr lang="en-US" altLang="ko-KR" b="1" dirty="0" smtClean="0"/>
              <a:t>(AI Hub </a:t>
            </a:r>
            <a:r>
              <a:rPr lang="ko-KR" altLang="en-US" b="1" dirty="0" err="1" smtClean="0"/>
              <a:t>데이터셋</a:t>
            </a:r>
            <a:r>
              <a:rPr lang="ko-KR" altLang="en-US" b="1" dirty="0" smtClean="0"/>
              <a:t> 명세서 기준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분류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Output : </a:t>
            </a:r>
            <a:r>
              <a:rPr lang="ko-KR" altLang="en-US" b="1" dirty="0" err="1" smtClean="0"/>
              <a:t>멀티모달</a:t>
            </a:r>
            <a:r>
              <a:rPr lang="ko-KR" altLang="en-US" b="1" dirty="0" smtClean="0"/>
              <a:t> 학습 결과 텍스트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감정에 맞는 대표 영상 혹은 영상 군집</a:t>
            </a:r>
            <a:endParaRPr lang="ko-KR" altLang="en-US" b="1" dirty="0"/>
          </a:p>
        </p:txBody>
      </p:sp>
      <p:pic>
        <p:nvPicPr>
          <p:cNvPr id="32" name="Google Shape;63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41563" y="4142157"/>
            <a:ext cx="669512" cy="383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/>
          <p:cNvGrpSpPr/>
          <p:nvPr/>
        </p:nvGrpSpPr>
        <p:grpSpPr>
          <a:xfrm>
            <a:off x="1342334" y="3493830"/>
            <a:ext cx="886578" cy="976558"/>
            <a:chOff x="5741288" y="3124329"/>
            <a:chExt cx="709424" cy="609343"/>
          </a:xfrm>
        </p:grpSpPr>
        <p:pic>
          <p:nvPicPr>
            <p:cNvPr id="33" name="Google Shape;63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41288" y="3124329"/>
              <a:ext cx="539427" cy="46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636;p15"/>
            <p:cNvPicPr preferRelativeResize="0"/>
            <p:nvPr/>
          </p:nvPicPr>
          <p:blipFill rotWithShape="1">
            <a:blip r:embed="rId4">
              <a:alphaModFix/>
            </a:blip>
            <a:srcRect t="14907" b="15567"/>
            <a:stretch/>
          </p:blipFill>
          <p:spPr>
            <a:xfrm>
              <a:off x="5862930" y="3325021"/>
              <a:ext cx="587782" cy="4086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</p:grpSp>
      <p:sp>
        <p:nvSpPr>
          <p:cNvPr id="35" name="Google Shape;638;p15"/>
          <p:cNvSpPr txBox="1"/>
          <p:nvPr/>
        </p:nvSpPr>
        <p:spPr>
          <a:xfrm>
            <a:off x="1353176" y="6453105"/>
            <a:ext cx="5903219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Y-D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Seo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Y-S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“</a:t>
            </a:r>
            <a:r>
              <a:rPr lang="ko-KR" sz="9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ko-KR" sz="9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ko-KR" sz="9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Interest</a:t>
            </a:r>
            <a:r>
              <a:rPr lang="ko-KR" sz="9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Anchoring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LBSN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,” ESVA 2021.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Y-S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Steeg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Ferrara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Galstyan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“</a:t>
            </a:r>
            <a:r>
              <a:rPr lang="ko-KR" sz="9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Latent</a:t>
            </a:r>
            <a:r>
              <a:rPr lang="ko-KR" sz="9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lang="ko-KR" sz="9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Multi-Modal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Data”, WWW 2016.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4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2. System Design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7850" y="1244500"/>
            <a:ext cx="109338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Now : AI hub ‘</a:t>
            </a:r>
            <a:r>
              <a:rPr lang="ko-KR" altLang="en-US" b="1" dirty="0" err="1" smtClean="0"/>
              <a:t>멀티모달</a:t>
            </a:r>
            <a:r>
              <a:rPr lang="ko-KR" altLang="en-US" b="1" dirty="0" smtClean="0"/>
              <a:t> 영상</a:t>
            </a:r>
            <a:r>
              <a:rPr lang="en-US" altLang="ko-KR" b="1" dirty="0" smtClean="0"/>
              <a:t>‘ </a:t>
            </a:r>
            <a:r>
              <a:rPr lang="ko-KR" altLang="en-US" b="1" dirty="0" err="1" smtClean="0"/>
              <a:t>데이터셋</a:t>
            </a:r>
            <a:r>
              <a:rPr lang="en-US" altLang="ko-KR" b="1" dirty="0"/>
              <a:t> </a:t>
            </a:r>
            <a:r>
              <a:rPr lang="ko-KR" altLang="en-US" b="1" dirty="0" smtClean="0"/>
              <a:t>기반</a:t>
            </a:r>
            <a:r>
              <a:rPr lang="en-US" altLang="ko-KR" b="1" dirty="0" smtClean="0"/>
              <a:t> Predicate / Emotion</a:t>
            </a:r>
            <a:r>
              <a:rPr lang="ko-KR" altLang="en-US" b="1" dirty="0" smtClean="0"/>
              <a:t> 전체 데이터 현황 파악</a:t>
            </a:r>
            <a:r>
              <a:rPr lang="en-US" altLang="ko-KR" b="1" dirty="0" smtClean="0"/>
              <a:t>(~10/13)</a:t>
            </a:r>
            <a:endParaRPr lang="ko-KR" altLang="en-US" b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05228" y="2022309"/>
            <a:ext cx="10506483" cy="1285093"/>
            <a:chOff x="915841" y="1740731"/>
            <a:chExt cx="10506483" cy="1285093"/>
          </a:xfrm>
        </p:grpSpPr>
        <p:sp>
          <p:nvSpPr>
            <p:cNvPr id="37" name="TextBox 36"/>
            <p:cNvSpPr txBox="1"/>
            <p:nvPr/>
          </p:nvSpPr>
          <p:spPr>
            <a:xfrm>
              <a:off x="915841" y="1740731"/>
              <a:ext cx="10098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b="1" dirty="0" smtClean="0"/>
                <a:t>텍스트 조합 군집 </a:t>
              </a:r>
              <a:r>
                <a:rPr lang="en-US" altLang="ko-KR" b="1" dirty="0" smtClean="0"/>
                <a:t>: Predicate</a:t>
              </a:r>
              <a:r>
                <a:rPr lang="ko-KR" altLang="en-US" b="1" dirty="0"/>
                <a:t> </a:t>
              </a:r>
              <a:r>
                <a:rPr lang="en-US" altLang="ko-KR" b="1" dirty="0" smtClean="0"/>
                <a:t>+ Emotion + </a:t>
              </a:r>
              <a:r>
                <a:rPr lang="ko-KR" altLang="en-US" b="1" dirty="0" smtClean="0"/>
                <a:t>문장 형태소 입력 </a:t>
              </a:r>
              <a:r>
                <a:rPr lang="en-US" altLang="ko-KR" b="1" dirty="0" smtClean="0"/>
                <a:t>/ Input</a:t>
              </a:r>
              <a:r>
                <a:rPr lang="ko-KR" altLang="en-US" b="1" dirty="0" smtClean="0"/>
                <a:t>에 대한 분명한 정의  </a:t>
              </a:r>
              <a:r>
                <a:rPr lang="en-US" altLang="ko-KR" b="1" dirty="0" smtClean="0"/>
                <a:t>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28800" y="2156034"/>
              <a:ext cx="9593524" cy="86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불특정 </a:t>
              </a:r>
              <a:r>
                <a:rPr lang="ko-KR" altLang="en-US" dirty="0"/>
                <a:t>텍스트가 들어왔을 때</a:t>
              </a:r>
              <a:r>
                <a:rPr lang="en-US" altLang="ko-KR" dirty="0"/>
                <a:t>, Predicate / Emotion / morpheme </a:t>
              </a:r>
              <a:r>
                <a:rPr lang="ko-KR" altLang="en-US" dirty="0" smtClean="0"/>
                <a:t>분류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Target </a:t>
              </a:r>
              <a:r>
                <a:rPr lang="ko-KR" altLang="en-US" dirty="0"/>
                <a:t>데이터 군집 정의</a:t>
              </a:r>
              <a:r>
                <a:rPr lang="en-US" altLang="ko-KR" dirty="0"/>
                <a:t>(</a:t>
              </a:r>
              <a:r>
                <a:rPr lang="ko-KR" altLang="en-US" dirty="0"/>
                <a:t>기준을 감정 </a:t>
              </a:r>
              <a:r>
                <a:rPr lang="en-US" altLang="ko-KR" dirty="0"/>
                <a:t>/ </a:t>
              </a:r>
              <a:r>
                <a:rPr lang="ko-KR" altLang="en-US" dirty="0"/>
                <a:t>행동 </a:t>
              </a:r>
              <a:r>
                <a:rPr lang="en-US" altLang="ko-KR" dirty="0"/>
                <a:t>/ </a:t>
              </a:r>
              <a:r>
                <a:rPr lang="ko-KR" altLang="en-US" dirty="0"/>
                <a:t>객체 </a:t>
              </a:r>
              <a:r>
                <a:rPr lang="en-US" altLang="ko-KR" dirty="0"/>
                <a:t>– </a:t>
              </a:r>
              <a:r>
                <a:rPr lang="ko-KR" altLang="en-US" dirty="0"/>
                <a:t>사람인지 물건인지 </a:t>
              </a:r>
              <a:r>
                <a:rPr lang="en-US" altLang="ko-KR" dirty="0"/>
                <a:t>– </a:t>
              </a:r>
              <a:r>
                <a:rPr lang="ko-KR" altLang="en-US" dirty="0"/>
                <a:t>등 으로 분류</a:t>
              </a:r>
              <a:r>
                <a:rPr lang="en-US" altLang="ko-KR" dirty="0" smtClean="0"/>
                <a:t>)</a:t>
              </a:r>
              <a:endParaRPr lang="en-US" altLang="ko-KR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05228" y="5163027"/>
            <a:ext cx="8569222" cy="862135"/>
            <a:chOff x="915841" y="1740731"/>
            <a:chExt cx="8569222" cy="862135"/>
          </a:xfrm>
        </p:grpSpPr>
        <p:sp>
          <p:nvSpPr>
            <p:cNvPr id="40" name="TextBox 39"/>
            <p:cNvSpPr txBox="1"/>
            <p:nvPr/>
          </p:nvSpPr>
          <p:spPr>
            <a:xfrm>
              <a:off x="915841" y="1740731"/>
              <a:ext cx="7431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r>
                <a:rPr lang="en-US" altLang="ko-KR" b="1" dirty="0" smtClean="0"/>
                <a:t>) </a:t>
              </a:r>
              <a:r>
                <a:rPr lang="ko-KR" altLang="en-US" b="1" dirty="0" smtClean="0"/>
                <a:t>텍스트 내 </a:t>
              </a:r>
              <a:r>
                <a:rPr lang="en-US" altLang="ko-KR" b="1" dirty="0" smtClean="0"/>
                <a:t>Predicate </a:t>
              </a:r>
              <a:r>
                <a:rPr lang="ko-KR" altLang="en-US" b="1" dirty="0" smtClean="0"/>
                <a:t>별</a:t>
              </a:r>
              <a:r>
                <a:rPr lang="en-US" altLang="ko-KR" b="1" dirty="0" smtClean="0"/>
                <a:t>, Emotion </a:t>
              </a:r>
              <a:r>
                <a:rPr lang="ko-KR" altLang="en-US" b="1" dirty="0" smtClean="0"/>
                <a:t>별 가중치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그래프 신경망을 활용</a:t>
              </a:r>
              <a:endParaRPr lang="en-US" altLang="ko-KR" b="1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28800" y="2233534"/>
              <a:ext cx="765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 err="1" smtClean="0"/>
                <a:t>딥러닝</a:t>
              </a:r>
              <a:r>
                <a:rPr lang="ko-KR" altLang="en-US" dirty="0" smtClean="0"/>
                <a:t> 듀얼 </a:t>
              </a:r>
              <a:r>
                <a:rPr lang="ko-KR" altLang="en-US" dirty="0" err="1" smtClean="0"/>
                <a:t>인코딩을</a:t>
              </a:r>
              <a:r>
                <a:rPr lang="ko-KR" altLang="en-US" dirty="0" smtClean="0"/>
                <a:t> 통한 텍스트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영상 기반 비디오 검색 기술 확립 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05228" y="3466029"/>
            <a:ext cx="9785837" cy="1349332"/>
            <a:chOff x="915841" y="1740731"/>
            <a:chExt cx="8284331" cy="1349332"/>
          </a:xfrm>
        </p:grpSpPr>
        <p:sp>
          <p:nvSpPr>
            <p:cNvPr id="43" name="TextBox 42"/>
            <p:cNvSpPr txBox="1"/>
            <p:nvPr/>
          </p:nvSpPr>
          <p:spPr>
            <a:xfrm>
              <a:off x="915841" y="1740731"/>
              <a:ext cx="7911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2) Feature </a:t>
              </a:r>
              <a:r>
                <a:rPr lang="en-US" altLang="ko-KR" b="1" dirty="0" smtClean="0"/>
                <a:t>vector(Predicate</a:t>
              </a:r>
              <a:r>
                <a:rPr lang="en-US" altLang="ko-KR" b="1" dirty="0" smtClean="0"/>
                <a:t>, Emotion, Morpheme</a:t>
              </a:r>
              <a:r>
                <a:rPr lang="en-US" altLang="ko-KR" b="1" dirty="0" smtClean="0"/>
                <a:t>) -&gt; Machine </a:t>
              </a:r>
              <a:r>
                <a:rPr lang="en-US" altLang="ko-KR" b="1" dirty="0" err="1" smtClean="0"/>
                <a:t>Learing</a:t>
              </a:r>
              <a:endParaRPr lang="en-US" altLang="ko-KR" b="1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88719" y="2220273"/>
              <a:ext cx="7511453" cy="86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모델 학습 결과 </a:t>
              </a:r>
              <a:r>
                <a:rPr lang="en-US" altLang="ko-KR" dirty="0" smtClean="0"/>
                <a:t>Target </a:t>
              </a:r>
              <a:r>
                <a:rPr lang="ko-KR" altLang="en-US" dirty="0" smtClean="0"/>
                <a:t>기준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감정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행동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객체 종류 등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의 비율을 </a:t>
              </a:r>
              <a:r>
                <a:rPr lang="en-US" altLang="ko-KR" dirty="0" smtClean="0"/>
                <a:t>return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결국 특정 </a:t>
              </a:r>
              <a:r>
                <a:rPr lang="en-US" altLang="ko-KR" dirty="0" smtClean="0"/>
                <a:t>Text</a:t>
              </a:r>
              <a:r>
                <a:rPr lang="ko-KR" altLang="en-US" dirty="0" smtClean="0"/>
                <a:t>의 </a:t>
              </a:r>
              <a:r>
                <a:rPr lang="en-US" altLang="ko-KR" dirty="0" smtClean="0"/>
                <a:t>Input </a:t>
              </a:r>
              <a:r>
                <a:rPr lang="ko-KR" altLang="en-US" dirty="0" smtClean="0"/>
                <a:t>결과 그에 가장 근접한 영상을 도출하는 모델 구축이 목적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5837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>
                <a:latin typeface="나눔스퀘어" panose="020B0600000101010101" pitchFamily="50" charset="-127"/>
              </a:rPr>
              <a:t>3. Plan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7850" y="1244500"/>
            <a:ext cx="58148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Overall Research period : 2021.07.01 ~ 2023.03.31 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05228" y="2022309"/>
            <a:ext cx="6094938" cy="862135"/>
            <a:chOff x="915841" y="1740731"/>
            <a:chExt cx="6094938" cy="862135"/>
          </a:xfrm>
        </p:grpSpPr>
        <p:sp>
          <p:nvSpPr>
            <p:cNvPr id="13" name="TextBox 12"/>
            <p:cNvSpPr txBox="1"/>
            <p:nvPr/>
          </p:nvSpPr>
          <p:spPr>
            <a:xfrm>
              <a:off x="915841" y="1740731"/>
              <a:ext cx="6094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b="1" dirty="0" smtClean="0"/>
                <a:t>당해 년도 계획 </a:t>
              </a:r>
              <a:r>
                <a:rPr lang="en-US" altLang="ko-KR" b="1" dirty="0" smtClean="0"/>
                <a:t>: 2021.07.01 ~ 2022.03.31 (9</a:t>
              </a:r>
              <a:r>
                <a:rPr lang="ko-KR" altLang="en-US" b="1" dirty="0" smtClean="0"/>
                <a:t>개월</a:t>
              </a:r>
              <a:r>
                <a:rPr lang="en-US" altLang="ko-KR" b="1" dirty="0" smtClean="0"/>
                <a:t>)</a:t>
              </a:r>
              <a:r>
                <a:rPr lang="ko-KR" altLang="en-US" b="1" dirty="0" smtClean="0"/>
                <a:t>  </a:t>
              </a:r>
              <a:r>
                <a:rPr lang="en-US" altLang="ko-KR" b="1" dirty="0" smtClean="0"/>
                <a:t>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28800" y="223353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18187" y="359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05228" y="2781594"/>
            <a:ext cx="10698843" cy="3493624"/>
            <a:chOff x="915841" y="1740731"/>
            <a:chExt cx="10698843" cy="3493624"/>
          </a:xfrm>
        </p:grpSpPr>
        <p:sp>
          <p:nvSpPr>
            <p:cNvPr id="19" name="TextBox 18"/>
            <p:cNvSpPr txBox="1"/>
            <p:nvPr/>
          </p:nvSpPr>
          <p:spPr>
            <a:xfrm>
              <a:off x="915841" y="1740731"/>
              <a:ext cx="3613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2) </a:t>
              </a:r>
              <a:r>
                <a:rPr lang="ko-KR" altLang="en-US" b="1" dirty="0" smtClean="0"/>
                <a:t>해당 기간 동안 개인 </a:t>
              </a:r>
              <a:r>
                <a:rPr lang="en-US" altLang="ko-KR" b="1" dirty="0" smtClean="0"/>
                <a:t>/ </a:t>
              </a:r>
              <a:r>
                <a:rPr lang="ko-KR" altLang="en-US" b="1" dirty="0" smtClean="0"/>
                <a:t>팀 계획</a:t>
              </a:r>
              <a:endParaRPr lang="en-US" altLang="ko-KR" b="1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8800" y="2233534"/>
              <a:ext cx="9785884" cy="3000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1. </a:t>
              </a:r>
              <a:r>
                <a:rPr lang="ko-KR" altLang="en-US" dirty="0" err="1" smtClean="0"/>
                <a:t>전처리된</a:t>
              </a:r>
              <a:r>
                <a:rPr lang="ko-KR" altLang="en-US" dirty="0" smtClean="0"/>
                <a:t> 데이터 활용 방안 논의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및 능동적 방향성 제시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	-&gt; </a:t>
              </a:r>
              <a:r>
                <a:rPr lang="ko-KR" altLang="en-US" dirty="0" smtClean="0"/>
                <a:t>중간고사 이후 </a:t>
              </a:r>
              <a:r>
                <a:rPr lang="en-US" altLang="ko-KR" dirty="0" smtClean="0"/>
                <a:t>~ 2021.11.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2-1. Input </a:t>
              </a:r>
              <a:r>
                <a:rPr lang="ko-KR" altLang="en-US" dirty="0" smtClean="0"/>
                <a:t>형태 정의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불특정 텍스트가 들어왔을 때</a:t>
              </a:r>
              <a:r>
                <a:rPr lang="en-US" altLang="ko-KR" dirty="0" smtClean="0"/>
                <a:t>, Predicate / Emotion / morpheme </a:t>
              </a:r>
              <a:r>
                <a:rPr lang="ko-KR" altLang="en-US" dirty="0" smtClean="0"/>
                <a:t>분류</a:t>
              </a:r>
              <a:r>
                <a:rPr lang="en-US" altLang="ko-KR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2-2. Target </a:t>
              </a:r>
              <a:r>
                <a:rPr lang="ko-KR" altLang="en-US" dirty="0" smtClean="0"/>
                <a:t>데이터 군집 정의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기준을 감정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행동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객체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사람인지 물건인지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등 으로 분류</a:t>
              </a:r>
              <a:r>
                <a:rPr lang="en-US" altLang="ko-KR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	-&gt; 2021.11 ~ 2021.12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3. Input</a:t>
              </a:r>
              <a:r>
                <a:rPr lang="ko-KR" altLang="en-US" dirty="0" smtClean="0"/>
                <a:t>을 기반으로 모델을 반복 학습 및 개선  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	-&gt; 2021.12 ~ 2022.3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4756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451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Yu Gothic UI Semibold</vt:lpstr>
      <vt:lpstr>맑은 고딕</vt:lpstr>
      <vt:lpstr>Arial</vt:lpstr>
      <vt:lpstr>나눔스퀘어 ExtraBold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user</cp:lastModifiedBy>
  <cp:revision>87</cp:revision>
  <dcterms:created xsi:type="dcterms:W3CDTF">2018-05-18T17:10:13Z</dcterms:created>
  <dcterms:modified xsi:type="dcterms:W3CDTF">2021-10-20T15:08:12Z</dcterms:modified>
</cp:coreProperties>
</file>