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79" r:id="rId4"/>
    <p:sldId id="280" r:id="rId5"/>
    <p:sldId id="281" r:id="rId6"/>
    <p:sldId id="282" r:id="rId7"/>
    <p:sldId id="283" r:id="rId8"/>
    <p:sldId id="291" r:id="rId9"/>
    <p:sldId id="285" r:id="rId10"/>
    <p:sldId id="286" r:id="rId11"/>
    <p:sldId id="284" r:id="rId12"/>
    <p:sldId id="289" r:id="rId13"/>
    <p:sldId id="287" r:id="rId14"/>
    <p:sldId id="293" r:id="rId15"/>
    <p:sldId id="288" r:id="rId16"/>
    <p:sldId id="292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Yu Gothic UI Semibold" panose="020B0700000000000000" pitchFamily="34" charset="-128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4031"/>
    <a:srgbClr val="FBFBFB"/>
    <a:srgbClr val="FFFFFF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ihub.or.k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ihub.or.k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ihub.or.kr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ihub.or.k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8m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8m/index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199" y="1026785"/>
            <a:ext cx="8199315" cy="144655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다목적 비디오 검색을 위한</a:t>
            </a:r>
            <a:endParaRPr lang="en-US" altLang="ko-KR" sz="4400" spc="-150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ko-KR" altLang="en-US" sz="44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차세대 인공 신경망 기술 개발</a:t>
            </a:r>
            <a:endParaRPr lang="ko-KR" altLang="en-US" sz="4400" spc="-150" dirty="0">
              <a:latin typeface="Yu Gothic UI Semibold" panose="020B0700000000000000" pitchFamily="34" charset="-128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635000" y="2750819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Datasets setting</a:t>
            </a:r>
            <a:endParaRPr lang="ko-KR" altLang="en-US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29" y="299681"/>
            <a:ext cx="800169" cy="4496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10233152" y="6048934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Dept</a:t>
            </a:r>
            <a:r>
              <a:rPr lang="en-US" altLang="ko-KR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of AI </a:t>
            </a:r>
            <a:endParaRPr lang="ko-KR" altLang="en-US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7850" y="1244500"/>
            <a:ext cx="110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Paper : Improving </a:t>
            </a:r>
            <a:r>
              <a:rPr lang="en-US" altLang="ko-KR" b="1" dirty="0"/>
              <a:t>Video-Text Retrieval by Multi-Stream Corpus Alignment and Dual </a:t>
            </a:r>
            <a:r>
              <a:rPr lang="en-US" altLang="ko-KR" b="1" dirty="0" err="1"/>
              <a:t>Softmax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" y="1740731"/>
            <a:ext cx="11655643" cy="454338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0048875" y="3238500"/>
            <a:ext cx="485775" cy="20193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133475" y="2886075"/>
            <a:ext cx="1209675" cy="27051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 rot="5400000">
            <a:off x="7510461" y="3676650"/>
            <a:ext cx="547687" cy="10620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419351" y="2981325"/>
            <a:ext cx="647700" cy="25241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73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3" grpId="0" animBg="1"/>
      <p:bldP spid="64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2" y="1477175"/>
            <a:ext cx="10897450" cy="52049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849" y="1253925"/>
            <a:ext cx="73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3) MSR-VTT dataset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672374" y="1613500"/>
            <a:ext cx="3075897" cy="232545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48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77850" y="2099845"/>
            <a:ext cx="11276037" cy="3472339"/>
            <a:chOff x="577850" y="2549425"/>
            <a:chExt cx="11276037" cy="3472339"/>
          </a:xfrm>
        </p:grpSpPr>
        <p:sp>
          <p:nvSpPr>
            <p:cNvPr id="24" name="TextBox 23"/>
            <p:cNvSpPr txBox="1"/>
            <p:nvPr/>
          </p:nvSpPr>
          <p:spPr>
            <a:xfrm>
              <a:off x="577850" y="2549425"/>
              <a:ext cx="1443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a typeface="나눔스퀘어" panose="020B0600000101010101"/>
                </a:rPr>
                <a:t>MSR-VTT : </a:t>
              </a:r>
              <a:endParaRPr lang="ko-KR" altLang="en-US" b="1" dirty="0">
                <a:ea typeface="나눔스퀘어" panose="020B0600000101010101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7850" y="3854350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a typeface="나눔스퀘어" panose="020B0600000101010101"/>
                </a:rPr>
                <a:t>MSVD : </a:t>
              </a:r>
              <a:endParaRPr lang="ko-KR" altLang="en-US" b="1" dirty="0">
                <a:ea typeface="나눔스퀘어" panose="020B0600000101010101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7850" y="5159275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a typeface="나눔스퀘어" panose="020B0600000101010101"/>
                </a:rPr>
                <a:t>LSMDC </a:t>
              </a:r>
              <a:r>
                <a:rPr lang="en-US" altLang="ko-KR" b="1" dirty="0" smtClean="0">
                  <a:ea typeface="나눔스퀘어" panose="020B0600000101010101"/>
                </a:rPr>
                <a:t>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21002" y="5652432"/>
              <a:ext cx="4998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a typeface="나눔스퀘어" panose="020B0600000101010101"/>
                </a:rPr>
                <a:t>118081 videos / captions from 202 movies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21002" y="2549425"/>
              <a:ext cx="4865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a typeface="나눔스퀘어" panose="020B0600000101010101"/>
                </a:rPr>
                <a:t>10000 videos / captions from 202 movies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21002" y="5159275"/>
              <a:ext cx="68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a typeface="나눔스퀘어" panose="020B0600000101010101"/>
                </a:rPr>
                <a:t>Large Scale Movie Description and Understanding Challenge</a:t>
              </a:r>
              <a:endParaRPr lang="en-US" altLang="ko-KR" b="1" dirty="0" smtClean="0">
                <a:ea typeface="나눔스퀘어" panose="020B0600000101010101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21002" y="3854350"/>
              <a:ext cx="983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a typeface="나눔스퀘어" panose="020B0600000101010101"/>
                </a:rPr>
                <a:t>1970 videos with a split of 1200, 100, and 670 as the train, validation, and test set rep.</a:t>
              </a: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7850" y="1244500"/>
            <a:ext cx="110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Paper : Improving </a:t>
            </a:r>
            <a:r>
              <a:rPr lang="en-US" altLang="ko-KR" b="1" dirty="0"/>
              <a:t>Video-Text Retrieval by Multi-Stream Corpus Alignment and Dual </a:t>
            </a:r>
            <a:r>
              <a:rPr lang="en-US" altLang="ko-KR" b="1" dirty="0" err="1"/>
              <a:t>Softmax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8113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6" y="1913857"/>
            <a:ext cx="10710064" cy="41205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7850" y="1244500"/>
            <a:ext cx="110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Paper : Improving </a:t>
            </a:r>
            <a:r>
              <a:rPr lang="en-US" altLang="ko-KR" b="1" dirty="0"/>
              <a:t>Video-Text Retrieval by Multi-Stream Corpus Alignment and Dual </a:t>
            </a:r>
            <a:r>
              <a:rPr lang="en-US" altLang="ko-KR" b="1" dirty="0" err="1"/>
              <a:t>Softmax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34456" y="5586985"/>
            <a:ext cx="5435754" cy="44744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335810" y="4682611"/>
            <a:ext cx="981075" cy="9012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6750734" y="3886355"/>
            <a:ext cx="4695147" cy="731248"/>
            <a:chOff x="6750734" y="3750030"/>
            <a:chExt cx="4695147" cy="867573"/>
          </a:xfrm>
        </p:grpSpPr>
        <p:sp>
          <p:nvSpPr>
            <p:cNvPr id="4" name="TextBox 3"/>
            <p:cNvSpPr txBox="1"/>
            <p:nvPr/>
          </p:nvSpPr>
          <p:spPr>
            <a:xfrm>
              <a:off x="6826347" y="3794760"/>
              <a:ext cx="46195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j-lt"/>
                </a:rPr>
                <a:t>Model Name / Task</a:t>
              </a:r>
            </a:p>
            <a:p>
              <a:r>
                <a:rPr lang="en-US" altLang="ko-KR" b="1" dirty="0" smtClean="0">
                  <a:latin typeface="+mj-lt"/>
                </a:rPr>
                <a:t>Text -&gt; Video / Video -&gt; Text </a:t>
              </a:r>
              <a:r>
                <a:rPr lang="ko-KR" altLang="en-US" b="1" dirty="0" smtClean="0">
                  <a:latin typeface="+mj-lt"/>
                </a:rPr>
                <a:t>설정 가능</a:t>
              </a:r>
              <a:endParaRPr lang="en-US" altLang="ko-KR" b="1" dirty="0" smtClean="0">
                <a:latin typeface="+mj-lt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750734" y="3750030"/>
              <a:ext cx="4613393" cy="867573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628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 &amp; Limits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850" y="1244500"/>
            <a:ext cx="110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Paper : Improving </a:t>
            </a:r>
            <a:r>
              <a:rPr lang="en-US" altLang="ko-KR" b="1" dirty="0"/>
              <a:t>Video-Text Retrieval by Multi-Stream Corpus Alignment and Dual </a:t>
            </a:r>
            <a:r>
              <a:rPr lang="en-US" altLang="ko-KR" b="1" dirty="0" err="1"/>
              <a:t>Softmax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7" y="2179238"/>
            <a:ext cx="10058400" cy="394805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855677" y="1913858"/>
            <a:ext cx="5514533" cy="457486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35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 &amp; Limits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50" y="2394026"/>
            <a:ext cx="617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Not enough pairs between captions and video clips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7850" y="3543552"/>
            <a:ext cx="56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Preprocessing Problem could be raised.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850" y="1244500"/>
            <a:ext cx="110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Paper : Improving </a:t>
            </a:r>
            <a:r>
              <a:rPr lang="en-US" altLang="ko-KR" b="1" dirty="0"/>
              <a:t>Video-Text Retrieval by Multi-Stream Corpus Alignment and Dual </a:t>
            </a:r>
            <a:r>
              <a:rPr lang="en-US" altLang="ko-KR" b="1" dirty="0" err="1"/>
              <a:t>Softmax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3</a:t>
            </a:r>
            <a:r>
              <a:rPr lang="en-US" altLang="ko-KR" sz="2800" dirty="0" smtClean="0"/>
              <a:t>. Future Plans &amp; Tasks 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24" y="191719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/>
              <a:t>목차 </a:t>
            </a:r>
            <a:r>
              <a:rPr lang="en-US" altLang="ko-KR" sz="2800"/>
              <a:t>/ List</a:t>
            </a:r>
            <a:endParaRPr lang="ko-KR" altLang="en-US" sz="28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FEFBB1-0FFB-42ED-9EA3-88A245A07E3A}"/>
              </a:ext>
            </a:extLst>
          </p:cNvPr>
          <p:cNvGrpSpPr/>
          <p:nvPr/>
        </p:nvGrpSpPr>
        <p:grpSpPr>
          <a:xfrm>
            <a:off x="622300" y="158535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03C1D4-C1C2-40AB-83D1-5D06919356E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sz="18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32D522A-4B72-4222-998E-2D5D7B09E29B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66352E-B682-4213-A368-B19A363BB106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Result &amp; Report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31CD2B-298A-4537-9ECF-749A313ACD33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Papers/ Datasets-sites/ Google </a:t>
                </a:r>
                <a:r>
                  <a:rPr lang="en-US" altLang="ko-KR" sz="1400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Youtube</a:t>
                </a:r>
                <a:r>
                  <a:rPr lang="ko-KR" altLang="en-US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567A72-F449-4515-88D4-3DA1A3613B4B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 dirty="0"/>
                <a:t>01</a:t>
              </a:r>
              <a:endParaRPr lang="ko-KR" altLang="en-US" sz="1400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75C9983-DEAA-4475-BBBD-DFA0EE599490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90F7089-0985-400B-8630-9838B16B0DC8}"/>
              </a:ext>
            </a:extLst>
          </p:cNvPr>
          <p:cNvGrpSpPr/>
          <p:nvPr/>
        </p:nvGrpSpPr>
        <p:grpSpPr>
          <a:xfrm>
            <a:off x="622300" y="2742009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38FC62-DEFB-4946-8202-FC320C76FE4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256D09C-5B13-42D3-B32D-B25C6DDDC92B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B608BE-A967-4ACF-BCEE-6730A7CD4BFA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Block / Limits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2F2386-698B-4CAD-A205-A3F4958AD513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Cons and Problems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DCA433-8115-4749-ADBD-266E78FD7E90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 dirty="0" smtClean="0"/>
                <a:t>02</a:t>
              </a:r>
              <a:endParaRPr lang="ko-KR" altLang="en-US" sz="1400" b="1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5CD742D-D13C-46BB-AF30-E331429F43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43BD92B-0CAC-4845-9449-18A1D773E66F}"/>
              </a:ext>
            </a:extLst>
          </p:cNvPr>
          <p:cNvGrpSpPr/>
          <p:nvPr/>
        </p:nvGrpSpPr>
        <p:grpSpPr>
          <a:xfrm>
            <a:off x="622300" y="392211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7880D1-F842-4C69-9A37-0CC44B2F0D4D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426BF6A-55E6-4650-B16F-D6E0E8B7D92D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8BB14D9-B0E5-4627-9AD7-EC8F4F8C6FB0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Future Plans &amp; Tasks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F2AF462-18B3-4ECD-888E-D3213C0836FB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Anticipated Concepts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B08B92B-8AC2-4ABE-9787-C285F3FBB7BA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 dirty="0" smtClean="0"/>
                <a:t>03</a:t>
              </a:r>
              <a:endParaRPr lang="ko-KR" altLang="en-US" sz="1400" b="1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1BAAD9F-C29E-4EC5-B6AE-73DB196F2FFE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19D5FE2-4833-45EE-B10D-3D88F7CB10AD}"/>
              </a:ext>
            </a:extLst>
          </p:cNvPr>
          <p:cNvGrpSpPr/>
          <p:nvPr/>
        </p:nvGrpSpPr>
        <p:grpSpPr>
          <a:xfrm>
            <a:off x="622300" y="509049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4706A3-FF9F-4166-BFBA-F4E5BD886AF8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984A240-EA7E-4E17-856C-FE14D4DB9FC1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27E31E-71D6-4AAC-B002-E2C1CE243B9E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Discussion &amp; Comments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9636F11-F713-4810-AC6F-634E5D5449BA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Freely 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207ACC-11A0-40CB-AC36-2E7BDE69BAC7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 dirty="0" smtClean="0"/>
                <a:t>04</a:t>
              </a:r>
              <a:endParaRPr lang="ko-KR" altLang="en-US" sz="1400" b="1" dirty="0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9A3F41-95DC-4600-B4D8-1A20C865305C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7850" y="1302267"/>
            <a:ext cx="722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a typeface="나눔스퀘어" panose="020B0600000101010101"/>
              </a:rPr>
              <a:t>1) </a:t>
            </a:r>
            <a:r>
              <a:rPr lang="en-US" altLang="ko-KR" b="1" dirty="0">
                <a:ea typeface="나눔스퀘어" panose="020B0600000101010101"/>
                <a:hlinkClick r:id="rId2"/>
              </a:rPr>
              <a:t>https://aihub.or.kr</a:t>
            </a:r>
            <a:r>
              <a:rPr lang="en-US" altLang="ko-KR" b="1" dirty="0" smtClean="0">
                <a:ea typeface="나눔스퀘어" panose="020B0600000101010101"/>
                <a:hlinkClick r:id="rId2"/>
              </a:rPr>
              <a:t>/</a:t>
            </a:r>
            <a:r>
              <a:rPr lang="en-US" altLang="ko-KR" b="1" dirty="0" smtClean="0">
                <a:ea typeface="나눔스퀘어" panose="020B0600000101010101"/>
              </a:rPr>
              <a:t> : AI </a:t>
            </a:r>
            <a:r>
              <a:rPr lang="ko-KR" altLang="en-US" b="1" dirty="0" smtClean="0">
                <a:ea typeface="나눔스퀘어" panose="020B0600000101010101"/>
              </a:rPr>
              <a:t>학습에 필요한 다양한 </a:t>
            </a:r>
            <a:r>
              <a:rPr lang="ko-KR" altLang="en-US" b="1" dirty="0" err="1" smtClean="0">
                <a:ea typeface="나눔스퀘어" panose="020B0600000101010101"/>
              </a:rPr>
              <a:t>데이터셋을</a:t>
            </a:r>
            <a:r>
              <a:rPr lang="ko-KR" altLang="en-US" b="1" dirty="0" smtClean="0">
                <a:ea typeface="나눔스퀘어" panose="020B0600000101010101"/>
              </a:rPr>
              <a:t> 제공</a:t>
            </a:r>
            <a:r>
              <a:rPr lang="en-US" altLang="ko-KR" b="1" dirty="0" smtClean="0">
                <a:ea typeface="나눔스퀘어" panose="020B0600000101010101"/>
              </a:rPr>
              <a:t> </a:t>
            </a:r>
            <a:endParaRPr lang="ko-KR" altLang="en-US" b="1" dirty="0">
              <a:ea typeface="나눔스퀘어" panose="020B060000010101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982768"/>
            <a:ext cx="10058400" cy="438224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609725" y="3771900"/>
            <a:ext cx="3810000" cy="16764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6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7850" y="1302267"/>
            <a:ext cx="722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a typeface="나눔스퀘어" panose="020B0600000101010101"/>
              </a:rPr>
              <a:t>1) </a:t>
            </a:r>
            <a:r>
              <a:rPr lang="en-US" altLang="ko-KR" b="1" dirty="0">
                <a:ea typeface="나눔스퀘어" panose="020B0600000101010101"/>
                <a:hlinkClick r:id="rId2"/>
              </a:rPr>
              <a:t>https://aihub.or.kr</a:t>
            </a:r>
            <a:r>
              <a:rPr lang="en-US" altLang="ko-KR" b="1" dirty="0" smtClean="0">
                <a:ea typeface="나눔스퀘어" panose="020B0600000101010101"/>
                <a:hlinkClick r:id="rId2"/>
              </a:rPr>
              <a:t>/</a:t>
            </a:r>
            <a:r>
              <a:rPr lang="en-US" altLang="ko-KR" b="1" dirty="0" smtClean="0">
                <a:ea typeface="나눔스퀘어" panose="020B0600000101010101"/>
              </a:rPr>
              <a:t> : AI </a:t>
            </a:r>
            <a:r>
              <a:rPr lang="ko-KR" altLang="en-US" b="1" dirty="0" smtClean="0">
                <a:ea typeface="나눔스퀘어" panose="020B0600000101010101"/>
              </a:rPr>
              <a:t>학습에 필요한 다양한 </a:t>
            </a:r>
            <a:r>
              <a:rPr lang="ko-KR" altLang="en-US" b="1" dirty="0" err="1" smtClean="0">
                <a:ea typeface="나눔스퀘어" panose="020B0600000101010101"/>
              </a:rPr>
              <a:t>데이터셋을</a:t>
            </a:r>
            <a:r>
              <a:rPr lang="ko-KR" altLang="en-US" b="1" dirty="0" smtClean="0">
                <a:ea typeface="나눔스퀘어" panose="020B0600000101010101"/>
              </a:rPr>
              <a:t> 제공</a:t>
            </a:r>
            <a:r>
              <a:rPr lang="en-US" altLang="ko-KR" b="1" dirty="0" smtClean="0">
                <a:ea typeface="나눔스퀘어" panose="020B0600000101010101"/>
              </a:rPr>
              <a:t> </a:t>
            </a:r>
            <a:endParaRPr lang="ko-KR" altLang="en-US" b="1" dirty="0">
              <a:ea typeface="나눔스퀘어" panose="020B060000010101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1671599"/>
            <a:ext cx="10058400" cy="449952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935980" y="3741420"/>
            <a:ext cx="2240280" cy="81534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935980" y="4556760"/>
            <a:ext cx="2240280" cy="83058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76260" y="4556760"/>
            <a:ext cx="2240280" cy="83058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27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7850" y="1302267"/>
            <a:ext cx="7144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a typeface="나눔스퀘어" panose="020B0600000101010101"/>
              </a:rPr>
              <a:t>1) </a:t>
            </a:r>
            <a:r>
              <a:rPr lang="en-US" altLang="ko-KR" b="1" dirty="0">
                <a:ea typeface="나눔스퀘어" panose="020B0600000101010101"/>
                <a:hlinkClick r:id="rId2"/>
              </a:rPr>
              <a:t>https://aihub.or.kr</a:t>
            </a:r>
            <a:r>
              <a:rPr lang="en-US" altLang="ko-KR" b="1" dirty="0" smtClean="0">
                <a:ea typeface="나눔스퀘어" panose="020B0600000101010101"/>
                <a:hlinkClick r:id="rId2"/>
              </a:rPr>
              <a:t>/</a:t>
            </a:r>
            <a:r>
              <a:rPr lang="en-US" altLang="ko-KR" b="1" dirty="0" smtClean="0">
                <a:ea typeface="나눔스퀘어" panose="020B0600000101010101"/>
              </a:rPr>
              <a:t> : AI </a:t>
            </a:r>
            <a:r>
              <a:rPr lang="ko-KR" altLang="en-US" b="1" dirty="0" smtClean="0">
                <a:ea typeface="나눔스퀘어" panose="020B0600000101010101"/>
              </a:rPr>
              <a:t>학습에 필요한 다양한 </a:t>
            </a:r>
            <a:r>
              <a:rPr lang="ko-KR" altLang="en-US" b="1" dirty="0" err="1" smtClean="0">
                <a:ea typeface="나눔스퀘어" panose="020B0600000101010101"/>
              </a:rPr>
              <a:t>데이터셋을</a:t>
            </a:r>
            <a:r>
              <a:rPr lang="ko-KR" altLang="en-US" b="1" dirty="0" smtClean="0">
                <a:ea typeface="나눔스퀘어" panose="020B0600000101010101"/>
              </a:rPr>
              <a:t> 제공</a:t>
            </a:r>
            <a:endParaRPr lang="en-US" altLang="ko-KR" b="1" dirty="0" smtClean="0">
              <a:ea typeface="나눔스퀘어" panose="020B0600000101010101"/>
            </a:endParaRPr>
          </a:p>
          <a:p>
            <a:r>
              <a:rPr lang="en-US" altLang="ko-KR" b="1" dirty="0">
                <a:ea typeface="나눔스퀘어" panose="020B0600000101010101"/>
              </a:rPr>
              <a:t>	</a:t>
            </a:r>
            <a:r>
              <a:rPr lang="en-US" altLang="ko-KR" b="1" dirty="0" smtClean="0">
                <a:ea typeface="나눔스퀘어" panose="020B0600000101010101"/>
              </a:rPr>
              <a:t>3-1) </a:t>
            </a:r>
            <a:r>
              <a:rPr lang="ko-KR" altLang="en-US" b="1" dirty="0" smtClean="0">
                <a:ea typeface="나눔스퀘어" panose="020B0600000101010101"/>
              </a:rPr>
              <a:t>대용량 동영상 컨텐츠</a:t>
            </a:r>
            <a:r>
              <a:rPr lang="en-US" altLang="ko-KR" b="1" dirty="0" smtClean="0">
                <a:ea typeface="나눔스퀘어" panose="020B0600000101010101"/>
              </a:rPr>
              <a:t> </a:t>
            </a:r>
            <a:endParaRPr lang="ko-KR" altLang="en-US" b="1" dirty="0">
              <a:ea typeface="나눔스퀘어" panose="020B060000010101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5" y="1948598"/>
            <a:ext cx="10058400" cy="437975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4149950" y="4274820"/>
            <a:ext cx="2837590" cy="2667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5" y="2140815"/>
            <a:ext cx="10058400" cy="4268009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149950" y="5372517"/>
            <a:ext cx="3355750" cy="28914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64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 animBg="1"/>
      <p:bldP spid="13" grpId="1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7850" y="1302267"/>
            <a:ext cx="7144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a typeface="나눔스퀘어" panose="020B0600000101010101"/>
              </a:rPr>
              <a:t>1) </a:t>
            </a:r>
            <a:r>
              <a:rPr lang="en-US" altLang="ko-KR" b="1" dirty="0">
                <a:ea typeface="나눔스퀘어" panose="020B0600000101010101"/>
                <a:hlinkClick r:id="rId2"/>
              </a:rPr>
              <a:t>https://aihub.or.kr</a:t>
            </a:r>
            <a:r>
              <a:rPr lang="en-US" altLang="ko-KR" b="1" dirty="0" smtClean="0">
                <a:ea typeface="나눔스퀘어" panose="020B0600000101010101"/>
                <a:hlinkClick r:id="rId2"/>
              </a:rPr>
              <a:t>/</a:t>
            </a:r>
            <a:r>
              <a:rPr lang="en-US" altLang="ko-KR" b="1" dirty="0" smtClean="0">
                <a:ea typeface="나눔스퀘어" panose="020B0600000101010101"/>
              </a:rPr>
              <a:t> : AI </a:t>
            </a:r>
            <a:r>
              <a:rPr lang="ko-KR" altLang="en-US" b="1" dirty="0" smtClean="0">
                <a:ea typeface="나눔스퀘어" panose="020B0600000101010101"/>
              </a:rPr>
              <a:t>학습에 필요한 다양한 </a:t>
            </a:r>
            <a:r>
              <a:rPr lang="ko-KR" altLang="en-US" b="1" dirty="0" err="1" smtClean="0">
                <a:ea typeface="나눔스퀘어" panose="020B0600000101010101"/>
              </a:rPr>
              <a:t>데이터셋을</a:t>
            </a:r>
            <a:r>
              <a:rPr lang="ko-KR" altLang="en-US" b="1" dirty="0" smtClean="0">
                <a:ea typeface="나눔스퀘어" panose="020B0600000101010101"/>
              </a:rPr>
              <a:t> 제공</a:t>
            </a:r>
            <a:endParaRPr lang="en-US" altLang="ko-KR" b="1" dirty="0" smtClean="0">
              <a:ea typeface="나눔스퀘어" panose="020B0600000101010101"/>
            </a:endParaRPr>
          </a:p>
          <a:p>
            <a:r>
              <a:rPr lang="en-US" altLang="ko-KR" b="1" dirty="0">
                <a:ea typeface="나눔스퀘어" panose="020B0600000101010101"/>
              </a:rPr>
              <a:t>	</a:t>
            </a:r>
            <a:r>
              <a:rPr lang="en-US" altLang="ko-KR" b="1" dirty="0" smtClean="0">
                <a:ea typeface="나눔스퀘어" panose="020B0600000101010101"/>
              </a:rPr>
              <a:t>3-2) </a:t>
            </a:r>
            <a:r>
              <a:rPr lang="ko-KR" altLang="en-US" b="1" dirty="0" err="1" smtClean="0">
                <a:ea typeface="나눔스퀘어" panose="020B0600000101010101"/>
              </a:rPr>
              <a:t>멀티모달</a:t>
            </a:r>
            <a:r>
              <a:rPr lang="ko-KR" altLang="en-US" b="1" dirty="0" smtClean="0">
                <a:ea typeface="나눔스퀘어" panose="020B0600000101010101"/>
              </a:rPr>
              <a:t> 영상</a:t>
            </a:r>
            <a:endParaRPr lang="ko-KR" altLang="en-US" b="1" dirty="0">
              <a:ea typeface="나눔스퀘어" panose="020B060000010101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2133264"/>
            <a:ext cx="10058400" cy="44192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233770" y="5692557"/>
            <a:ext cx="2624230" cy="28914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54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7850" y="1302267"/>
            <a:ext cx="722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나눔스퀘어" panose="020B0600000101010101"/>
              </a:rPr>
              <a:t>2</a:t>
            </a:r>
            <a:r>
              <a:rPr lang="en-US" altLang="ko-KR" b="1" dirty="0" smtClean="0">
                <a:ea typeface="나눔스퀘어" panose="020B0600000101010101"/>
              </a:rPr>
              <a:t>) </a:t>
            </a:r>
            <a:r>
              <a:rPr lang="en-US" altLang="ko-KR" b="1" dirty="0">
                <a:ea typeface="나눔스퀘어" panose="020B0600000101010101"/>
                <a:hlinkClick r:id="rId2"/>
              </a:rPr>
              <a:t>https</a:t>
            </a:r>
            <a:r>
              <a:rPr lang="en-US" altLang="ko-KR" b="1" dirty="0" smtClean="0">
                <a:ea typeface="나눔스퀘어" panose="020B0600000101010101"/>
                <a:hlinkClick r:id="rId2"/>
              </a:rPr>
              <a:t>://youtube8m/index.html</a:t>
            </a:r>
            <a:r>
              <a:rPr lang="en-US" altLang="ko-KR" b="1" dirty="0" smtClean="0">
                <a:ea typeface="나눔스퀘어" panose="020B0600000101010101"/>
              </a:rPr>
              <a:t>:</a:t>
            </a:r>
            <a:r>
              <a:rPr lang="ko-KR" altLang="en-US" b="1" dirty="0">
                <a:ea typeface="나눔스퀘어" panose="020B0600000101010101"/>
              </a:rPr>
              <a:t> </a:t>
            </a:r>
            <a:r>
              <a:rPr lang="en-US" altLang="ko-KR" b="1" dirty="0" err="1" smtClean="0">
                <a:ea typeface="나눔스퀘어" panose="020B0600000101010101"/>
              </a:rPr>
              <a:t>Youtube</a:t>
            </a:r>
            <a:r>
              <a:rPr lang="ko-KR" altLang="en-US" b="1" dirty="0" smtClean="0">
                <a:ea typeface="나눔스퀘어" panose="020B0600000101010101"/>
              </a:rPr>
              <a:t>에서 제공하는 </a:t>
            </a:r>
            <a:r>
              <a:rPr lang="en-US" altLang="ko-KR" b="1" dirty="0" smtClean="0">
                <a:ea typeface="나눔스퀘어" panose="020B0600000101010101"/>
              </a:rPr>
              <a:t>dataset</a:t>
            </a:r>
          </a:p>
          <a:p>
            <a:r>
              <a:rPr lang="en-US" altLang="ko-KR" b="1" dirty="0">
                <a:ea typeface="나눔스퀘어" panose="020B0600000101010101"/>
              </a:rPr>
              <a:t>	</a:t>
            </a:r>
            <a:endParaRPr lang="ko-KR" altLang="en-US" b="1" dirty="0">
              <a:ea typeface="나눔스퀘어" panose="020B060000010101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877636"/>
            <a:ext cx="10058400" cy="443061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638192" y="1804026"/>
            <a:ext cx="905608" cy="719941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877636"/>
            <a:ext cx="10058400" cy="436697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811622" y="4448973"/>
            <a:ext cx="4408834" cy="9825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868686"/>
            <a:ext cx="10058400" cy="45516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339438" y="4159830"/>
            <a:ext cx="7344058" cy="93547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 animBg="1"/>
      <p:bldP spid="9" grpId="1" animBg="1"/>
      <p:bldP spid="13" grpId="0" animBg="1"/>
      <p:bldP spid="13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7850" y="1302267"/>
            <a:ext cx="722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나눔스퀘어" panose="020B0600000101010101"/>
              </a:rPr>
              <a:t>2</a:t>
            </a:r>
            <a:r>
              <a:rPr lang="en-US" altLang="ko-KR" b="1" dirty="0" smtClean="0">
                <a:ea typeface="나눔스퀘어" panose="020B0600000101010101"/>
              </a:rPr>
              <a:t>) </a:t>
            </a:r>
            <a:r>
              <a:rPr lang="en-US" altLang="ko-KR" b="1" dirty="0">
                <a:ea typeface="나눔스퀘어" panose="020B0600000101010101"/>
                <a:hlinkClick r:id="rId2"/>
              </a:rPr>
              <a:t>https</a:t>
            </a:r>
            <a:r>
              <a:rPr lang="en-US" altLang="ko-KR" b="1" dirty="0" smtClean="0">
                <a:ea typeface="나눔스퀘어" panose="020B0600000101010101"/>
                <a:hlinkClick r:id="rId2"/>
              </a:rPr>
              <a:t>://youtube8m/index.html</a:t>
            </a:r>
            <a:r>
              <a:rPr lang="en-US" altLang="ko-KR" b="1" dirty="0" smtClean="0">
                <a:ea typeface="나눔스퀘어" panose="020B0600000101010101"/>
              </a:rPr>
              <a:t>:</a:t>
            </a:r>
            <a:r>
              <a:rPr lang="ko-KR" altLang="en-US" b="1" dirty="0">
                <a:ea typeface="나눔스퀘어" panose="020B0600000101010101"/>
              </a:rPr>
              <a:t> </a:t>
            </a:r>
            <a:r>
              <a:rPr lang="en-US" altLang="ko-KR" b="1" dirty="0" err="1" smtClean="0">
                <a:ea typeface="나눔스퀘어" panose="020B0600000101010101"/>
              </a:rPr>
              <a:t>Youtube</a:t>
            </a:r>
            <a:r>
              <a:rPr lang="ko-KR" altLang="en-US" b="1" dirty="0" smtClean="0">
                <a:ea typeface="나눔스퀘어" panose="020B0600000101010101"/>
              </a:rPr>
              <a:t>에서 제공하는 </a:t>
            </a:r>
            <a:r>
              <a:rPr lang="en-US" altLang="ko-KR" b="1" dirty="0" smtClean="0">
                <a:ea typeface="나눔스퀘어" panose="020B0600000101010101"/>
              </a:rPr>
              <a:t>dataset</a:t>
            </a:r>
          </a:p>
          <a:p>
            <a:r>
              <a:rPr lang="en-US" altLang="ko-KR" b="1" dirty="0">
                <a:ea typeface="나눔스퀘어" panose="020B0600000101010101"/>
              </a:rPr>
              <a:t>	</a:t>
            </a:r>
            <a:endParaRPr lang="ko-KR" altLang="en-US" b="1" dirty="0">
              <a:ea typeface="나눔스퀘어" panose="020B060000010101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1832" y="1848014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Why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Youtube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8216" y="2566887"/>
            <a:ext cx="1007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국내에서 제공되는 </a:t>
            </a:r>
            <a:r>
              <a:rPr lang="ko-KR" altLang="en-US" b="1" dirty="0" err="1" smtClean="0"/>
              <a:t>데이터셋의</a:t>
            </a:r>
            <a:r>
              <a:rPr lang="ko-KR" altLang="en-US" b="1" dirty="0" smtClean="0"/>
              <a:t> 크기가 충분하지 않을 수 있음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24845" y="3829892"/>
            <a:ext cx="9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국내 플랫폼 유저들이 여러 언어로 동영상을 검색할 가능성을 배제할 수 없음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5773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7849" y="1253925"/>
            <a:ext cx="733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3) Google Search Keyword : </a:t>
            </a:r>
            <a:r>
              <a:rPr lang="en-US" altLang="ko-KR" b="1" dirty="0" smtClean="0">
                <a:solidFill>
                  <a:srgbClr val="FF0000"/>
                </a:solidFill>
              </a:rPr>
              <a:t>Text – based Video Retrieval &gt;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https</a:t>
            </a:r>
            <a:r>
              <a:rPr lang="en-US" altLang="ko-KR" b="1" dirty="0"/>
              <a:t>://paperswithcode.com/task/video-retrieval/codeless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036580"/>
            <a:ext cx="9013665" cy="402140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000250" y="5242498"/>
            <a:ext cx="7130562" cy="81548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442234" y="4769910"/>
            <a:ext cx="981075" cy="9012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00713" y="3850931"/>
            <a:ext cx="5094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arXiv:2109.04290v2 [cs.CV] 13 Sep 2021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4024 -0.06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402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ExtraBold</vt:lpstr>
      <vt:lpstr>나눔스퀘어</vt:lpstr>
      <vt:lpstr>맑은 고딕</vt:lpstr>
      <vt:lpstr>Arial</vt:lpstr>
      <vt:lpstr>Yu Gothic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user</cp:lastModifiedBy>
  <cp:revision>74</cp:revision>
  <dcterms:created xsi:type="dcterms:W3CDTF">2018-05-18T17:10:13Z</dcterms:created>
  <dcterms:modified xsi:type="dcterms:W3CDTF">2021-09-15T17:17:08Z</dcterms:modified>
</cp:coreProperties>
</file>