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9" r:id="rId3"/>
    <p:sldId id="295" r:id="rId4"/>
    <p:sldId id="296" r:id="rId5"/>
    <p:sldId id="297" r:id="rId6"/>
    <p:sldId id="304" r:id="rId7"/>
    <p:sldId id="298" r:id="rId8"/>
    <p:sldId id="299" r:id="rId9"/>
    <p:sldId id="301" r:id="rId10"/>
    <p:sldId id="300" r:id="rId11"/>
    <p:sldId id="302" r:id="rId12"/>
  </p:sldIdLst>
  <p:sldSz cx="12192000" cy="6858000"/>
  <p:notesSz cx="6858000" cy="9144000"/>
  <p:embeddedFontLst>
    <p:embeddedFont>
      <p:font typeface="Bodoni MT" panose="02070603080606020203" pitchFamily="18" charset="0"/>
      <p:regular r:id="rId13"/>
      <p:bold r:id="rId14"/>
      <p:italic r:id="rId15"/>
      <p:boldItalic r:id="rId16"/>
    </p:embeddedFont>
    <p:embeddedFont>
      <p:font typeface="Yu Gothic UI Semibold" panose="020B0700000000000000" pitchFamily="34" charset="-128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FF"/>
    <a:srgbClr val="B14031"/>
    <a:srgbClr val="FBFBFB"/>
    <a:srgbClr val="FFFFFF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84199" y="1026785"/>
            <a:ext cx="11181081" cy="243143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[NAACL 2021] </a:t>
            </a:r>
            <a:r>
              <a:rPr lang="en-US" altLang="ko-KR" sz="44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Multimodal End-to-End Sparse Model for Emotion Recognition</a:t>
            </a:r>
            <a:endParaRPr lang="en-US" altLang="ko-KR" sz="4400" spc="-150" dirty="0" smtClean="0">
              <a:latin typeface="Yu Gothic UI Semibold" panose="020B0700000000000000" pitchFamily="34" charset="-128"/>
              <a:ea typeface="나눔스퀘어 ExtraBold" panose="020B0600000101010101" pitchFamily="50" charset="-127"/>
            </a:endParaRPr>
          </a:p>
          <a:p>
            <a:pPr algn="ctr"/>
            <a:endParaRPr lang="en-US" altLang="ko-KR" sz="4400" spc="-150" dirty="0">
              <a:latin typeface="Yu Gothic UI Semibold" panose="020B0700000000000000" pitchFamily="34" charset="-128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Wenliang Dai, Samuel </a:t>
            </a:r>
            <a:r>
              <a:rPr lang="en-US" altLang="ko-KR" sz="2000" spc="-150" dirty="0" err="1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Cahyawijaya</a:t>
            </a:r>
            <a:r>
              <a:rPr lang="en-US" altLang="ko-KR" sz="20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, </a:t>
            </a:r>
            <a:r>
              <a:rPr lang="en-US" altLang="ko-KR" sz="2000" spc="-150" dirty="0" err="1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Zihan</a:t>
            </a:r>
            <a:r>
              <a:rPr lang="en-US" altLang="ko-KR" sz="2000" spc="-150" dirty="0" smtClean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 Liu, Pascale Fung</a:t>
            </a:r>
            <a:endParaRPr lang="ko-KR" altLang="en-US" sz="2000" spc="-150" dirty="0">
              <a:latin typeface="Yu Gothic UI Semibold" panose="020B0700000000000000" pitchFamily="34" charset="-128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29" y="299681"/>
            <a:ext cx="800169" cy="4496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10233152" y="6048934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Dept</a:t>
            </a:r>
            <a:r>
              <a:rPr lang="en-US" altLang="ko-KR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of AI </a:t>
            </a:r>
            <a:endParaRPr lang="ko-KR" altLang="en-US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5741" y="4801994"/>
            <a:ext cx="329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2021. 11. 22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Eung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yeop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Kim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3.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Experiments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84" y="1402486"/>
            <a:ext cx="8672312" cy="41837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95" y="1290726"/>
            <a:ext cx="5663464" cy="512023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286000" y="1253878"/>
            <a:ext cx="5252720" cy="3458240"/>
            <a:chOff x="2286000" y="1266161"/>
            <a:chExt cx="5252720" cy="345824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2286000" y="1290726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675120" y="1266161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149600" y="1241596"/>
            <a:ext cx="5252720" cy="3458240"/>
            <a:chOff x="2286000" y="1266161"/>
            <a:chExt cx="5252720" cy="345824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286000" y="1290726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675120" y="1266161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013200" y="1253878"/>
            <a:ext cx="5252720" cy="3458240"/>
            <a:chOff x="2286000" y="1266161"/>
            <a:chExt cx="5252720" cy="345824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286000" y="1290726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675120" y="1266161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876800" y="1270812"/>
            <a:ext cx="5252720" cy="3458240"/>
            <a:chOff x="2286000" y="1266161"/>
            <a:chExt cx="5252720" cy="345824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286000" y="1290726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75120" y="1266161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44073" y="4997003"/>
            <a:ext cx="6428552" cy="29889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16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4</a:t>
            </a:r>
            <a:r>
              <a:rPr lang="en-US" altLang="ko-KR" sz="2800" dirty="0" smtClean="0"/>
              <a:t>. Conclusion &amp; Future Work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6" y="1699492"/>
            <a:ext cx="5750195" cy="4222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09419" y="2136531"/>
            <a:ext cx="63825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1) MESM is able to reduce the computational overhead.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2) FE2E model has an advantage in feature learning 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And surpasses the current state of the-art models 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3) Visualization of the cross-modal attention maps 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 smtClean="0"/>
              <a:t>   can give an insight to determine modalities. </a:t>
            </a:r>
          </a:p>
        </p:txBody>
      </p:sp>
    </p:spTree>
    <p:extLst>
      <p:ext uri="{BB962C8B-B14F-4D97-AF65-F5344CB8AC3E}">
        <p14:creationId xmlns:p14="http://schemas.microsoft.com/office/powerpoint/2010/main" val="36120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Abstract &amp; Introduction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74" y="1253925"/>
            <a:ext cx="5750195" cy="42223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8398" y="2281870"/>
            <a:ext cx="2382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Three modalities :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91590" y="2281870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Textual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85434" y="228187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Acoustic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549573" y="228187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Visual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7850" y="1253925"/>
            <a:ext cx="543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The main challenges in these tasks 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68398" y="3063690"/>
            <a:ext cx="5169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How to model the interactions between </a:t>
            </a:r>
          </a:p>
          <a:p>
            <a:r>
              <a:rPr lang="en-US" altLang="ko-KR" sz="2000" b="1" dirty="0" smtClean="0"/>
              <a:t>different modalities?</a:t>
            </a:r>
            <a:endParaRPr lang="ko-KR" altLang="en-US" sz="2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850" y="2194560"/>
            <a:ext cx="1829410" cy="408720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20362" y="2194559"/>
            <a:ext cx="1805962" cy="408720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90838" y="2194558"/>
            <a:ext cx="1746790" cy="408720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65830" y="4744720"/>
            <a:ext cx="569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 Feature extractions resulted from each models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776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16679 0.1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3" grpId="0"/>
      <p:bldP spid="14" grpId="0"/>
      <p:bldP spid="15" grpId="0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1.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Abstract &amp; Introduction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84" y="1402486"/>
            <a:ext cx="8672312" cy="41837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68" y="1290726"/>
            <a:ext cx="5663464" cy="512023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286000" y="1253878"/>
            <a:ext cx="5252720" cy="3458240"/>
            <a:chOff x="2286000" y="1266161"/>
            <a:chExt cx="5252720" cy="345824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2286000" y="1290726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675120" y="1266161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149600" y="1241596"/>
            <a:ext cx="5252720" cy="3458240"/>
            <a:chOff x="2286000" y="1266161"/>
            <a:chExt cx="5252720" cy="345824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286000" y="1290726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675120" y="1266161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013200" y="1253878"/>
            <a:ext cx="5252720" cy="3458240"/>
            <a:chOff x="2286000" y="1266161"/>
            <a:chExt cx="5252720" cy="345824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286000" y="1290726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675120" y="1266161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876800" y="1270812"/>
            <a:ext cx="5252720" cy="3458240"/>
            <a:chOff x="2286000" y="1266161"/>
            <a:chExt cx="5252720" cy="345824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286000" y="1290726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75120" y="1266161"/>
              <a:ext cx="863600" cy="3433675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4400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2.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Methodology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1319383"/>
            <a:ext cx="7611111" cy="381975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98474" y="5156215"/>
            <a:ext cx="5413188" cy="369370"/>
            <a:chOff x="577850" y="1290688"/>
            <a:chExt cx="5413188" cy="369370"/>
          </a:xfrm>
        </p:grpSpPr>
        <p:sp>
          <p:nvSpPr>
            <p:cNvPr id="3" name="TextBox 2"/>
            <p:cNvSpPr txBox="1"/>
            <p:nvPr/>
          </p:nvSpPr>
          <p:spPr>
            <a:xfrm>
              <a:off x="577850" y="1290726"/>
              <a:ext cx="3111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multimodal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data samples :</a:t>
              </a:r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689599" y="1290688"/>
              <a:ext cx="2301439" cy="365792"/>
              <a:chOff x="3629533" y="1311664"/>
              <a:chExt cx="2301439" cy="36579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533" y="1338182"/>
                <a:ext cx="693480" cy="32006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013" y="1311664"/>
                <a:ext cx="1607959" cy="365792"/>
              </a:xfrm>
              <a:prstGeom prst="rect">
                <a:avLst/>
              </a:prstGeom>
            </p:spPr>
          </p:pic>
        </p:grpSp>
      </p:grpSp>
      <p:grpSp>
        <p:nvGrpSpPr>
          <p:cNvPr id="17" name="그룹 16"/>
          <p:cNvGrpSpPr/>
          <p:nvPr/>
        </p:nvGrpSpPr>
        <p:grpSpPr>
          <a:xfrm>
            <a:off x="570991" y="5542701"/>
            <a:ext cx="5730737" cy="882000"/>
            <a:chOff x="570991" y="5542701"/>
            <a:chExt cx="5730737" cy="882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50" y="5542701"/>
              <a:ext cx="2446232" cy="266723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570991" y="5826540"/>
              <a:ext cx="5730737" cy="304826"/>
              <a:chOff x="570991" y="5826540"/>
              <a:chExt cx="5730737" cy="304826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991" y="5826540"/>
                <a:ext cx="5121084" cy="297206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2075" y="5826540"/>
                <a:ext cx="609653" cy="304826"/>
              </a:xfrm>
              <a:prstGeom prst="rect">
                <a:avLst/>
              </a:prstGeom>
            </p:spPr>
          </p:pic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991" y="6157978"/>
              <a:ext cx="4016088" cy="266723"/>
            </a:xfrm>
            <a:prstGeom prst="rect">
              <a:avLst/>
            </a:prstGeom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577850" y="4265379"/>
            <a:ext cx="3116200" cy="75455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35760" y="2204721"/>
            <a:ext cx="1046480" cy="19812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0991" y="2146327"/>
            <a:ext cx="1046480" cy="97279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00529" y="2181941"/>
            <a:ext cx="1046480" cy="97279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06068" y="3119120"/>
            <a:ext cx="887982" cy="64091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03703" y="2632723"/>
            <a:ext cx="989657" cy="141139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155" y="1560500"/>
            <a:ext cx="3244995" cy="1171654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6167120" y="1560500"/>
            <a:ext cx="1869440" cy="337726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2. </a:t>
            </a:r>
            <a:r>
              <a:rPr lang="en-US" altLang="ko-KR" sz="2800" dirty="0" smtClean="0">
                <a:ea typeface="나눔스퀘어" panose="020B0600000101010101" pitchFamily="50" charset="-127"/>
              </a:rPr>
              <a:t>Methodology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3590" y="1516201"/>
            <a:ext cx="8634208" cy="41303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46" y="1164339"/>
            <a:ext cx="4580017" cy="165368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-162560" y="3718560"/>
            <a:ext cx="1584960" cy="75184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500618" y="2818022"/>
            <a:ext cx="7374187" cy="990466"/>
            <a:chOff x="4510778" y="2907490"/>
            <a:chExt cx="7374187" cy="990466"/>
          </a:xfrm>
        </p:grpSpPr>
        <p:grpSp>
          <p:nvGrpSpPr>
            <p:cNvPr id="14" name="그룹 13"/>
            <p:cNvGrpSpPr/>
            <p:nvPr/>
          </p:nvGrpSpPr>
          <p:grpSpPr>
            <a:xfrm>
              <a:off x="4510778" y="2907490"/>
              <a:ext cx="6767146" cy="675657"/>
              <a:chOff x="4908059" y="3073434"/>
              <a:chExt cx="6767146" cy="67565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8059" y="3073434"/>
                <a:ext cx="2263336" cy="327688"/>
              </a:xfrm>
              <a:prstGeom prst="rect">
                <a:avLst/>
              </a:prstGeom>
            </p:spPr>
          </p:pic>
          <p:grpSp>
            <p:nvGrpSpPr>
              <p:cNvPr id="13" name="그룹 12"/>
              <p:cNvGrpSpPr/>
              <p:nvPr/>
            </p:nvGrpSpPr>
            <p:grpSpPr>
              <a:xfrm>
                <a:off x="4908059" y="3437901"/>
                <a:ext cx="6767146" cy="311190"/>
                <a:chOff x="4908059" y="3907201"/>
                <a:chExt cx="6767146" cy="311190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8059" y="3921185"/>
                  <a:ext cx="2446232" cy="297206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4291" y="3907201"/>
                  <a:ext cx="4320914" cy="30482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그룹 16"/>
            <p:cNvGrpSpPr/>
            <p:nvPr/>
          </p:nvGrpSpPr>
          <p:grpSpPr>
            <a:xfrm>
              <a:off x="4510779" y="3576783"/>
              <a:ext cx="7374186" cy="321173"/>
              <a:chOff x="4510779" y="3576783"/>
              <a:chExt cx="7374186" cy="321173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0779" y="3576783"/>
                <a:ext cx="3861062" cy="321173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1841" y="3583147"/>
                <a:ext cx="3513124" cy="312447"/>
              </a:xfrm>
              <a:prstGeom prst="rect">
                <a:avLst/>
              </a:prstGeom>
            </p:spPr>
          </p:pic>
        </p:grpSp>
      </p:grpSp>
      <p:sp>
        <p:nvSpPr>
          <p:cNvPr id="19" name="모서리가 둥근 직사각형 18"/>
          <p:cNvSpPr/>
          <p:nvPr/>
        </p:nvSpPr>
        <p:spPr>
          <a:xfrm>
            <a:off x="5638669" y="1191363"/>
            <a:ext cx="4583793" cy="157589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500618" y="3922637"/>
            <a:ext cx="6124399" cy="974752"/>
            <a:chOff x="4500618" y="3932528"/>
            <a:chExt cx="6124399" cy="97475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618" y="3932528"/>
              <a:ext cx="5159187" cy="94496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1469" y="4562434"/>
              <a:ext cx="1013548" cy="344846"/>
            </a:xfrm>
            <a:prstGeom prst="rect">
              <a:avLst/>
            </a:prstGeom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2255520" y="2560321"/>
            <a:ext cx="1361440" cy="42672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785360" y="528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496807" y="5553278"/>
            <a:ext cx="6782388" cy="662851"/>
            <a:chOff x="4496807" y="5553278"/>
            <a:chExt cx="6782388" cy="662851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307" y="5610143"/>
              <a:ext cx="2171888" cy="266723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4496807" y="5553278"/>
              <a:ext cx="4610500" cy="662851"/>
              <a:chOff x="4496807" y="5553278"/>
              <a:chExt cx="4610500" cy="662851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807" y="5553278"/>
                <a:ext cx="4610500" cy="34293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807" y="5919705"/>
                <a:ext cx="2903472" cy="259102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9214" y="5934165"/>
                <a:ext cx="1638442" cy="281964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07" y="5018353"/>
            <a:ext cx="4765473" cy="4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96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3.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Experiments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850" y="1253925"/>
            <a:ext cx="325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r>
              <a:rPr lang="en-US" altLang="ko-KR" sz="2400" b="1" dirty="0" smtClean="0"/>
              <a:t>. Evaluation Metrics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7850" y="1924162"/>
            <a:ext cx="25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1) Evaluation Metrics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7850" y="3511478"/>
            <a:ext cx="704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2) Weighted Accuracy (</a:t>
            </a:r>
            <a:r>
              <a:rPr lang="en-US" altLang="ko-KR" b="1" dirty="0" err="1" smtClean="0"/>
              <a:t>WAcc</a:t>
            </a:r>
            <a:r>
              <a:rPr lang="en-US" altLang="ko-KR" b="1" dirty="0" smtClean="0"/>
              <a:t>) for evaluating the CMU-MOSEI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13905" y="2428868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IEMOCAP dataset :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80440" y="2428868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Accuracy, F1-score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3905" y="2908565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CMU-MOSEI dataset :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387" y="2908565"/>
            <a:ext cx="32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Weighted Accuracy, F1-score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13905" y="4109467"/>
            <a:ext cx="94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It contains many more negative samples than positive ones on each emotion category.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13904" y="4691762"/>
            <a:ext cx="108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If normal accuracy is used, a model will still get a fine score when predicting all samples to be </a:t>
            </a:r>
            <a:r>
              <a:rPr lang="en-US" altLang="ko-KR" dirty="0" err="1" smtClean="0"/>
              <a:t>neg</a:t>
            </a:r>
            <a:r>
              <a:rPr lang="en-US" altLang="ko-KR" dirty="0" smtClean="0"/>
              <a:t>-.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81" y="5098794"/>
            <a:ext cx="485842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3.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Experiments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77850" y="1715590"/>
            <a:ext cx="8329382" cy="2248095"/>
            <a:chOff x="577850" y="1613304"/>
            <a:chExt cx="8329382" cy="22480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50" y="1636166"/>
              <a:ext cx="4160881" cy="222523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731" y="1613304"/>
              <a:ext cx="4168501" cy="224809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577850" y="1253925"/>
            <a:ext cx="396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Feature </a:t>
            </a:r>
            <a:r>
              <a:rPr lang="en-US" altLang="ko-KR" sz="2400" b="1" dirty="0" smtClean="0"/>
              <a:t>extraction </a:t>
            </a:r>
            <a:r>
              <a:rPr lang="en-US" altLang="ko-KR" sz="2400" b="1" dirty="0" smtClean="0"/>
              <a:t>step</a:t>
            </a:r>
            <a:endParaRPr lang="ko-KR" altLang="en-US" sz="2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7850" y="3982053"/>
            <a:ext cx="11740715" cy="2583092"/>
            <a:chOff x="577850" y="3982053"/>
            <a:chExt cx="11740715" cy="2583092"/>
          </a:xfrm>
        </p:grpSpPr>
        <p:sp>
          <p:nvSpPr>
            <p:cNvPr id="8" name="TextBox 7"/>
            <p:cNvSpPr txBox="1"/>
            <p:nvPr/>
          </p:nvSpPr>
          <p:spPr>
            <a:xfrm>
              <a:off x="577850" y="3982053"/>
              <a:ext cx="106947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/>
                <a:t>Visual data </a:t>
              </a:r>
              <a:r>
                <a:rPr lang="en-US" altLang="ko-KR" dirty="0" smtClean="0"/>
                <a:t>: </a:t>
              </a:r>
              <a:r>
                <a:rPr lang="en-US" altLang="ko-KR" b="1" dirty="0"/>
                <a:t>35 facial action units</a:t>
              </a:r>
              <a:r>
                <a:rPr lang="en-US" altLang="ko-KR" dirty="0"/>
                <a:t> using the Open Face library for the image frames in the video, 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which </a:t>
              </a:r>
              <a:r>
                <a:rPr lang="en-US" altLang="ko-KR" b="1" u="sng" dirty="0"/>
                <a:t>capture the movement of facial muscles. </a:t>
              </a:r>
              <a:endParaRPr lang="ko-KR" altLang="en-US" b="1" u="sn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7850" y="4782347"/>
              <a:ext cx="1174071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b="1" dirty="0" smtClean="0"/>
                <a:t>Acoustic data </a:t>
              </a:r>
              <a:r>
                <a:rPr lang="en-US" altLang="ko-KR" dirty="0" smtClean="0"/>
                <a:t>: </a:t>
              </a:r>
              <a:r>
                <a:rPr lang="en-US" altLang="ko-KR" dirty="0"/>
                <a:t>a total of 142 dimension features consisting of 12 dimension bark band </a:t>
              </a:r>
              <a:r>
                <a:rPr lang="en-US" altLang="ko-KR" dirty="0" smtClean="0"/>
                <a:t>energy(</a:t>
              </a:r>
              <a:r>
                <a:rPr lang="en-US" altLang="ko-KR" b="1" dirty="0" smtClean="0"/>
                <a:t>BBE</a:t>
              </a:r>
              <a:r>
                <a:rPr lang="en-US" altLang="ko-KR" dirty="0" smtClean="0"/>
                <a:t>) </a:t>
              </a:r>
              <a:r>
                <a:rPr lang="en-US" altLang="ko-KR" dirty="0"/>
                <a:t>features</a:t>
              </a:r>
              <a:r>
                <a:rPr lang="en-US" altLang="ko-KR" dirty="0" smtClean="0"/>
                <a:t>,</a:t>
              </a:r>
              <a:endParaRPr lang="en-US" altLang="ko-KR" dirty="0" smtClean="0"/>
            </a:p>
            <a:p>
              <a:pPr lvl="0">
                <a:lnSpc>
                  <a:spcPct val="150000"/>
                </a:lnSpc>
              </a:pPr>
              <a:r>
                <a:rPr lang="en-US" altLang="ko-KR" dirty="0" smtClean="0"/>
                <a:t>22 </a:t>
              </a:r>
              <a:r>
                <a:rPr lang="en-US" altLang="ko-KR" dirty="0"/>
                <a:t>dimension </a:t>
              </a:r>
              <a:r>
                <a:rPr lang="en-US" altLang="ko-KR" dirty="0" err="1"/>
                <a:t>mel</a:t>
              </a:r>
              <a:r>
                <a:rPr lang="en-US" altLang="ko-KR" dirty="0"/>
                <a:t>-frequency </a:t>
              </a:r>
              <a:r>
                <a:rPr lang="en-US" altLang="ko-KR" dirty="0" err="1"/>
                <a:t>cepstral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coefficient(</a:t>
              </a:r>
              <a:r>
                <a:rPr lang="en-US" altLang="ko-KR" b="1" dirty="0" smtClean="0"/>
                <a:t>MFCC</a:t>
              </a:r>
              <a:r>
                <a:rPr lang="en-US" altLang="ko-KR" dirty="0" smtClean="0"/>
                <a:t>) </a:t>
              </a:r>
              <a:r>
                <a:rPr lang="en-US" altLang="ko-KR" dirty="0"/>
                <a:t>features, and 108 statistical features </a:t>
              </a:r>
              <a:endParaRPr lang="en-US" altLang="ko-KR" dirty="0" smtClean="0"/>
            </a:p>
            <a:p>
              <a:pPr lvl="0">
                <a:lnSpc>
                  <a:spcPct val="150000"/>
                </a:lnSpc>
              </a:pPr>
              <a:r>
                <a:rPr lang="en-US" altLang="ko-KR" dirty="0" smtClean="0"/>
                <a:t>from </a:t>
              </a:r>
              <a:r>
                <a:rPr lang="en-US" altLang="ko-KR" dirty="0"/>
                <a:t>18 phonological </a:t>
              </a:r>
              <a:r>
                <a:rPr lang="en-US" altLang="ko-KR" dirty="0" smtClean="0"/>
                <a:t>classes</a:t>
              </a:r>
              <a:r>
                <a:rPr lang="en-US" altLang="ko-KR" dirty="0"/>
                <a:t>. </a:t>
              </a:r>
              <a:r>
                <a:rPr lang="en-US" altLang="ko-KR" b="1" u="sng" dirty="0" smtClean="0"/>
                <a:t>We </a:t>
              </a:r>
              <a:r>
                <a:rPr lang="en-US" altLang="ko-KR" b="1" u="sng" dirty="0"/>
                <a:t>extract the features per 400 </a:t>
              </a:r>
              <a:r>
                <a:rPr lang="en-US" altLang="ko-KR" b="1" u="sng" dirty="0" err="1"/>
                <a:t>ms</a:t>
              </a:r>
              <a:r>
                <a:rPr lang="en-US" altLang="ko-KR" b="1" u="sng" dirty="0"/>
                <a:t> time frame using the </a:t>
              </a:r>
              <a:r>
                <a:rPr lang="en-US" altLang="ko-KR" b="1" u="sng" dirty="0" err="1"/>
                <a:t>DisVoice</a:t>
              </a:r>
              <a:r>
                <a:rPr lang="en-US" altLang="ko-KR" b="1" u="sng" dirty="0"/>
                <a:t> library.</a:t>
              </a:r>
              <a:endParaRPr lang="ko-KR" altLang="ko-KR" b="1" u="sng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850" y="6195813"/>
              <a:ext cx="7833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Textual data </a:t>
              </a:r>
              <a:r>
                <a:rPr lang="en-US" altLang="ko-KR" dirty="0" smtClean="0"/>
                <a:t>: </a:t>
              </a:r>
              <a:r>
                <a:rPr lang="en-US" altLang="ko-KR" dirty="0"/>
                <a:t>the pre-trained </a:t>
              </a:r>
              <a:r>
                <a:rPr lang="en-US" altLang="ko-KR" dirty="0" err="1"/>
                <a:t>GloVe</a:t>
              </a:r>
              <a:r>
                <a:rPr lang="en-US" altLang="ko-KR" dirty="0"/>
                <a:t> word </a:t>
              </a:r>
              <a:r>
                <a:rPr lang="en-US" altLang="ko-KR" dirty="0" err="1" smtClean="0"/>
                <a:t>embeddings</a:t>
              </a:r>
              <a:r>
                <a:rPr lang="en-US" altLang="ko-KR" dirty="0" smtClean="0"/>
                <a:t>.(glove.840B.300d)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9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3.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Experiments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85" y="1253925"/>
            <a:ext cx="7948349" cy="522777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030385" y="1767840"/>
            <a:ext cx="1871055" cy="3444240"/>
            <a:chOff x="2030385" y="1767840"/>
            <a:chExt cx="1871055" cy="344424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30385" y="1767840"/>
              <a:ext cx="1871055" cy="81280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30385" y="4429760"/>
              <a:ext cx="1495135" cy="78232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030385" y="2580640"/>
            <a:ext cx="1871055" cy="2854960"/>
            <a:chOff x="2030385" y="2580640"/>
            <a:chExt cx="1871055" cy="285496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32000" y="2580640"/>
              <a:ext cx="1869440" cy="20734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030385" y="5212080"/>
              <a:ext cx="1495135" cy="22352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030385" y="2796070"/>
            <a:ext cx="1871055" cy="2775854"/>
            <a:chOff x="2030385" y="2796070"/>
            <a:chExt cx="1871055" cy="277585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032000" y="2796070"/>
              <a:ext cx="1869440" cy="20734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030385" y="5404093"/>
              <a:ext cx="1495135" cy="167831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25520" y="1767840"/>
            <a:ext cx="6370320" cy="3867304"/>
            <a:chOff x="3525520" y="1767840"/>
            <a:chExt cx="6370320" cy="3867304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901440" y="1767840"/>
              <a:ext cx="5994400" cy="123557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525520" y="4399574"/>
              <a:ext cx="6370320" cy="123557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030383" y="2513765"/>
            <a:ext cx="1871056" cy="3151565"/>
            <a:chOff x="2030383" y="2513765"/>
            <a:chExt cx="1871056" cy="315156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2030384" y="2513765"/>
              <a:ext cx="1871055" cy="59342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030383" y="5137731"/>
              <a:ext cx="1495137" cy="527599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294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smtClean="0"/>
              <a:t>3.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Experiments &amp;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Ablation Study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474" y="1253925"/>
            <a:ext cx="432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Effects of Nucleus Sampling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1715590"/>
            <a:ext cx="3932261" cy="38560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87" y="1715590"/>
            <a:ext cx="3490262" cy="3093988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663441" y="2164080"/>
            <a:ext cx="3416308" cy="168656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59125" y="2040710"/>
            <a:ext cx="135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odoni MT" panose="02070603080606020203" pitchFamily="18" charset="0"/>
              </a:rPr>
              <a:t>T : Textual</a:t>
            </a:r>
          </a:p>
          <a:p>
            <a:r>
              <a:rPr lang="en-US" altLang="ko-KR" dirty="0" smtClean="0">
                <a:latin typeface="Bodoni MT" panose="02070603080606020203" pitchFamily="18" charset="0"/>
              </a:rPr>
              <a:t>A : Acoustic</a:t>
            </a:r>
          </a:p>
          <a:p>
            <a:r>
              <a:rPr lang="en-US" altLang="ko-KR" dirty="0" smtClean="0">
                <a:latin typeface="Bodoni MT" panose="02070603080606020203" pitchFamily="18" charset="0"/>
              </a:rPr>
              <a:t>V : Visual</a:t>
            </a:r>
            <a:endParaRPr lang="ko-KR" altLang="en-US" dirty="0">
              <a:latin typeface="Bodoni MT" panose="02070603080606020203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63441" y="3850640"/>
            <a:ext cx="3416308" cy="80264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77440" y="1715590"/>
            <a:ext cx="375920" cy="3466010"/>
          </a:xfrm>
          <a:prstGeom prst="roundRect">
            <a:avLst/>
          </a:prstGeom>
          <a:noFill/>
          <a:ln w="50800">
            <a:solidFill>
              <a:srgbClr val="686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663441" y="4779710"/>
            <a:ext cx="3863675" cy="983065"/>
            <a:chOff x="4663441" y="5246894"/>
            <a:chExt cx="3863675" cy="98306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610" y="5246894"/>
              <a:ext cx="2842506" cy="243861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441" y="5490755"/>
              <a:ext cx="3863675" cy="739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2865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334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 ExtraBold</vt:lpstr>
      <vt:lpstr>나눔스퀘어</vt:lpstr>
      <vt:lpstr>Bodoni MT</vt:lpstr>
      <vt:lpstr>Yu Gothic UI Semibold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user</cp:lastModifiedBy>
  <cp:revision>114</cp:revision>
  <dcterms:created xsi:type="dcterms:W3CDTF">2018-05-18T17:10:13Z</dcterms:created>
  <dcterms:modified xsi:type="dcterms:W3CDTF">2021-11-22T06:01:10Z</dcterms:modified>
</cp:coreProperties>
</file>