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9" r:id="rId4"/>
    <p:sldId id="298" r:id="rId5"/>
    <p:sldId id="294" r:id="rId6"/>
    <p:sldId id="301" r:id="rId7"/>
    <p:sldId id="300" r:id="rId8"/>
    <p:sldId id="302" r:id="rId9"/>
    <p:sldId id="309" r:id="rId10"/>
    <p:sldId id="304" r:id="rId11"/>
    <p:sldId id="305" r:id="rId12"/>
    <p:sldId id="293" r:id="rId13"/>
    <p:sldId id="295" r:id="rId14"/>
    <p:sldId id="292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Yu Gothic UI Semibold" panose="020B0700000000000000" pitchFamily="34" charset="-12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031"/>
    <a:srgbClr val="FBFBFB"/>
    <a:srgbClr val="FFFFFF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3EE0-D64C-44BC-9B07-B67F1BBD0BF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B0CFC-9084-4C5C-BC65-80CC30A3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6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199" y="1026785"/>
            <a:ext cx="8199315" cy="144655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다목적 비디오 검색을 위한</a:t>
            </a:r>
            <a:endParaRPr lang="en-US" altLang="ko-KR" sz="4400" spc="-150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ko-KR" altLang="en-US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차세대 인공 신경망 기술 개발</a:t>
            </a:r>
            <a:endParaRPr lang="ko-KR" altLang="en-US" sz="4400" spc="-150" dirty="0">
              <a:latin typeface="Yu Gothic UI Semibold" panose="020B0700000000000000" pitchFamily="34" charset="-128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635000" y="2750819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Datasets setting</a:t>
            </a:r>
            <a:endParaRPr lang="ko-KR" altLang="en-US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29" y="299681"/>
            <a:ext cx="800169" cy="449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10233152" y="6048934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</a:t>
            </a:r>
            <a:r>
              <a:rPr lang="en-US" altLang="ko-KR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AI </a:t>
            </a:r>
            <a:endParaRPr lang="ko-KR" altLang="en-US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817AD0-A4A7-434F-BDFF-04E64C9EF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16"/>
          <a:stretch/>
        </p:blipFill>
        <p:spPr>
          <a:xfrm>
            <a:off x="316733" y="5014985"/>
            <a:ext cx="3458348" cy="113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FF669-3FB7-C84F-ADEB-8CABA3643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684"/>
          <a:stretch/>
        </p:blipFill>
        <p:spPr>
          <a:xfrm>
            <a:off x="4402246" y="5014985"/>
            <a:ext cx="3458348" cy="880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FA2D55-15FE-9347-BEAA-66D0606AB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3" r="30062" b="11924"/>
          <a:stretch/>
        </p:blipFill>
        <p:spPr>
          <a:xfrm>
            <a:off x="401003" y="1013879"/>
            <a:ext cx="4085513" cy="2128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B897B2-C4C3-E84E-AE8C-13A03373C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18" t="7220" b="50925"/>
          <a:stretch/>
        </p:blipFill>
        <p:spPr>
          <a:xfrm>
            <a:off x="4941404" y="1166279"/>
            <a:ext cx="3263985" cy="2143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919934-69CD-E14E-A066-4ACDD6811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3" r="30062" b="11924"/>
          <a:stretch/>
        </p:blipFill>
        <p:spPr>
          <a:xfrm>
            <a:off x="553403" y="1166279"/>
            <a:ext cx="4085513" cy="2128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84D5F4-F6FD-2E40-8809-7E7D55C4BC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3" r="30062" b="11924"/>
          <a:stretch/>
        </p:blipFill>
        <p:spPr>
          <a:xfrm>
            <a:off x="705803" y="1318679"/>
            <a:ext cx="4085513" cy="2128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D07B4-58C3-D541-9646-1E6F15429A85}"/>
              </a:ext>
            </a:extLst>
          </p:cNvPr>
          <p:cNvSpPr txBox="1"/>
          <p:nvPr/>
        </p:nvSpPr>
        <p:spPr>
          <a:xfrm>
            <a:off x="401003" y="3478513"/>
            <a:ext cx="4390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비디오 </a:t>
            </a:r>
            <a:r>
              <a:rPr kumimoji="1" lang="ko-KR" altLang="en-US" sz="1050" dirty="0" err="1"/>
              <a:t>바운딩</a:t>
            </a:r>
            <a:r>
              <a:rPr kumimoji="1" lang="ko-KR" altLang="en-US" sz="1050" dirty="0"/>
              <a:t> 박스 데이터</a:t>
            </a:r>
            <a:r>
              <a:rPr kumimoji="1" lang="en-US" altLang="ko-KR" sz="1050" dirty="0"/>
              <a:t>&gt;</a:t>
            </a:r>
            <a:endParaRPr kumimoji="1"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EA8D7-34BD-BD41-B963-8A4F27171838}"/>
              </a:ext>
            </a:extLst>
          </p:cNvPr>
          <p:cNvSpPr txBox="1"/>
          <p:nvPr/>
        </p:nvSpPr>
        <p:spPr>
          <a:xfrm>
            <a:off x="4941404" y="3360178"/>
            <a:ext cx="3263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가공 카테고리 데이터</a:t>
            </a:r>
            <a:r>
              <a:rPr kumimoji="1" lang="en-US" altLang="ko-KR" sz="1050" dirty="0"/>
              <a:t>&gt;</a:t>
            </a:r>
            <a:endParaRPr kumimoji="1"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DD7E7-B106-8441-BC5D-8742FB6D2CA3}"/>
              </a:ext>
            </a:extLst>
          </p:cNvPr>
          <p:cNvSpPr txBox="1"/>
          <p:nvPr/>
        </p:nvSpPr>
        <p:spPr>
          <a:xfrm>
            <a:off x="316733" y="6153908"/>
            <a:ext cx="3458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카테고리 데이터 리스트</a:t>
            </a:r>
            <a:r>
              <a:rPr kumimoji="1" lang="en-US" altLang="ko-KR" sz="1050" dirty="0"/>
              <a:t>(CSV)&gt;</a:t>
            </a:r>
            <a:endParaRPr kumimoji="1"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1F7EA2-B3CB-434F-9FA2-526F1615F315}"/>
              </a:ext>
            </a:extLst>
          </p:cNvPr>
          <p:cNvSpPr txBox="1"/>
          <p:nvPr/>
        </p:nvSpPr>
        <p:spPr>
          <a:xfrm>
            <a:off x="4402246" y="5915859"/>
            <a:ext cx="3458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비디오 데이터 리스트</a:t>
            </a:r>
            <a:r>
              <a:rPr kumimoji="1" lang="en-US" altLang="ko-KR" sz="1050" dirty="0"/>
              <a:t>(CSV)&gt;</a:t>
            </a:r>
            <a:endParaRPr kumimoji="1" lang="ko-KR" altLang="en-US" sz="105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53B0EF-2E30-E04E-BCDA-C6F09B7DC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491" y="1037264"/>
            <a:ext cx="3193218" cy="54057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77368C-1EB3-B142-A349-44188BD0E55D}"/>
              </a:ext>
            </a:extLst>
          </p:cNvPr>
          <p:cNvSpPr txBox="1"/>
          <p:nvPr/>
        </p:nvSpPr>
        <p:spPr>
          <a:xfrm>
            <a:off x="8901490" y="6445564"/>
            <a:ext cx="319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가공 데이터 리스트</a:t>
            </a:r>
            <a:r>
              <a:rPr kumimoji="1" lang="en-US" altLang="ko-KR" sz="1050" dirty="0"/>
              <a:t>(JSON)&gt;</a:t>
            </a:r>
            <a:endParaRPr kumimoji="1"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17B968-41E6-3142-9B2E-C0532E3B4265}"/>
              </a:ext>
            </a:extLst>
          </p:cNvPr>
          <p:cNvSpPr/>
          <p:nvPr/>
        </p:nvSpPr>
        <p:spPr>
          <a:xfrm>
            <a:off x="89705" y="754700"/>
            <a:ext cx="8509299" cy="347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저작도구 데이터 생성 공간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BC2FE9-F50C-CB49-B050-0E9B0EBD7724}"/>
              </a:ext>
            </a:extLst>
          </p:cNvPr>
          <p:cNvSpPr/>
          <p:nvPr/>
        </p:nvSpPr>
        <p:spPr>
          <a:xfrm>
            <a:off x="89704" y="4757304"/>
            <a:ext cx="8509299" cy="1983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참조 데이터</a:t>
            </a:r>
          </a:p>
        </p:txBody>
      </p:sp>
      <p:sp>
        <p:nvSpPr>
          <p:cNvPr id="25" name="왼쪽/오른쪽 화살표[L] 24">
            <a:extLst>
              <a:ext uri="{FF2B5EF4-FFF2-40B4-BE49-F238E27FC236}">
                <a16:creationId xmlns:a16="http://schemas.microsoft.com/office/drawing/2014/main" id="{18C9B593-89A8-5648-BE36-278D7CE2F6DA}"/>
              </a:ext>
            </a:extLst>
          </p:cNvPr>
          <p:cNvSpPr/>
          <p:nvPr/>
        </p:nvSpPr>
        <p:spPr>
          <a:xfrm rot="5400000">
            <a:off x="4023277" y="4335525"/>
            <a:ext cx="642151" cy="350855"/>
          </a:xfrm>
          <a:prstGeom prst="leftRightArrow">
            <a:avLst>
              <a:gd name="adj1" fmla="val 50000"/>
              <a:gd name="adj2" fmla="val 3773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25B32E9F-E7B9-9546-8A29-71ECB8F90FAB}"/>
              </a:ext>
            </a:extLst>
          </p:cNvPr>
          <p:cNvSpPr/>
          <p:nvPr/>
        </p:nvSpPr>
        <p:spPr>
          <a:xfrm>
            <a:off x="4315747" y="4360304"/>
            <a:ext cx="4507454" cy="29735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D125C-E83A-7744-ACDE-ACC36BDCC082}"/>
              </a:ext>
            </a:extLst>
          </p:cNvPr>
          <p:cNvSpPr txBox="1"/>
          <p:nvPr/>
        </p:nvSpPr>
        <p:spPr>
          <a:xfrm>
            <a:off x="365829" y="2094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대표도면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553B0EF-2E30-E04E-BCDA-C6F09B7D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2" y="1084404"/>
            <a:ext cx="3193218" cy="54057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77368C-1EB3-B142-A349-44188BD0E55D}"/>
              </a:ext>
            </a:extLst>
          </p:cNvPr>
          <p:cNvSpPr txBox="1"/>
          <p:nvPr/>
        </p:nvSpPr>
        <p:spPr>
          <a:xfrm>
            <a:off x="351902" y="6490122"/>
            <a:ext cx="319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가공 데이터 리스트</a:t>
            </a:r>
            <a:r>
              <a:rPr kumimoji="1" lang="en-US" altLang="ko-KR" sz="1050" dirty="0"/>
              <a:t>(JSON)&gt;</a:t>
            </a:r>
            <a:endParaRPr kumimoji="1" lang="ko-KR" altLang="en-US" sz="105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4888B4-F2B9-514C-9C22-DD1F21BB6E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36535" y="1207759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84">
                  <a:extLst>
                    <a:ext uri="{9D8B030D-6E8A-4147-A177-3AD203B41FA5}">
                      <a16:colId xmlns:a16="http://schemas.microsoft.com/office/drawing/2014/main" val="2542470274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569635249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1821202482"/>
                    </a:ext>
                  </a:extLst>
                </a:gridCol>
                <a:gridCol w="4662842">
                  <a:extLst>
                    <a:ext uri="{9D8B030D-6E8A-4147-A177-3AD203B41FA5}">
                      <a16:colId xmlns:a16="http://schemas.microsoft.com/office/drawing/2014/main" val="1834744757"/>
                    </a:ext>
                  </a:extLst>
                </a:gridCol>
              </a:tblGrid>
              <a:tr h="23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Depth_0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Depth_1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Depth_2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30689"/>
                  </a:ext>
                </a:extLst>
              </a:tr>
              <a:tr h="23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video_id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동영상 콘텐츠 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비디오 데이터 리스트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47497"/>
                  </a:ext>
                </a:extLst>
              </a:tr>
              <a:tr h="232771">
                <a:tc rowSpan="1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metas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동영상 내의 객체 개수 만큼 리스트로 표현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84053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category_0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 데이터 리스트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CSV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참조하여 라벨 정보 표현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568481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category_1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4287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category_2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41023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category_3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613516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start_frame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bbox_list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 시작 프레임 번호 표기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38212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end_frame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bbox_list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 종료 프레임 번호 표기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9394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bbox_list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바운딩박스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표기 된 프레임 리스트 표기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47240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바운딩박스의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42370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바운딩박스의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TOP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03306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바운딩박스의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77996"/>
                  </a:ext>
                </a:extLst>
              </a:tr>
              <a:tr h="2327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바운딩박스의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HEIGHT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00288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C13AE76B-3E66-5B4E-AFB9-B302FE4E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16"/>
          <a:stretch/>
        </p:blipFill>
        <p:spPr>
          <a:xfrm>
            <a:off x="3736535" y="5351199"/>
            <a:ext cx="3458348" cy="113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2DA1ED0-A39C-9D41-AE65-AD7A35706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684"/>
          <a:stretch/>
        </p:blipFill>
        <p:spPr>
          <a:xfrm>
            <a:off x="7822048" y="5351199"/>
            <a:ext cx="3458348" cy="880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055E55D-144F-AB4C-8444-8808E4741644}"/>
              </a:ext>
            </a:extLst>
          </p:cNvPr>
          <p:cNvSpPr txBox="1"/>
          <p:nvPr/>
        </p:nvSpPr>
        <p:spPr>
          <a:xfrm>
            <a:off x="3736535" y="6490122"/>
            <a:ext cx="3458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카테고리 데이터 리스트</a:t>
            </a:r>
            <a:r>
              <a:rPr kumimoji="1" lang="en-US" altLang="ko-KR" sz="1050" dirty="0"/>
              <a:t>(CSV)&gt;</a:t>
            </a:r>
            <a:endParaRPr kumimoji="1" lang="ko-KR" alt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08640E-85B4-8B45-AF3D-47FFD4F588BE}"/>
              </a:ext>
            </a:extLst>
          </p:cNvPr>
          <p:cNvSpPr txBox="1"/>
          <p:nvPr/>
        </p:nvSpPr>
        <p:spPr>
          <a:xfrm>
            <a:off x="7822048" y="6252073"/>
            <a:ext cx="3458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</a:t>
            </a:r>
            <a:r>
              <a:rPr kumimoji="1" lang="ko-KR" altLang="en-US" sz="1050" dirty="0"/>
              <a:t>비디오 데이터 리스트</a:t>
            </a:r>
            <a:r>
              <a:rPr kumimoji="1" lang="en-US" altLang="ko-KR" sz="1050" dirty="0"/>
              <a:t>(CSV)&gt;</a:t>
            </a:r>
            <a:endParaRPr kumimoji="1"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9561B-432F-9346-BD98-92757D5F3F18}"/>
              </a:ext>
            </a:extLst>
          </p:cNvPr>
          <p:cNvSpPr txBox="1"/>
          <p:nvPr/>
        </p:nvSpPr>
        <p:spPr>
          <a:xfrm>
            <a:off x="365829" y="2094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&amp; Limits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77850" y="1341664"/>
            <a:ext cx="7888209" cy="1066382"/>
            <a:chOff x="577850" y="1341664"/>
            <a:chExt cx="7888209" cy="1066382"/>
          </a:xfrm>
        </p:grpSpPr>
        <p:sp>
          <p:nvSpPr>
            <p:cNvPr id="3" name="TextBox 2"/>
            <p:cNvSpPr txBox="1"/>
            <p:nvPr/>
          </p:nvSpPr>
          <p:spPr>
            <a:xfrm>
              <a:off x="577850" y="1341664"/>
              <a:ext cx="7306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1. Meta Datasets</a:t>
              </a:r>
              <a:r>
                <a:rPr lang="ko-KR" altLang="en-US" b="1" dirty="0" smtClean="0"/>
                <a:t>의 데이터 원천인 </a:t>
              </a:r>
              <a:r>
                <a:rPr lang="en-US" altLang="ko-KR" b="1" dirty="0" err="1" smtClean="0"/>
                <a:t>Meta.json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파일에서 손상을 발견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4420" y="1710996"/>
              <a:ext cx="7391639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sz="1400" dirty="0" smtClean="0"/>
                <a:t>현 상황 </a:t>
              </a:r>
              <a:r>
                <a:rPr lang="en-US" altLang="ko-KR" sz="1400" dirty="0" smtClean="0"/>
                <a:t>: META_8_2.json </a:t>
              </a:r>
              <a:r>
                <a:rPr lang="ko-KR" altLang="en-US" sz="1400" dirty="0" smtClean="0"/>
                <a:t>이후 </a:t>
              </a:r>
              <a:r>
                <a:rPr lang="en-US" altLang="ko-KR" sz="1400" dirty="0" err="1" smtClean="0"/>
                <a:t>json</a:t>
              </a:r>
              <a:r>
                <a:rPr lang="ko-KR" altLang="en-US" sz="1400" dirty="0" smtClean="0"/>
                <a:t>파일을 </a:t>
              </a:r>
              <a:r>
                <a:rPr lang="en-US" altLang="ko-KR" sz="1400" dirty="0" err="1" smtClean="0"/>
                <a:t>DataFrame</a:t>
              </a:r>
              <a:r>
                <a:rPr lang="ko-KR" altLang="en-US" sz="1400" dirty="0" smtClean="0"/>
                <a:t>으로 변환이 불가능함</a:t>
              </a:r>
              <a:r>
                <a:rPr lang="en-US" altLang="ko-KR" sz="1400" dirty="0" smtClean="0"/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sz="1400" dirty="0" smtClean="0"/>
                <a:t>조사 결과 </a:t>
              </a:r>
              <a:r>
                <a:rPr lang="en-US" altLang="ko-KR" sz="1400" dirty="0" smtClean="0"/>
                <a:t>META_8_2.json </a:t>
              </a:r>
              <a:r>
                <a:rPr lang="ko-KR" altLang="en-US" sz="1400" dirty="0" smtClean="0"/>
                <a:t>이후 </a:t>
              </a:r>
              <a:r>
                <a:rPr lang="en-US" altLang="ko-KR" sz="1400" dirty="0" smtClean="0"/>
                <a:t>EOF ERROR</a:t>
              </a:r>
              <a:r>
                <a:rPr lang="ko-KR" altLang="en-US" sz="1400" dirty="0" smtClean="0"/>
                <a:t>가 일괄적으로 발생함을 확인할 수 있었음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32469" y="3077256"/>
            <a:ext cx="8044879" cy="1154241"/>
            <a:chOff x="1593092" y="2899745"/>
            <a:chExt cx="6350302" cy="1154241"/>
          </a:xfrm>
        </p:grpSpPr>
        <p:pic>
          <p:nvPicPr>
            <p:cNvPr id="14" name="그림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092" y="2899745"/>
              <a:ext cx="6350302" cy="7937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80632" y="3715432"/>
              <a:ext cx="1776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&lt;</a:t>
              </a:r>
              <a:r>
                <a:rPr lang="ko-KR" altLang="en-US" sz="1600" dirty="0" smtClean="0"/>
                <a:t>비정상 케이스</a:t>
              </a:r>
              <a:r>
                <a:rPr lang="en-US" altLang="ko-KR" sz="1600" dirty="0" smtClean="0"/>
                <a:t>&gt;</a:t>
              </a:r>
              <a:endParaRPr lang="ko-KR" altLang="en-US"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00605" y="5394493"/>
            <a:ext cx="8076743" cy="1115537"/>
            <a:chOff x="1593092" y="5072905"/>
            <a:chExt cx="6350302" cy="1115537"/>
          </a:xfrm>
        </p:grpSpPr>
        <p:pic>
          <p:nvPicPr>
            <p:cNvPr id="13" name="그림 12" descr="텍스트이(가) 표시된 사진&#10;&#10;자동 생성된 설명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092" y="5072905"/>
              <a:ext cx="6350302" cy="79375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896048" y="581911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정상 케이스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00605" y="4133775"/>
            <a:ext cx="79719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1) </a:t>
            </a:r>
            <a:r>
              <a:rPr lang="ko-KR" altLang="en-US" sz="1400" dirty="0" err="1" smtClean="0"/>
              <a:t>딕셔너리</a:t>
            </a:r>
            <a:r>
              <a:rPr lang="ko-KR" altLang="en-US" sz="1400" dirty="0" smtClean="0"/>
              <a:t> 형태로 되어있는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파일의 끝이 끊겨 있음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대부분 </a:t>
            </a:r>
            <a:r>
              <a:rPr lang="en-US" altLang="ko-KR" sz="1400" dirty="0" err="1" smtClean="0"/>
              <a:t>bbox_list</a:t>
            </a:r>
            <a:r>
              <a:rPr lang="ko-KR" altLang="en-US" sz="1400" dirty="0" smtClean="0"/>
              <a:t>에서 문제가 발생함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3) </a:t>
            </a:r>
            <a:r>
              <a:rPr lang="ko-KR" altLang="en-US" sz="1400" dirty="0" smtClean="0"/>
              <a:t>따라서 이후 </a:t>
            </a:r>
            <a:r>
              <a:rPr lang="en-US" altLang="ko-KR" sz="1400" dirty="0" smtClean="0"/>
              <a:t>csv</a:t>
            </a:r>
            <a:r>
              <a:rPr lang="ko-KR" altLang="en-US" sz="1400" dirty="0" smtClean="0"/>
              <a:t>를 거쳐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파일로의 변환이 불가능함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7850" y="266472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실태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5349240" y="5791368"/>
            <a:ext cx="1234440" cy="5609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77789" y="3520343"/>
            <a:ext cx="897006" cy="4233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3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&amp; Limits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7850" y="131130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결과 및 현 상황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286797" y="1789653"/>
            <a:ext cx="6969094" cy="2491117"/>
            <a:chOff x="1315372" y="1759757"/>
            <a:chExt cx="6969094" cy="249111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372" y="1759757"/>
              <a:ext cx="6969094" cy="210422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315372" y="3943097"/>
              <a:ext cx="6055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1) Meta_1.json </a:t>
              </a:r>
              <a:r>
                <a:rPr lang="ko-KR" altLang="en-US" sz="1400" dirty="0" smtClean="0"/>
                <a:t>부터 </a:t>
              </a:r>
              <a:r>
                <a:rPr lang="en-US" altLang="ko-KR" sz="1400" dirty="0" smtClean="0"/>
                <a:t>META_8_1.json</a:t>
              </a:r>
              <a:r>
                <a:rPr lang="ko-KR" altLang="en-US" sz="1400" dirty="0" smtClean="0"/>
                <a:t>까지 제한적으로 </a:t>
              </a:r>
              <a:r>
                <a:rPr lang="en-US" altLang="ko-KR" sz="1400" dirty="0" smtClean="0"/>
                <a:t>csv -&gt;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파일 생성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7285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3</a:t>
            </a:r>
            <a:r>
              <a:rPr lang="en-US" altLang="ko-KR" sz="2800" dirty="0" smtClean="0"/>
              <a:t>. Future Plans &amp; Tasks 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7850" y="1346723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R1. </a:t>
            </a:r>
            <a:r>
              <a:rPr lang="ko-KR" altLang="en-US" b="1" dirty="0"/>
              <a:t>데이터 </a:t>
            </a:r>
            <a:r>
              <a:rPr lang="ko-KR" altLang="en-US" b="1" dirty="0" smtClean="0"/>
              <a:t>형태에 대하여</a:t>
            </a:r>
            <a:r>
              <a:rPr lang="en-US" altLang="ko-KR" b="1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8" y="1945178"/>
            <a:ext cx="748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뉴스를 분류하는 추가적인 기준 필요 </a:t>
            </a:r>
            <a:r>
              <a:rPr lang="en-US" altLang="ko-KR" dirty="0" smtClean="0"/>
              <a:t>ex. </a:t>
            </a:r>
            <a:r>
              <a:rPr lang="ko-KR" altLang="en-US" dirty="0" smtClean="0"/>
              <a:t>기자 별 혹은 주제 별 분류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7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목차 </a:t>
            </a:r>
            <a:r>
              <a:rPr lang="en-US" altLang="ko-KR" sz="2800"/>
              <a:t>/ List</a:t>
            </a:r>
            <a:endParaRPr lang="ko-KR" altLang="en-US" sz="28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FEFBB1-0FFB-42ED-9EA3-88A245A07E3A}"/>
              </a:ext>
            </a:extLst>
          </p:cNvPr>
          <p:cNvGrpSpPr/>
          <p:nvPr/>
        </p:nvGrpSpPr>
        <p:grpSpPr>
          <a:xfrm>
            <a:off x="622300" y="158535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03C1D4-C1C2-40AB-83D1-5D06919356E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32D522A-4B72-4222-998E-2D5D7B09E29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66352E-B682-4213-A368-B19A363BB106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 Analysis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1CD2B-298A-4537-9ECF-749A313ACD3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</a:t>
                </a:r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Meta Datasets / MBN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567A72-F449-4515-88D4-3DA1A3613B4B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/>
                <a:t>01</a:t>
              </a:r>
              <a:endParaRPr lang="ko-KR" altLang="en-US" sz="1400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5C9983-DEAA-4475-BBBD-DFA0EE59949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90F7089-0985-400B-8630-9838B16B0DC8}"/>
              </a:ext>
            </a:extLst>
          </p:cNvPr>
          <p:cNvGrpSpPr/>
          <p:nvPr/>
        </p:nvGrpSpPr>
        <p:grpSpPr>
          <a:xfrm>
            <a:off x="622300" y="2742009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38FC62-DEFB-4946-8202-FC320C76FE4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256D09C-5B13-42D3-B32D-B25C6DDDC92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B608BE-A967-4ACF-BCEE-6730A7CD4BFA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Block / Limits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2F2386-698B-4CAD-A205-A3F4958AD51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</a:t>
                </a:r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Problems 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CA433-8115-4749-ADBD-266E78FD7E90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 smtClean="0"/>
                <a:t>02</a:t>
              </a:r>
              <a:endParaRPr lang="ko-KR" altLang="en-US" sz="1400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5CD742D-D13C-46BB-AF30-E331429F43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3BD92B-0CAC-4845-9449-18A1D773E66F}"/>
              </a:ext>
            </a:extLst>
          </p:cNvPr>
          <p:cNvGrpSpPr/>
          <p:nvPr/>
        </p:nvGrpSpPr>
        <p:grpSpPr>
          <a:xfrm>
            <a:off x="622300" y="392211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7880D1-F842-4C69-9A37-0CC44B2F0D4D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426BF6A-55E6-4650-B16F-D6E0E8B7D92D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8BB14D9-B0E5-4627-9AD7-EC8F4F8C6FB0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Future Plans &amp; Tasks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2AF462-18B3-4ECD-888E-D3213C0836FB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</a:t>
                </a:r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 Formats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B08B92B-8AC2-4ABE-9787-C285F3FBB7BA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 smtClean="0"/>
                <a:t>03</a:t>
              </a:r>
              <a:endParaRPr lang="ko-KR" altLang="en-US" sz="1400" b="1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BAAD9F-C29E-4EC5-B6AE-73DB196F2F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19D5FE2-4833-45EE-B10D-3D88F7CB10AD}"/>
              </a:ext>
            </a:extLst>
          </p:cNvPr>
          <p:cNvGrpSpPr/>
          <p:nvPr/>
        </p:nvGrpSpPr>
        <p:grpSpPr>
          <a:xfrm>
            <a:off x="622300" y="509049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4706A3-FF9F-4166-BFBA-F4E5BD886AF8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984A240-EA7E-4E17-856C-FE14D4DB9FC1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27E31E-71D6-4AAC-B002-E2C1CE243B9E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Discussion &amp; Comments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636F11-F713-4810-AC6F-634E5D5449BA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Freely 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207ACC-11A0-40CB-AC36-2E7BDE69BAC7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 dirty="0" smtClean="0"/>
                <a:t>04</a:t>
              </a:r>
              <a:endParaRPr lang="ko-KR" altLang="en-US" sz="1400" b="1" dirty="0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9A3F41-95DC-4600-B4D8-1A20C865305C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77850" y="1290726"/>
            <a:ext cx="8029916" cy="1045235"/>
            <a:chOff x="577850" y="1487979"/>
            <a:chExt cx="8029916" cy="1045235"/>
          </a:xfrm>
        </p:grpSpPr>
        <p:sp>
          <p:nvSpPr>
            <p:cNvPr id="4" name="TextBox 3"/>
            <p:cNvSpPr txBox="1"/>
            <p:nvPr/>
          </p:nvSpPr>
          <p:spPr>
            <a:xfrm>
              <a:off x="577850" y="1487979"/>
              <a:ext cx="761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b="1" dirty="0" smtClean="0">
                  <a:solidFill>
                    <a:srgbClr val="0070C0"/>
                  </a:solidFill>
                </a:rPr>
                <a:t>MBN Datasets </a:t>
              </a:r>
              <a:r>
                <a:rPr lang="en-US" altLang="ko-KR" b="1" dirty="0" smtClean="0"/>
                <a:t>: 2016, 2017, 2018, 2019</a:t>
              </a:r>
              <a:r>
                <a:rPr lang="ko-KR" altLang="en-US" b="1" dirty="0" smtClean="0"/>
                <a:t>년 까지의 </a:t>
              </a:r>
              <a:r>
                <a:rPr lang="en-US" altLang="ko-KR" b="1" dirty="0" smtClean="0"/>
                <a:t>MBN </a:t>
              </a:r>
              <a:r>
                <a:rPr lang="ko-KR" altLang="en-US" b="1" dirty="0" smtClean="0"/>
                <a:t>뉴스 정보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5469" y="1836164"/>
              <a:ext cx="7452297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altLang="ko-KR" sz="1400" dirty="0" smtClean="0"/>
                <a:t>2016 ~ 2019</a:t>
              </a:r>
              <a:r>
                <a:rPr lang="ko-KR" altLang="en-US" sz="1400" dirty="0" smtClean="0"/>
                <a:t>년 총 </a:t>
              </a:r>
              <a:r>
                <a:rPr lang="en-US" altLang="ko-KR" sz="1400" dirty="0" smtClean="0"/>
                <a:t>4</a:t>
              </a:r>
              <a:r>
                <a:rPr lang="ko-KR" altLang="en-US" sz="1400" dirty="0" smtClean="0"/>
                <a:t>개년 </a:t>
              </a:r>
              <a:endParaRPr lang="en-US" altLang="ko-KR" sz="1400" dirty="0" smtClean="0"/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sz="1400" dirty="0" smtClean="0"/>
                <a:t>주요 컬럼 </a:t>
              </a:r>
              <a:r>
                <a:rPr lang="en-US" altLang="ko-KR" sz="1400" dirty="0" smtClean="0"/>
                <a:t>: 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bcast_seq_no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)</a:t>
              </a:r>
              <a:r>
                <a:rPr lang="en-US" altLang="ko-KR" sz="1400" dirty="0" smtClean="0"/>
                <a:t>, </a:t>
              </a:r>
              <a:r>
                <a:rPr lang="en-US" altLang="ko-KR" sz="1400" dirty="0" err="1" smtClean="0"/>
                <a:t>vod_pat</a:t>
              </a:r>
              <a:r>
                <a:rPr lang="en-US" altLang="ko-KR" sz="1400" dirty="0" smtClean="0"/>
                <a:t>(MBN </a:t>
              </a:r>
              <a:r>
                <a:rPr lang="ko-KR" altLang="en-US" sz="1400" dirty="0" smtClean="0"/>
                <a:t>경로</a:t>
              </a:r>
              <a:r>
                <a:rPr lang="en-US" altLang="ko-KR" sz="1400" dirty="0" smtClean="0"/>
                <a:t>), title(</a:t>
              </a:r>
              <a:r>
                <a:rPr lang="ko-KR" altLang="en-US" sz="1400" dirty="0" smtClean="0"/>
                <a:t>제목</a:t>
              </a:r>
              <a:r>
                <a:rPr lang="en-US" altLang="ko-KR" sz="1400" dirty="0" smtClean="0"/>
                <a:t>), contents(</a:t>
              </a:r>
              <a:r>
                <a:rPr lang="ko-KR" altLang="en-US" sz="1400" dirty="0" smtClean="0"/>
                <a:t>스크립트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77850" y="2681197"/>
            <a:ext cx="6829652" cy="1041319"/>
            <a:chOff x="577850" y="3045229"/>
            <a:chExt cx="6829652" cy="1041319"/>
          </a:xfrm>
        </p:grpSpPr>
        <p:sp>
          <p:nvSpPr>
            <p:cNvPr id="9" name="TextBox 8"/>
            <p:cNvSpPr txBox="1"/>
            <p:nvPr/>
          </p:nvSpPr>
          <p:spPr>
            <a:xfrm>
              <a:off x="577850" y="3045229"/>
              <a:ext cx="580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70C0"/>
                  </a:solidFill>
                </a:rPr>
                <a:t>2. </a:t>
              </a:r>
              <a:r>
                <a:rPr lang="en-US" altLang="ko-KR" b="1" dirty="0" err="1" smtClean="0">
                  <a:solidFill>
                    <a:srgbClr val="0070C0"/>
                  </a:solidFill>
                </a:rPr>
                <a:t>Cliplist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Datasets </a:t>
              </a:r>
              <a:r>
                <a:rPr lang="en-US" altLang="ko-KR" b="1" dirty="0" smtClean="0"/>
                <a:t>: 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MBN Datasets</a:t>
              </a:r>
              <a:r>
                <a:rPr lang="ko-KR" altLang="en-US" b="1" dirty="0" smtClean="0"/>
                <a:t>와 연결하는 역할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55469" y="3389498"/>
              <a:ext cx="6252033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altLang="ko-KR" sz="1400" dirty="0" smtClean="0"/>
                <a:t>2MBN Datasets</a:t>
              </a:r>
              <a:r>
                <a:rPr lang="ko-KR" altLang="en-US" sz="1400" dirty="0" smtClean="0"/>
                <a:t>의 </a:t>
              </a:r>
              <a:r>
                <a:rPr lang="ko-KR" altLang="en-US" sz="1400" dirty="0" err="1" smtClean="0"/>
                <a:t>식별자</a:t>
              </a:r>
              <a:r>
                <a:rPr lang="ko-KR" altLang="en-US" sz="1400" dirty="0" smtClean="0"/>
                <a:t> 정보를 통해 </a:t>
              </a:r>
              <a:r>
                <a:rPr lang="en-US" altLang="ko-KR" sz="1400" dirty="0" smtClean="0"/>
                <a:t>Meta Datasets</a:t>
              </a:r>
              <a:r>
                <a:rPr lang="ko-KR" altLang="en-US" sz="1400" dirty="0" smtClean="0"/>
                <a:t>의 경로와 연결됨</a:t>
              </a:r>
              <a:r>
                <a:rPr lang="en-US" altLang="ko-KR" sz="1400" dirty="0" smtClean="0"/>
                <a:t>.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sz="1400" dirty="0" smtClean="0"/>
                <a:t>주요 컬럼 </a:t>
              </a:r>
              <a:r>
                <a:rPr lang="en-US" altLang="ko-KR" sz="1400" dirty="0" smtClean="0"/>
                <a:t>: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DATA_ID(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)</a:t>
              </a:r>
              <a:r>
                <a:rPr lang="en-US" altLang="ko-KR" sz="1400" dirty="0" smtClean="0"/>
                <a:t>, PATH(Meta </a:t>
              </a:r>
              <a:r>
                <a:rPr lang="ko-KR" altLang="en-US" sz="1400" dirty="0" smtClean="0"/>
                <a:t>경로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7850" y="4071668"/>
            <a:ext cx="8417394" cy="1066382"/>
            <a:chOff x="577850" y="4602479"/>
            <a:chExt cx="8417394" cy="1066382"/>
          </a:xfrm>
        </p:grpSpPr>
        <p:sp>
          <p:nvSpPr>
            <p:cNvPr id="13" name="TextBox 12"/>
            <p:cNvSpPr txBox="1"/>
            <p:nvPr/>
          </p:nvSpPr>
          <p:spPr>
            <a:xfrm>
              <a:off x="577850" y="4602479"/>
              <a:ext cx="488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70C0"/>
                  </a:solidFill>
                </a:rPr>
                <a:t>3. Meta Datasets </a:t>
              </a:r>
              <a:r>
                <a:rPr lang="en-US" altLang="ko-KR" b="1" dirty="0" smtClean="0"/>
                <a:t>: </a:t>
              </a:r>
              <a:r>
                <a:rPr lang="en-US" altLang="ko-KR" b="1" dirty="0" err="1" smtClean="0"/>
                <a:t>Cliplist</a:t>
              </a:r>
              <a:r>
                <a:rPr lang="en-US" altLang="ko-KR" b="1" dirty="0" smtClean="0"/>
                <a:t> Datasets</a:t>
              </a:r>
              <a:r>
                <a:rPr lang="ko-KR" altLang="en-US" b="1" dirty="0" smtClean="0"/>
                <a:t>와 연결 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5469" y="4971811"/>
              <a:ext cx="7839775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altLang="ko-KR" sz="1400" dirty="0" smtClean="0"/>
                <a:t>Category1,2,3</a:t>
              </a:r>
              <a:r>
                <a:rPr lang="ko-KR" altLang="en-US" sz="1400" dirty="0" smtClean="0"/>
                <a:t>을 연결하여 해당 클립의 주제 식별 및 리턴이 가능</a:t>
              </a:r>
              <a:r>
                <a:rPr lang="en-US" altLang="ko-KR" sz="1400" dirty="0" smtClean="0"/>
                <a:t>. 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sz="1400" dirty="0" smtClean="0"/>
                <a:t>주요 컬럼 </a:t>
              </a:r>
              <a:r>
                <a:rPr lang="en-US" altLang="ko-KR" sz="1400" dirty="0" smtClean="0"/>
                <a:t>: 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video_id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), </a:t>
              </a:r>
              <a:r>
                <a:rPr lang="en-US" altLang="ko-KR" sz="1400" dirty="0" err="1" smtClean="0"/>
                <a:t>video_index</a:t>
              </a:r>
              <a:r>
                <a:rPr lang="en-US" altLang="ko-KR" sz="1400" dirty="0" smtClean="0"/>
                <a:t>(category1,2,3</a:t>
              </a:r>
              <a:r>
                <a:rPr lang="ko-KR" altLang="en-US" sz="1400" dirty="0" smtClean="0"/>
                <a:t>을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합친 것</a:t>
              </a:r>
              <a:r>
                <a:rPr lang="en-US" altLang="ko-KR" sz="1400" dirty="0" smtClean="0"/>
                <a:t>), </a:t>
              </a:r>
              <a:r>
                <a:rPr lang="en-US" altLang="ko-KR" sz="1400" dirty="0" err="1" smtClean="0"/>
                <a:t>bbox_list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바운딩</a:t>
              </a:r>
              <a:r>
                <a:rPr lang="ko-KR" altLang="en-US" sz="1400" dirty="0" smtClean="0"/>
                <a:t> 박스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7850" y="5462139"/>
            <a:ext cx="7775783" cy="1066382"/>
            <a:chOff x="577850" y="4602479"/>
            <a:chExt cx="7775783" cy="1066382"/>
          </a:xfrm>
        </p:grpSpPr>
        <p:sp>
          <p:nvSpPr>
            <p:cNvPr id="18" name="TextBox 17"/>
            <p:cNvSpPr txBox="1"/>
            <p:nvPr/>
          </p:nvSpPr>
          <p:spPr>
            <a:xfrm>
              <a:off x="577850" y="4602479"/>
              <a:ext cx="7775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4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 Category Dataset </a:t>
              </a:r>
              <a:r>
                <a:rPr lang="en-US" altLang="ko-KR" b="1" dirty="0" smtClean="0"/>
                <a:t>: </a:t>
              </a:r>
              <a:r>
                <a:rPr lang="ko-KR" altLang="en-US" b="1" dirty="0" smtClean="0"/>
                <a:t>총 세 개의 하위 데이터 셋 존재 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객체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행동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상황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5469" y="4971811"/>
              <a:ext cx="6864315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altLang="ko-KR" sz="1400" dirty="0" smtClean="0"/>
                <a:t>Category 1,2,3</a:t>
              </a:r>
              <a:r>
                <a:rPr lang="ko-KR" altLang="en-US" sz="1400" dirty="0" smtClean="0"/>
                <a:t>으로 매겨진 일련번호에 따라 분류된 주제 식별 및 리턴이 가능</a:t>
              </a:r>
              <a:r>
                <a:rPr lang="en-US" altLang="ko-KR" sz="1400" dirty="0" smtClean="0"/>
                <a:t>. 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altLang="ko-KR" sz="1400" dirty="0" smtClean="0"/>
                <a:t>Meta Datasets</a:t>
              </a:r>
              <a:r>
                <a:rPr lang="ko-KR" altLang="en-US" sz="1400" dirty="0" smtClean="0"/>
                <a:t>에서의 </a:t>
              </a:r>
              <a:r>
                <a:rPr lang="en-US" altLang="ko-KR" sz="1400" dirty="0" err="1" smtClean="0"/>
                <a:t>video_index</a:t>
              </a:r>
              <a:r>
                <a:rPr lang="ko-KR" altLang="en-US" sz="1400" dirty="0" smtClean="0"/>
                <a:t>가 </a:t>
              </a:r>
              <a:r>
                <a:rPr lang="ko-KR" altLang="en-US" sz="1400" dirty="0" err="1" smtClean="0"/>
                <a:t>외래키가</a:t>
              </a:r>
              <a:r>
                <a:rPr lang="ko-KR" altLang="en-US" sz="1400" dirty="0" smtClean="0"/>
                <a:t> 되어 분류를 식별할 수 있음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7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 - Pipeline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030899"/>
            <a:ext cx="11036300" cy="233794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77850" y="1208609"/>
            <a:ext cx="10636215" cy="828606"/>
            <a:chOff x="577850" y="1208609"/>
            <a:chExt cx="10636215" cy="828606"/>
          </a:xfrm>
        </p:grpSpPr>
        <p:sp>
          <p:nvSpPr>
            <p:cNvPr id="4" name="TextBox 3"/>
            <p:cNvSpPr txBox="1"/>
            <p:nvPr/>
          </p:nvSpPr>
          <p:spPr>
            <a:xfrm>
              <a:off x="577850" y="1208609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1. MBN Datasets</a:t>
              </a:r>
              <a:endParaRPr lang="ko-KR" altLang="en-US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6590" y="1529384"/>
              <a:ext cx="1027747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dirty="0"/>
                <a:t>주요 컬럼 </a:t>
              </a:r>
              <a:r>
                <a:rPr lang="en-US" altLang="ko-KR" dirty="0"/>
                <a:t>: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bcast_seq_no</a:t>
              </a:r>
              <a:r>
                <a:rPr lang="en-US" altLang="ko-KR" b="1" dirty="0">
                  <a:solidFill>
                    <a:srgbClr val="FF0000"/>
                  </a:solidFill>
                </a:rPr>
                <a:t>(</a:t>
              </a:r>
              <a:r>
                <a:rPr lang="ko-KR" altLang="en-US" b="1" dirty="0" err="1">
                  <a:solidFill>
                    <a:srgbClr val="FF0000"/>
                  </a:solidFill>
                </a:rPr>
                <a:t>식별자</a:t>
              </a:r>
              <a:r>
                <a:rPr lang="en-US" altLang="ko-KR" b="1" dirty="0">
                  <a:solidFill>
                    <a:srgbClr val="FF0000"/>
                  </a:solidFill>
                </a:rPr>
                <a:t>)</a:t>
              </a:r>
              <a:r>
                <a:rPr lang="en-US" altLang="ko-KR" dirty="0"/>
                <a:t>, </a:t>
              </a:r>
              <a:r>
                <a:rPr lang="en-US" altLang="ko-KR" dirty="0" err="1"/>
                <a:t>vod_pat</a:t>
              </a:r>
              <a:r>
                <a:rPr lang="en-US" altLang="ko-KR" dirty="0"/>
                <a:t>(MBN </a:t>
              </a:r>
              <a:r>
                <a:rPr lang="ko-KR" altLang="en-US" dirty="0"/>
                <a:t>경로</a:t>
              </a:r>
              <a:r>
                <a:rPr lang="en-US" altLang="ko-KR" dirty="0"/>
                <a:t>), title(</a:t>
              </a:r>
              <a:r>
                <a:rPr lang="ko-KR" altLang="en-US" dirty="0"/>
                <a:t>제목</a:t>
              </a:r>
              <a:r>
                <a:rPr lang="en-US" altLang="ko-KR" dirty="0"/>
                <a:t>), contents(</a:t>
              </a:r>
              <a:r>
                <a:rPr lang="ko-KR" altLang="en-US" dirty="0"/>
                <a:t>스크립트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982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676311"/>
            <a:ext cx="7493808" cy="227223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578628" y="1395832"/>
            <a:ext cx="6692485" cy="3921698"/>
            <a:chOff x="3578628" y="1395832"/>
            <a:chExt cx="6692485" cy="3921698"/>
          </a:xfrm>
        </p:grpSpPr>
        <p:sp>
          <p:nvSpPr>
            <p:cNvPr id="7" name="직사각형 6"/>
            <p:cNvSpPr/>
            <p:nvPr/>
          </p:nvSpPr>
          <p:spPr>
            <a:xfrm>
              <a:off x="3578628" y="1395832"/>
              <a:ext cx="4858789" cy="306810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76109" y="4948198"/>
              <a:ext cx="3995004" cy="369332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1.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키워드 혹은 문장 등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Input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을 입력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/>
            <p:cNvCxnSpPr>
              <a:stCxn id="7" idx="2"/>
            </p:cNvCxnSpPr>
            <p:nvPr/>
          </p:nvCxnSpPr>
          <p:spPr>
            <a:xfrm>
              <a:off x="6008023" y="4463935"/>
              <a:ext cx="733599" cy="48213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964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668949"/>
            <a:ext cx="11614150" cy="2337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850" y="120860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MBN Datasets</a:t>
            </a:r>
            <a:endParaRPr lang="ko-KR" altLang="en-US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17036" y="1532624"/>
            <a:ext cx="5662127" cy="4371424"/>
            <a:chOff x="1017036" y="1532624"/>
            <a:chExt cx="5662127" cy="4371424"/>
          </a:xfrm>
        </p:grpSpPr>
        <p:sp>
          <p:nvSpPr>
            <p:cNvPr id="7" name="직사각형 6"/>
            <p:cNvSpPr/>
            <p:nvPr/>
          </p:nvSpPr>
          <p:spPr>
            <a:xfrm>
              <a:off x="1682115" y="1532624"/>
              <a:ext cx="1061085" cy="278220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7036" y="5534716"/>
              <a:ext cx="5662127" cy="369332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2. Input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에 해당하는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리스트를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Cliplist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에 전달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212657" y="4310748"/>
              <a:ext cx="433029" cy="122396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720590" y="1511649"/>
            <a:ext cx="6903721" cy="4894381"/>
            <a:chOff x="4720590" y="1511649"/>
            <a:chExt cx="6903721" cy="4894381"/>
          </a:xfrm>
        </p:grpSpPr>
        <p:sp>
          <p:nvSpPr>
            <p:cNvPr id="16" name="직사각형 15"/>
            <p:cNvSpPr/>
            <p:nvPr/>
          </p:nvSpPr>
          <p:spPr>
            <a:xfrm>
              <a:off x="4720590" y="1511649"/>
              <a:ext cx="3299460" cy="278220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209705" y="4310748"/>
              <a:ext cx="24512" cy="17090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41720" y="6036698"/>
              <a:ext cx="5482591" cy="369332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MBN Datasets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경로에 있는 클립 리턴 정보를 확보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72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42" y="125524"/>
            <a:ext cx="5668166" cy="5915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225" y="12552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Cliplist</a:t>
            </a:r>
            <a:r>
              <a:rPr lang="en-US" altLang="ko-KR" b="1" dirty="0" smtClean="0"/>
              <a:t> Datasets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49225" y="419100"/>
            <a:ext cx="3594100" cy="5915025"/>
            <a:chOff x="149225" y="419100"/>
            <a:chExt cx="3594100" cy="5915025"/>
          </a:xfrm>
        </p:grpSpPr>
        <p:sp>
          <p:nvSpPr>
            <p:cNvPr id="8" name="직사각형 7"/>
            <p:cNvSpPr/>
            <p:nvPr/>
          </p:nvSpPr>
          <p:spPr>
            <a:xfrm>
              <a:off x="3121428" y="419100"/>
              <a:ext cx="621897" cy="591502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1619478" y="3083315"/>
              <a:ext cx="1510071" cy="9461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9225" y="4029457"/>
              <a:ext cx="2239716" cy="646331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3.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해당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확인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r>
                <a:rPr lang="ko-KR" altLang="en-US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리스트 전달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818664" y="419100"/>
            <a:ext cx="8349058" cy="5839269"/>
            <a:chOff x="3818664" y="419100"/>
            <a:chExt cx="8349058" cy="5839269"/>
          </a:xfrm>
        </p:grpSpPr>
        <p:sp>
          <p:nvSpPr>
            <p:cNvPr id="9" name="직사각형 8"/>
            <p:cNvSpPr/>
            <p:nvPr/>
          </p:nvSpPr>
          <p:spPr>
            <a:xfrm>
              <a:off x="3818664" y="419100"/>
              <a:ext cx="3361115" cy="583926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7179781" y="2505075"/>
              <a:ext cx="1339866" cy="80727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519647" y="2320409"/>
              <a:ext cx="3648075" cy="369332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4. Meta Datasets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상의 경로 리턴</a:t>
              </a:r>
              <a:endParaRPr lang="en-US" altLang="ko-KR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343684" y="2689741"/>
            <a:ext cx="1705441" cy="1244084"/>
            <a:chOff x="10343684" y="2689741"/>
            <a:chExt cx="1705441" cy="1244084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0343684" y="2689741"/>
              <a:ext cx="0" cy="124408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10343684" y="3914775"/>
              <a:ext cx="1705441" cy="190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8519646" y="4537387"/>
            <a:ext cx="3648075" cy="369332"/>
          </a:xfrm>
          <a:prstGeom prst="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단순히 키워드 차원에서의 리턴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1691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719665"/>
            <a:ext cx="10058400" cy="4858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225" y="125524"/>
            <a:ext cx="21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META Datasets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578253" y="600075"/>
            <a:ext cx="2865817" cy="6132731"/>
            <a:chOff x="578253" y="600075"/>
            <a:chExt cx="2865817" cy="6132731"/>
          </a:xfrm>
        </p:grpSpPr>
        <p:sp>
          <p:nvSpPr>
            <p:cNvPr id="8" name="직사각형 7"/>
            <p:cNvSpPr/>
            <p:nvPr/>
          </p:nvSpPr>
          <p:spPr>
            <a:xfrm>
              <a:off x="578253" y="600075"/>
              <a:ext cx="698097" cy="52482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 flipV="1">
              <a:off x="927302" y="5848350"/>
              <a:ext cx="277052" cy="47625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04354" y="6086475"/>
              <a:ext cx="2239716" cy="646331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5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.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해당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확인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r>
                <a:rPr lang="ko-KR" altLang="en-US" b="1" dirty="0" err="1" smtClean="0">
                  <a:solidFill>
                    <a:srgbClr val="FF0000"/>
                  </a:solidFill>
                </a:rPr>
                <a:t>식별자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리스트 전달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047875" y="599631"/>
            <a:ext cx="9985576" cy="6123650"/>
            <a:chOff x="2047875" y="599631"/>
            <a:chExt cx="9985576" cy="6123650"/>
          </a:xfrm>
        </p:grpSpPr>
        <p:sp>
          <p:nvSpPr>
            <p:cNvPr id="13" name="직사각형 12"/>
            <p:cNvSpPr/>
            <p:nvPr/>
          </p:nvSpPr>
          <p:spPr>
            <a:xfrm>
              <a:off x="2047875" y="599631"/>
              <a:ext cx="3743325" cy="517251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 flipV="1">
              <a:off x="3919537" y="5788147"/>
              <a:ext cx="277052" cy="47625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58063" y="6076950"/>
              <a:ext cx="7975388" cy="646331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6. Category Dataset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에 주제를 빠르게 알려줄 수 있도록 </a:t>
              </a:r>
              <a:endParaRPr lang="en-US" altLang="ko-KR" b="1" dirty="0" smtClean="0">
                <a:solidFill>
                  <a:srgbClr val="FF0000"/>
                </a:solidFill>
              </a:endParaRPr>
            </a:p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CATEGORY 1 + CATEGORY 2 + CATEGORY 3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을 합친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video_index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를 전달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24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225" y="125524"/>
            <a:ext cx="344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Category Datasets – Figure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" y="592050"/>
            <a:ext cx="6897063" cy="344853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16378" y="494856"/>
            <a:ext cx="7889391" cy="4344754"/>
            <a:chOff x="816378" y="494856"/>
            <a:chExt cx="7889391" cy="4344754"/>
          </a:xfrm>
        </p:grpSpPr>
        <p:sp>
          <p:nvSpPr>
            <p:cNvPr id="8" name="직사각형 7"/>
            <p:cNvSpPr/>
            <p:nvPr/>
          </p:nvSpPr>
          <p:spPr>
            <a:xfrm>
              <a:off x="816378" y="494856"/>
              <a:ext cx="993372" cy="368661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 flipV="1">
              <a:off x="995362" y="4181475"/>
              <a:ext cx="277052" cy="47625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33888" y="4470278"/>
              <a:ext cx="7571881" cy="369332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7. CATEGORY_0 : 1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의 의미는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식별자에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해당하는 클립에 등장하는 인물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73270" y="473005"/>
            <a:ext cx="2688822" cy="36866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225" y="125524"/>
            <a:ext cx="347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Category Datasets – Action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02434"/>
            <a:ext cx="6897063" cy="344853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16378" y="494856"/>
            <a:ext cx="7889391" cy="4344754"/>
            <a:chOff x="816378" y="494856"/>
            <a:chExt cx="7889391" cy="4344754"/>
          </a:xfrm>
        </p:grpSpPr>
        <p:sp>
          <p:nvSpPr>
            <p:cNvPr id="16" name="직사각형 15"/>
            <p:cNvSpPr/>
            <p:nvPr/>
          </p:nvSpPr>
          <p:spPr>
            <a:xfrm>
              <a:off x="816378" y="494856"/>
              <a:ext cx="993372" cy="368661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 flipV="1">
              <a:off x="995362" y="4181475"/>
              <a:ext cx="277052" cy="47625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33888" y="4470278"/>
              <a:ext cx="7571881" cy="369332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7. CATEGORY_0 : 2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의 의미는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식별자에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해당하는 클립에 등장하는 행동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673270" y="473005"/>
            <a:ext cx="2688822" cy="36866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9225" y="125524"/>
            <a:ext cx="423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Category Datasets – Circumstance</a:t>
            </a:r>
            <a:endParaRPr lang="ko-KR" altLang="en-US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598068"/>
            <a:ext cx="6897063" cy="343900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816378" y="494856"/>
            <a:ext cx="7889391" cy="4344754"/>
            <a:chOff x="816378" y="494856"/>
            <a:chExt cx="7889391" cy="4344754"/>
          </a:xfrm>
        </p:grpSpPr>
        <p:sp>
          <p:nvSpPr>
            <p:cNvPr id="23" name="직사각형 22"/>
            <p:cNvSpPr/>
            <p:nvPr/>
          </p:nvSpPr>
          <p:spPr>
            <a:xfrm>
              <a:off x="816378" y="494856"/>
              <a:ext cx="993372" cy="368661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 flipV="1">
              <a:off x="995362" y="4181475"/>
              <a:ext cx="277052" cy="47625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33888" y="4470278"/>
              <a:ext cx="7571881" cy="369332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7. CATEGORY_0 : 3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의 의미는 </a:t>
              </a:r>
              <a:r>
                <a:rPr lang="ko-KR" altLang="en-US" b="1" dirty="0" err="1" smtClean="0">
                  <a:solidFill>
                    <a:srgbClr val="FF0000"/>
                  </a:solidFill>
                </a:rPr>
                <a:t>식별자에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해당하는 클립에 등장하는 상황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833462" y="474260"/>
            <a:ext cx="2688822" cy="36866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7850" y="1363287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MBN </a:t>
            </a:r>
            <a:r>
              <a:rPr lang="ko-KR" altLang="en-US" b="1" dirty="0" smtClean="0"/>
              <a:t>상의 인풋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키워드 혹은 문장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입력 받기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7850" y="2222270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MBN </a:t>
            </a:r>
            <a:r>
              <a:rPr lang="ko-KR" altLang="en-US" b="1" dirty="0" smtClean="0"/>
              <a:t>상의 </a:t>
            </a:r>
            <a:r>
              <a:rPr lang="ko-KR" altLang="en-US" b="1" dirty="0" err="1" smtClean="0"/>
              <a:t>식별자</a:t>
            </a:r>
            <a:r>
              <a:rPr lang="ko-KR" altLang="en-US" b="1" dirty="0" smtClean="0"/>
              <a:t> 전달 </a:t>
            </a:r>
            <a:r>
              <a:rPr lang="en-US" altLang="ko-KR" b="1" dirty="0" smtClean="0"/>
              <a:t>+ MBN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상에서의 클립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소리가 있는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리턴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7850" y="3081253"/>
            <a:ext cx="852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Cliplist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상의 </a:t>
            </a:r>
            <a:r>
              <a:rPr lang="ko-KR" altLang="en-US" b="1" dirty="0" err="1" smtClean="0"/>
              <a:t>식별자</a:t>
            </a:r>
            <a:r>
              <a:rPr lang="ko-KR" altLang="en-US" b="1" dirty="0" smtClean="0"/>
              <a:t> 전달 </a:t>
            </a:r>
            <a:r>
              <a:rPr lang="en-US" altLang="ko-KR" b="1" dirty="0" smtClean="0"/>
              <a:t>+ META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상에서의 클립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소리가 없음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리턴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7850" y="3940236"/>
            <a:ext cx="1114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META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상에서 카테고리 별 주제를 리턴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단순히 키워드에 대한 리턴 결과 지양</a:t>
            </a:r>
            <a:r>
              <a:rPr lang="en-US" altLang="ko-KR" b="1" dirty="0" smtClean="0"/>
              <a:t>)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en-US" altLang="ko-KR" b="1" dirty="0" err="1" smtClean="0"/>
              <a:t>Json</a:t>
            </a:r>
            <a:r>
              <a:rPr lang="en-US" altLang="ko-KR" b="1" dirty="0" smtClean="0"/>
              <a:t> to DB. -&gt; </a:t>
            </a:r>
            <a:r>
              <a:rPr lang="ko-KR" altLang="en-US" b="1" dirty="0" smtClean="0"/>
              <a:t>적절한 쿼리를 통해 키워드에 따른 주제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클립을 모두 </a:t>
            </a:r>
            <a:r>
              <a:rPr lang="ko-KR" altLang="en-US" b="1" dirty="0" err="1" smtClean="0"/>
              <a:t>리턴할</a:t>
            </a:r>
            <a:r>
              <a:rPr lang="ko-KR" altLang="en-US" b="1" dirty="0" smtClean="0"/>
              <a:t> 수 있도록 시스템 구축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47978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 animBg="1"/>
      <p:bldP spid="11" grpId="1" animBg="1"/>
      <p:bldP spid="13" grpId="0"/>
      <p:bldP spid="13" grpId="1"/>
      <p:bldP spid="19" grpId="0" animBg="1"/>
      <p:bldP spid="19" grpId="1" animBg="1"/>
      <p:bldP spid="19" grpId="2" animBg="1"/>
      <p:bldP spid="20" grpId="0"/>
      <p:bldP spid="20" grpId="1"/>
      <p:bldP spid="26" grpId="0" animBg="1"/>
      <p:bldP spid="26" grpId="1" animBg="1"/>
      <p:bldP spid="26" grpId="2" animBg="1"/>
      <p:bldP spid="27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751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ExtraBold</vt:lpstr>
      <vt:lpstr>나눔스퀘어</vt:lpstr>
      <vt:lpstr>Arial</vt:lpstr>
      <vt:lpstr>맑은 고딕</vt:lpstr>
      <vt:lpstr>Yu Gothic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user</cp:lastModifiedBy>
  <cp:revision>94</cp:revision>
  <dcterms:created xsi:type="dcterms:W3CDTF">2018-05-18T17:10:13Z</dcterms:created>
  <dcterms:modified xsi:type="dcterms:W3CDTF">2021-12-07T15:54:08Z</dcterms:modified>
</cp:coreProperties>
</file>