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65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6" r:id="rId28"/>
    <p:sldId id="287" r:id="rId29"/>
    <p:sldId id="285" r:id="rId30"/>
    <p:sldId id="28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72">
          <p15:clr>
            <a:srgbClr val="A4A3A4"/>
          </p15:clr>
        </p15:guide>
        <p15:guide id="3" pos="5472">
          <p15:clr>
            <a:srgbClr val="A4A3A4"/>
          </p15:clr>
        </p15:guide>
        <p15:guide id="4" pos="1008">
          <p15:clr>
            <a:srgbClr val="A4A3A4"/>
          </p15:clr>
        </p15:guide>
        <p15:guide id="5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3416" autoAdjust="0"/>
  </p:normalViewPr>
  <p:slideViewPr>
    <p:cSldViewPr>
      <p:cViewPr varScale="1">
        <p:scale>
          <a:sx n="81" d="100"/>
          <a:sy n="81" d="100"/>
        </p:scale>
        <p:origin x="1747" y="58"/>
      </p:cViewPr>
      <p:guideLst>
        <p:guide orient="horz" pos="2160"/>
        <p:guide pos="672"/>
        <p:guide pos="5472"/>
        <p:guide pos="1008"/>
        <p:guide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0BC87D-28A0-DA4C-8611-1988050BB111}" type="datetime1">
              <a:rPr lang="nb-NO"/>
              <a:pPr>
                <a:defRPr/>
              </a:pPr>
              <a:t>16.05.2016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B7A3EC6-D18D-9548-BEF1-E8F8B05B08BC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17F367B-40E1-A847-A31D-E13D908C6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1C5380-AB3C-C348-8669-7F4C7ACCD65E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543800" cy="11430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43000" y="3429000"/>
            <a:ext cx="7543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4151B-9215-DC4B-8811-951F321F3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1924050" cy="52578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838200"/>
            <a:ext cx="5619750" cy="525780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BD2D0-0206-BE46-A5CB-98C722FD2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F3E97-E814-6C42-946E-1F8236501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B6A38-EDB5-544B-8435-CD887EB3B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14009-AD28-ED4B-98DD-2B095667D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594E7-992C-DB48-811C-A96F52D97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2B324-F295-754C-8970-0BABBAC24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CFC6E-4298-6849-9669-6ECB24450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A7F91-B073-3541-8BEC-CFFC4C578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b-NO" noProof="0"/>
              <a:t>Klikk ikonet for å legge til et bilde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0C81C-F61B-BB4E-82E5-71810A8B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8382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2484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Tema Powerpoint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BAAF823F-AA80-0D47-A7D1-0BA274BAD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MN_IFI_A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04800" y="228600"/>
            <a:ext cx="370998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420888"/>
            <a:ext cx="7543800" cy="1503040"/>
          </a:xfrm>
        </p:spPr>
        <p:txBody>
          <a:bodyPr/>
          <a:lstStyle/>
          <a:p>
            <a:pPr eaLnBrk="1" hangingPunct="1"/>
            <a:r>
              <a:rPr lang="en-US" sz="3200" dirty="0"/>
              <a:t>Successive Approximation Register (SAR) Analog to Digital Converter (ADC)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077072"/>
            <a:ext cx="7543800" cy="1104528"/>
          </a:xfrm>
        </p:spPr>
        <p:txBody>
          <a:bodyPr/>
          <a:lstStyle/>
          <a:p>
            <a:pPr eaLnBrk="1" hangingPunct="1"/>
            <a:r>
              <a:rPr lang="en-US" dirty="0"/>
              <a:t>By </a:t>
            </a:r>
            <a:r>
              <a:rPr lang="en-US" dirty="0" err="1"/>
              <a:t>Espen</a:t>
            </a:r>
            <a:r>
              <a:rPr lang="en-US" dirty="0"/>
              <a:t> Klein Nilsen </a:t>
            </a:r>
          </a:p>
          <a:p>
            <a:pPr eaLnBrk="1" hangingPunct="1"/>
            <a:r>
              <a:rPr lang="en-US" dirty="0"/>
              <a:t>and Vegard Midtbøen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br>
              <a:rPr lang="en-US" dirty="0"/>
            </a:br>
            <a:r>
              <a:rPr lang="en-US" sz="2800" dirty="0"/>
              <a:t>DAC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rate: 8 M samples/s</a:t>
            </a:r>
          </a:p>
          <a:p>
            <a:r>
              <a:rPr lang="en-US" dirty="0"/>
              <a:t>Resolution: 8 bits</a:t>
            </a:r>
          </a:p>
          <a:p>
            <a:r>
              <a:rPr lang="en-US" dirty="0"/>
              <a:t>Supply voltage: </a:t>
            </a:r>
            <a:r>
              <a:rPr lang="en-US" i="1" dirty="0"/>
              <a:t>VDD =</a:t>
            </a:r>
            <a:r>
              <a:rPr lang="en-US" dirty="0"/>
              <a:t> 1.2</a:t>
            </a:r>
            <a:r>
              <a:rPr lang="en-US" i="1" dirty="0"/>
              <a:t>V </a:t>
            </a:r>
            <a:r>
              <a:rPr lang="en-US" dirty="0"/>
              <a:t>, and </a:t>
            </a:r>
            <a:r>
              <a:rPr lang="en-US" i="1" dirty="0"/>
              <a:t>VSS </a:t>
            </a:r>
            <a:r>
              <a:rPr lang="en-US" dirty="0"/>
              <a:t>= 0</a:t>
            </a:r>
            <a:r>
              <a:rPr lang="en-US" i="1" dirty="0"/>
              <a:t>V</a:t>
            </a:r>
          </a:p>
          <a:p>
            <a:r>
              <a:rPr lang="en-US" dirty="0"/>
              <a:t>DNL &lt; ± 0.5 LSB</a:t>
            </a:r>
          </a:p>
          <a:p>
            <a:r>
              <a:rPr lang="en-US" dirty="0"/>
              <a:t>INL &lt; ± 0.5 LSB</a:t>
            </a:r>
            <a:r>
              <a:rPr lang="en-US" i="1" dirty="0"/>
              <a:t> </a:t>
            </a:r>
          </a:p>
          <a:p>
            <a:r>
              <a:rPr lang="en-US" i="1" dirty="0"/>
              <a:t>VOUT 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-</a:t>
            </a:r>
            <a:r>
              <a:rPr lang="en-US" i="1" dirty="0"/>
              <a:t>P</a:t>
            </a:r>
            <a:r>
              <a:rPr lang="en-US" dirty="0"/>
              <a:t>) &gt;= 0.6</a:t>
            </a:r>
            <a:r>
              <a:rPr lang="en-US" i="1" dirty="0"/>
              <a:t>V</a:t>
            </a:r>
          </a:p>
          <a:p>
            <a:r>
              <a:rPr lang="en-US" i="1" dirty="0" err="1"/>
              <a:t>Cload</a:t>
            </a:r>
            <a:r>
              <a:rPr lang="en-US" i="1" dirty="0"/>
              <a:t> </a:t>
            </a:r>
            <a:r>
              <a:rPr lang="en-US" dirty="0"/>
              <a:t>= 50 </a:t>
            </a:r>
            <a:r>
              <a:rPr lang="en-US" i="1" dirty="0" err="1"/>
              <a:t>fF</a:t>
            </a:r>
            <a:endParaRPr lang="en-US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F3E97-E814-6C42-946E-1F82365013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4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br>
              <a:rPr lang="en-US" dirty="0"/>
            </a:br>
            <a:r>
              <a:rPr lang="en-US" sz="2800" dirty="0"/>
              <a:t>Comparator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&lt;= 0.5 clock cycle</a:t>
            </a:r>
          </a:p>
          <a:p>
            <a:r>
              <a:rPr lang="en-US" dirty="0"/>
              <a:t>Supply Voltage: </a:t>
            </a:r>
            <a:r>
              <a:rPr lang="en-US" i="1" dirty="0"/>
              <a:t>VDD </a:t>
            </a:r>
            <a:r>
              <a:rPr lang="en-US" dirty="0"/>
              <a:t>= 1.2</a:t>
            </a:r>
            <a:r>
              <a:rPr lang="en-US" i="1" dirty="0"/>
              <a:t>V </a:t>
            </a:r>
            <a:r>
              <a:rPr lang="en-US" dirty="0"/>
              <a:t>and </a:t>
            </a:r>
            <a:r>
              <a:rPr lang="en-US" i="1" dirty="0"/>
              <a:t>VSS </a:t>
            </a:r>
            <a:r>
              <a:rPr lang="en-US" dirty="0"/>
              <a:t>= 0</a:t>
            </a:r>
            <a:r>
              <a:rPr lang="en-US" i="1" dirty="0"/>
              <a:t>V</a:t>
            </a:r>
          </a:p>
          <a:p>
            <a:r>
              <a:rPr lang="en-US" dirty="0"/>
              <a:t>Offset &lt; 0.5 LSB</a:t>
            </a:r>
          </a:p>
          <a:p>
            <a:r>
              <a:rPr lang="pt-BR" dirty="0"/>
              <a:t>Gain &gt; </a:t>
            </a:r>
            <a:r>
              <a:rPr lang="pt-BR" i="1" dirty="0"/>
              <a:t>VDD</a:t>
            </a:r>
            <a:r>
              <a:rPr lang="pt-BR" dirty="0"/>
              <a:t>/</a:t>
            </a:r>
            <a:r>
              <a:rPr lang="pt-BR" i="1" dirty="0"/>
              <a:t>Vref </a:t>
            </a:r>
            <a:r>
              <a:rPr lang="pt-BR" dirty="0"/>
              <a:t>/2</a:t>
            </a:r>
            <a:r>
              <a:rPr lang="pt-BR" i="1" dirty="0"/>
              <a:t>n</a:t>
            </a:r>
          </a:p>
          <a:p>
            <a:r>
              <a:rPr lang="en-US" i="1" dirty="0" err="1"/>
              <a:t>Cload</a:t>
            </a:r>
            <a:r>
              <a:rPr lang="en-US" i="1" dirty="0"/>
              <a:t> </a:t>
            </a:r>
            <a:r>
              <a:rPr lang="en-US" dirty="0"/>
              <a:t>= 50 </a:t>
            </a:r>
            <a:r>
              <a:rPr lang="en-US" i="1" dirty="0" err="1"/>
              <a:t>fF</a:t>
            </a:r>
            <a:endParaRPr lang="en-US" dirty="0"/>
          </a:p>
          <a:p>
            <a:pPr marL="0" indent="0">
              <a:buNone/>
            </a:pPr>
            <a:endParaRPr lang="pt-BR" i="1" dirty="0"/>
          </a:p>
          <a:p>
            <a:endParaRPr lang="en-US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F3E97-E814-6C42-946E-1F82365013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0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757864" cy="4114800"/>
          </a:xfrm>
        </p:spPr>
        <p:txBody>
          <a:bodyPr/>
          <a:lstStyle/>
          <a:p>
            <a:r>
              <a:rPr lang="en-US" dirty="0"/>
              <a:t>Sample-and-Hold</a:t>
            </a:r>
          </a:p>
          <a:p>
            <a:r>
              <a:rPr lang="en-US" dirty="0"/>
              <a:t>Comparator</a:t>
            </a:r>
          </a:p>
          <a:p>
            <a:r>
              <a:rPr lang="en-US" dirty="0"/>
              <a:t>Digital-to-Analog Converter</a:t>
            </a:r>
          </a:p>
          <a:p>
            <a:r>
              <a:rPr lang="en-US" dirty="0"/>
              <a:t>SAR logic</a:t>
            </a:r>
          </a:p>
          <a:p>
            <a:r>
              <a:rPr lang="en-US" dirty="0"/>
              <a:t>SR Latch</a:t>
            </a:r>
          </a:p>
          <a:p>
            <a:r>
              <a:rPr lang="en-US" dirty="0"/>
              <a:t>Output buffers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14009-AD28-ED4B-98DD-2B095667DA9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973888" cy="1143000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Sample-and-Hold Implementation and Layout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Transmission gate</a:t>
            </a:r>
          </a:p>
          <a:p>
            <a:r>
              <a:rPr lang="en-US" dirty="0"/>
              <a:t>Inverter</a:t>
            </a:r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7584" y="3104128"/>
            <a:ext cx="3771900" cy="2760812"/>
          </a:xfrm>
        </p:spPr>
      </p:pic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14009-AD28-ED4B-98DD-2B095667DA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516" y="2567028"/>
            <a:ext cx="392407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5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Sample-and-Hold Implementation and Layout</a:t>
            </a:r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0" y="1681583"/>
            <a:ext cx="4248472" cy="4566817"/>
          </a:xfrm>
        </p:spPr>
      </p:pic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14009-AD28-ED4B-98DD-2B095667DA9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Sample-and-Hold Simulation</a:t>
            </a:r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5216" y="1964184"/>
            <a:ext cx="7696200" cy="3852242"/>
          </a:xfrm>
        </p:spPr>
      </p:pic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14009-AD28-ED4B-98DD-2B095667DA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Comparator Implementation and Layout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Rail-to-rail input</a:t>
            </a:r>
          </a:p>
          <a:p>
            <a:r>
              <a:rPr lang="en-US" dirty="0"/>
              <a:t>Large transistors</a:t>
            </a:r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2050" y="3124200"/>
            <a:ext cx="3771900" cy="2922857"/>
          </a:xfrm>
        </p:spPr>
      </p:pic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14009-AD28-ED4B-98DD-2B095667DA9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829" y="1801889"/>
            <a:ext cx="3423018" cy="44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1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Comparator Simulation</a:t>
            </a:r>
            <a:endParaRPr lang="en-US" dirty="0"/>
          </a:p>
        </p:txBody>
      </p:sp>
      <p:pic>
        <p:nvPicPr>
          <p:cNvPr id="7" name="Plassholder for innhol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934" y="1846176"/>
            <a:ext cx="4417532" cy="2268624"/>
          </a:xfrm>
        </p:spPr>
      </p:pic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F3E97-E814-6C42-946E-1F82365013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791" y="4054373"/>
            <a:ext cx="4519818" cy="22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78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Requirement fulfillment</a:t>
            </a:r>
            <a:r>
              <a:rPr lang="en-US" dirty="0"/>
              <a:t>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Achieved</a:t>
            </a:r>
          </a:p>
          <a:p>
            <a:pPr lvl="1"/>
            <a:r>
              <a:rPr lang="en-US" dirty="0"/>
              <a:t>Delay</a:t>
            </a:r>
          </a:p>
          <a:p>
            <a:pPr lvl="1"/>
            <a:r>
              <a:rPr lang="en-US" dirty="0"/>
              <a:t>Offset </a:t>
            </a:r>
          </a:p>
          <a:p>
            <a:pPr lvl="1"/>
            <a:r>
              <a:rPr lang="en-US" dirty="0"/>
              <a:t>Gain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F3E97-E814-6C42-946E-1F82365013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6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Digital-to-Analog Converter Implementation and Layout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990600" y="2132856"/>
            <a:ext cx="3331680" cy="3963144"/>
          </a:xfrm>
        </p:spPr>
        <p:txBody>
          <a:bodyPr/>
          <a:lstStyle/>
          <a:p>
            <a:r>
              <a:rPr lang="en-US" dirty="0"/>
              <a:t>R-2R</a:t>
            </a:r>
          </a:p>
          <a:p>
            <a:r>
              <a:rPr lang="en-US" dirty="0"/>
              <a:t>Buffers convert from 1V to 1.2V</a:t>
            </a:r>
          </a:p>
          <a:p>
            <a:r>
              <a:rPr lang="en-US" dirty="0"/>
              <a:t>Each resistance divided in four</a:t>
            </a:r>
          </a:p>
          <a:p>
            <a:r>
              <a:rPr lang="en-US" dirty="0"/>
              <a:t>R = 320 </a:t>
            </a:r>
            <a:r>
              <a:rPr lang="en-US" dirty="0" err="1"/>
              <a:t>kOhm</a:t>
            </a:r>
            <a:endParaRPr lang="en-US" dirty="0"/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18590" y="3870978"/>
            <a:ext cx="3771900" cy="2461324"/>
          </a:xfrm>
        </p:spPr>
      </p:pic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14009-AD28-ED4B-98DD-2B095667DA9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80" y="1744898"/>
            <a:ext cx="4364520" cy="22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INF4420 – Projects in analogue/mixed-signal design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0C2843-B209-A649-B265-E74F7B63F37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dirty="0"/>
              <a:t>Content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</a:t>
            </a:r>
          </a:p>
          <a:p>
            <a:pPr eaLnBrk="1" hangingPunct="1"/>
            <a:r>
              <a:rPr lang="en-US" dirty="0"/>
              <a:t>Requirements</a:t>
            </a:r>
          </a:p>
          <a:p>
            <a:pPr eaLnBrk="1" hangingPunct="1"/>
            <a:r>
              <a:rPr lang="en-US" dirty="0"/>
              <a:t>Solution</a:t>
            </a:r>
          </a:p>
          <a:p>
            <a:pPr eaLnBrk="1" hangingPunct="1"/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Digital-to-Analog Converter Simulation</a:t>
            </a:r>
            <a:endParaRPr lang="en-US" dirty="0"/>
          </a:p>
        </p:txBody>
      </p:sp>
      <p:pic>
        <p:nvPicPr>
          <p:cNvPr id="7" name="Plassholder for innhol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933" y="1912428"/>
            <a:ext cx="4549534" cy="2202371"/>
          </a:xfrm>
        </p:spPr>
      </p:pic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F3E97-E814-6C42-946E-1F82365013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933" y="4114799"/>
            <a:ext cx="4595258" cy="2209992"/>
          </a:xfrm>
          <a:prstGeom prst="rect">
            <a:avLst/>
          </a:prstGeom>
        </p:spPr>
      </p:pic>
      <p:sp>
        <p:nvSpPr>
          <p:cNvPr id="9" name="TekstSylinder 8"/>
          <p:cNvSpPr txBox="1"/>
          <p:nvPr/>
        </p:nvSpPr>
        <p:spPr>
          <a:xfrm>
            <a:off x="755576" y="1981200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10K</a:t>
            </a:r>
          </a:p>
          <a:p>
            <a:r>
              <a:rPr lang="en-US" dirty="0"/>
              <a:t>2R = 20K</a:t>
            </a:r>
          </a:p>
        </p:txBody>
      </p:sp>
      <p:sp>
        <p:nvSpPr>
          <p:cNvPr id="10" name="TekstSylinder 9"/>
          <p:cNvSpPr txBox="1"/>
          <p:nvPr/>
        </p:nvSpPr>
        <p:spPr>
          <a:xfrm>
            <a:off x="752595" y="4114799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100K</a:t>
            </a:r>
          </a:p>
          <a:p>
            <a:r>
              <a:rPr lang="en-US" dirty="0"/>
              <a:t>2R = 200K</a:t>
            </a:r>
          </a:p>
        </p:txBody>
      </p:sp>
    </p:spTree>
    <p:extLst>
      <p:ext uri="{BB962C8B-B14F-4D97-AF65-F5344CB8AC3E}">
        <p14:creationId xmlns:p14="http://schemas.microsoft.com/office/powerpoint/2010/main" val="2444303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Digital-to-Analog Converter Simulation</a:t>
            </a:r>
            <a:endParaRPr lang="en-US" dirty="0"/>
          </a:p>
        </p:txBody>
      </p:sp>
      <p:pic>
        <p:nvPicPr>
          <p:cNvPr id="7" name="Plassholder for innhol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743" y="1981200"/>
            <a:ext cx="4541914" cy="2232853"/>
          </a:xfrm>
        </p:spPr>
      </p:pic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F3E97-E814-6C42-946E-1F82365013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TekstSylinder 7"/>
          <p:cNvSpPr txBox="1"/>
          <p:nvPr/>
        </p:nvSpPr>
        <p:spPr>
          <a:xfrm>
            <a:off x="755576" y="1981200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320K</a:t>
            </a:r>
          </a:p>
          <a:p>
            <a:r>
              <a:rPr lang="en-US" dirty="0"/>
              <a:t>2R = 640K</a:t>
            </a:r>
          </a:p>
        </p:txBody>
      </p:sp>
    </p:spTree>
    <p:extLst>
      <p:ext uri="{BB962C8B-B14F-4D97-AF65-F5344CB8AC3E}">
        <p14:creationId xmlns:p14="http://schemas.microsoft.com/office/powerpoint/2010/main" val="3000677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Requirement fulfillment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Achieved</a:t>
            </a:r>
          </a:p>
          <a:p>
            <a:pPr lvl="1"/>
            <a:r>
              <a:rPr lang="en-US" dirty="0"/>
              <a:t>Sampling rate of 8 M samples/s (10 M ok)</a:t>
            </a:r>
          </a:p>
          <a:p>
            <a:pPr lvl="1"/>
            <a:r>
              <a:rPr lang="en-US" dirty="0"/>
              <a:t>INL and DNL (software calculations)</a:t>
            </a:r>
          </a:p>
          <a:p>
            <a:pPr lvl="1"/>
            <a:r>
              <a:rPr lang="en-US" dirty="0"/>
              <a:t>Monotonic</a:t>
            </a:r>
          </a:p>
          <a:p>
            <a:pPr lvl="1"/>
            <a:r>
              <a:rPr lang="en-US" dirty="0"/>
              <a:t>Output voltage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F3E97-E814-6C42-946E-1F82365013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7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SAR logic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simulated on its own</a:t>
            </a:r>
          </a:p>
          <a:p>
            <a:r>
              <a:rPr lang="en-US" dirty="0"/>
              <a:t>Verified with the complete system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F3E97-E814-6C42-946E-1F82365013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24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SR Latch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725416" cy="4114800"/>
          </a:xfrm>
        </p:spPr>
        <p:txBody>
          <a:bodyPr/>
          <a:lstStyle/>
          <a:p>
            <a:r>
              <a:rPr lang="en-US" dirty="0"/>
              <a:t>Needed to include SR Latch for control of sample-and-hold</a:t>
            </a:r>
          </a:p>
          <a:p>
            <a:endParaRPr lang="en-US" dirty="0"/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6110" y="1700808"/>
            <a:ext cx="2044667" cy="1855928"/>
          </a:xfrm>
        </p:spPr>
      </p:pic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14009-AD28-ED4B-98DD-2B095667DA9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709136"/>
            <a:ext cx="3653465" cy="2386864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720878"/>
            <a:ext cx="2838969" cy="19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15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Output buffers</a:t>
            </a:r>
            <a:endParaRPr lang="en-US" dirty="0"/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7189" y="1556792"/>
            <a:ext cx="3070238" cy="1339057"/>
          </a:xfrm>
        </p:spPr>
      </p:pic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14009-AD28-ED4B-98DD-2B095667DA9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" name="Plassholder for innhold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High impedance for the DAC</a:t>
            </a:r>
          </a:p>
          <a:p>
            <a:r>
              <a:rPr lang="en-US" dirty="0"/>
              <a:t>Not simulated</a:t>
            </a:r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657" y="2895849"/>
            <a:ext cx="3119770" cy="32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76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SAR System Implementation and Layout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total area consumed: </a:t>
            </a:r>
          </a:p>
          <a:p>
            <a:pPr lvl="1"/>
            <a:r>
              <a:rPr lang="en-US" dirty="0"/>
              <a:t>220</a:t>
            </a:r>
            <a:r>
              <a:rPr lang="en-US" i="1" dirty="0"/>
              <a:t>µm </a:t>
            </a:r>
            <a:r>
              <a:rPr lang="en-US" dirty="0"/>
              <a:t>x 140</a:t>
            </a:r>
            <a:r>
              <a:rPr lang="en-US" i="1" dirty="0"/>
              <a:t>µm</a:t>
            </a:r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4900" y="2714049"/>
            <a:ext cx="3771900" cy="2649101"/>
          </a:xfrm>
        </p:spPr>
      </p:pic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14009-AD28-ED4B-98DD-2B095667DA9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1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SAR System Implementation and Layout</a:t>
            </a:r>
            <a:endParaRPr lang="en-US" dirty="0"/>
          </a:p>
        </p:txBody>
      </p:sp>
      <p:pic>
        <p:nvPicPr>
          <p:cNvPr id="7" name="Plassholder for innhol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789" y="2145485"/>
            <a:ext cx="5341822" cy="3884168"/>
          </a:xfrm>
        </p:spPr>
      </p:pic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F3E97-E814-6C42-946E-1F82365013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72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SAR System Simulation</a:t>
            </a:r>
          </a:p>
        </p:txBody>
      </p:sp>
      <p:pic>
        <p:nvPicPr>
          <p:cNvPr id="7" name="Plassholder for innhol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2276872"/>
            <a:ext cx="6708448" cy="3365405"/>
          </a:xfrm>
        </p:spPr>
      </p:pic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F3E97-E814-6C42-946E-1F82365013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7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Requirement fulfillment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Achieved</a:t>
            </a:r>
          </a:p>
          <a:p>
            <a:pPr lvl="1"/>
            <a:r>
              <a:rPr lang="en-US" dirty="0"/>
              <a:t>Input sampling rate of 1 M samples/s</a:t>
            </a:r>
          </a:p>
          <a:p>
            <a:pPr lvl="1"/>
            <a:r>
              <a:rPr lang="en-US" dirty="0"/>
              <a:t>Output resolution: 8 bits</a:t>
            </a:r>
          </a:p>
          <a:p>
            <a:r>
              <a:rPr lang="en-US" dirty="0"/>
              <a:t>Not Verified</a:t>
            </a:r>
          </a:p>
          <a:p>
            <a:pPr lvl="1"/>
            <a:r>
              <a:rPr lang="en-US" dirty="0"/>
              <a:t>No missing codes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F3E97-E814-6C42-946E-1F82365013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4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800" dirty="0"/>
              <a:t>SAR ADC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Sample-and-Hold</a:t>
            </a:r>
          </a:p>
          <a:p>
            <a:r>
              <a:rPr lang="en-US" dirty="0"/>
              <a:t>Comparator</a:t>
            </a:r>
          </a:p>
          <a:p>
            <a:r>
              <a:rPr lang="en-US" dirty="0"/>
              <a:t>Digital-to-Analog Converter</a:t>
            </a:r>
          </a:p>
          <a:p>
            <a:r>
              <a:rPr lang="en-US" dirty="0"/>
              <a:t>SAR Logic</a:t>
            </a:r>
          </a:p>
          <a:p>
            <a:endParaRPr lang="en-US" dirty="0"/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83968" y="2420888"/>
            <a:ext cx="4687999" cy="2104162"/>
          </a:xfrm>
        </p:spPr>
      </p:pic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14009-AD28-ED4B-98DD-2B095667DA9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4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DAC design</a:t>
            </a:r>
          </a:p>
          <a:p>
            <a:pPr lvl="1"/>
            <a:r>
              <a:rPr lang="en-US" dirty="0"/>
              <a:t>SR latch</a:t>
            </a:r>
          </a:p>
          <a:p>
            <a:pPr lvl="1"/>
            <a:r>
              <a:rPr lang="en-US" dirty="0"/>
              <a:t>Layout</a:t>
            </a:r>
          </a:p>
          <a:p>
            <a:r>
              <a:rPr lang="en-US" dirty="0"/>
              <a:t>Almost all requirements fulfilled 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F3E97-E814-6C42-946E-1F82365013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3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Introduction</a:t>
            </a:r>
            <a:br>
              <a:rPr lang="nb-NO" dirty="0"/>
            </a:br>
            <a:r>
              <a:rPr lang="nb-NO" sz="2800" dirty="0"/>
              <a:t>SAR ADC</a:t>
            </a:r>
            <a:endParaRPr lang="nb-NO" dirty="0"/>
          </a:p>
        </p:txBody>
      </p:sp>
      <p:pic>
        <p:nvPicPr>
          <p:cNvPr id="7" name="Plassholder for innhol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701" y="1981200"/>
            <a:ext cx="5119997" cy="4114800"/>
          </a:xfrm>
        </p:spPr>
      </p:pic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F3E97-E814-6C42-946E-1F82365013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7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800" dirty="0"/>
              <a:t>Sample-and-Hold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Snatches a value of a analog signal and holds it constant</a:t>
            </a:r>
          </a:p>
          <a:p>
            <a:r>
              <a:rPr lang="en-US" dirty="0"/>
              <a:t>Φ1:on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 charges to Vin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Φ1:off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Vout</a:t>
            </a:r>
            <a:r>
              <a:rPr lang="en-US" dirty="0">
                <a:sym typeface="Wingdings" panose="05000000000000000000" pitchFamily="2" charset="2"/>
              </a:rPr>
              <a:t> = Vin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62500" y="1983224"/>
            <a:ext cx="3771900" cy="1590260"/>
          </a:xfrm>
        </p:spPr>
      </p:pic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14009-AD28-ED4B-98DD-2B095667DA9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662" y="4038600"/>
            <a:ext cx="2941575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800" dirty="0"/>
              <a:t>Comparator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Compares two input signals</a:t>
            </a:r>
          </a:p>
          <a:p>
            <a:r>
              <a:rPr lang="en-US" dirty="0"/>
              <a:t>Outputs logic high or low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14009-AD28-ED4B-98DD-2B095667DA9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800" dirty="0"/>
              <a:t>Digital-to-Analog Converter</a:t>
            </a:r>
            <a:r>
              <a:rPr lang="en-US" dirty="0"/>
              <a:t>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R-2R ladder</a:t>
            </a:r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4900" y="2133600"/>
            <a:ext cx="3771900" cy="1608453"/>
          </a:xfrm>
        </p:spPr>
      </p:pic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14009-AD28-ED4B-98DD-2B095667DA9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498" y="4038600"/>
            <a:ext cx="3250704" cy="2019912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0" y="3166028"/>
            <a:ext cx="1767993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800" dirty="0"/>
              <a:t>SAR Logic</a:t>
            </a:r>
            <a:endParaRPr lang="en-US" dirty="0"/>
          </a:p>
        </p:txBody>
      </p:sp>
      <p:pic>
        <p:nvPicPr>
          <p:cNvPr id="7" name="Plassholder for innhol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904" y="838200"/>
            <a:ext cx="4824536" cy="5172366"/>
          </a:xfrm>
        </p:spPr>
      </p:pic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F3E97-E814-6C42-946E-1F82365013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02" y="3068960"/>
            <a:ext cx="2792622" cy="13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5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br>
              <a:rPr lang="en-US" dirty="0"/>
            </a:br>
            <a:r>
              <a:rPr lang="en-US" sz="2800" dirty="0"/>
              <a:t>SAR ADC</a:t>
            </a:r>
            <a:r>
              <a:rPr lang="en-US" dirty="0"/>
              <a:t>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sampling rate: 1 M samples/s</a:t>
            </a:r>
          </a:p>
          <a:p>
            <a:r>
              <a:rPr lang="en-US" dirty="0"/>
              <a:t>Output resolution: 8 bits</a:t>
            </a:r>
          </a:p>
          <a:p>
            <a:r>
              <a:rPr lang="en-US" dirty="0"/>
              <a:t>Supply voltage: </a:t>
            </a:r>
            <a:r>
              <a:rPr lang="en-US" i="1" dirty="0"/>
              <a:t>VDD </a:t>
            </a:r>
            <a:r>
              <a:rPr lang="en-US" dirty="0"/>
              <a:t>= 1.2</a:t>
            </a:r>
            <a:r>
              <a:rPr lang="en-US" i="1" dirty="0"/>
              <a:t>V </a:t>
            </a:r>
            <a:r>
              <a:rPr lang="en-US" dirty="0"/>
              <a:t>, and </a:t>
            </a:r>
            <a:r>
              <a:rPr lang="en-US" i="1" dirty="0"/>
              <a:t>VSS </a:t>
            </a:r>
            <a:r>
              <a:rPr lang="en-US" dirty="0"/>
              <a:t>= 0</a:t>
            </a:r>
            <a:r>
              <a:rPr lang="en-US" i="1" dirty="0"/>
              <a:t>V</a:t>
            </a:r>
          </a:p>
          <a:p>
            <a:r>
              <a:rPr lang="en-US" dirty="0"/>
              <a:t>No missing codes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May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INF4420 – Projects in analogue/mixed-signal design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F3E97-E814-6C42-946E-1F82365013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512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4420-Presentation" id="{0C7807E3-5CAC-4DC7-B594-79C39A8BB2F9}" vid="{C5B5162E-8F1A-4ABC-B5B0-027ED59B6C8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INF4420-Presentation</Template>
  <TotalTime>151</TotalTime>
  <Words>587</Words>
  <Application>Microsoft Office PowerPoint</Application>
  <PresentationFormat>Skjermfremvisning (4:3)</PresentationFormat>
  <Paragraphs>199</Paragraphs>
  <Slides>30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30</vt:i4>
      </vt:variant>
    </vt:vector>
  </HeadingPairs>
  <TitlesOfParts>
    <vt:vector size="34" baseType="lpstr">
      <vt:lpstr>Arial</vt:lpstr>
      <vt:lpstr>Wingdings</vt:lpstr>
      <vt:lpstr>ヒラギノ角ゴ Pro W3</vt:lpstr>
      <vt:lpstr>Blank Presentation</vt:lpstr>
      <vt:lpstr>Successive Approximation Register (SAR) Analog to Digital Converter (ADC)</vt:lpstr>
      <vt:lpstr>Content</vt:lpstr>
      <vt:lpstr>Introduction SAR ADC</vt:lpstr>
      <vt:lpstr>Introduction SAR ADC</vt:lpstr>
      <vt:lpstr>Introduction Sample-and-Hold</vt:lpstr>
      <vt:lpstr>Introduction Comparator</vt:lpstr>
      <vt:lpstr>Introduction Digital-to-Analog Converter </vt:lpstr>
      <vt:lpstr>Introduction SAR Logic</vt:lpstr>
      <vt:lpstr>Requirements SAR ADC </vt:lpstr>
      <vt:lpstr>Requirements DAC</vt:lpstr>
      <vt:lpstr>Requirements Comparator</vt:lpstr>
      <vt:lpstr>Results</vt:lpstr>
      <vt:lpstr>Results Sample-and-Hold Implementation and Layout</vt:lpstr>
      <vt:lpstr>Results Sample-and-Hold Implementation and Layout</vt:lpstr>
      <vt:lpstr>Results Sample-and-Hold Simulation</vt:lpstr>
      <vt:lpstr>Results Comparator Implementation and Layout</vt:lpstr>
      <vt:lpstr>Results Comparator Simulation</vt:lpstr>
      <vt:lpstr>Results Requirement fulfillment </vt:lpstr>
      <vt:lpstr>Results Digital-to-Analog Converter Implementation and Layout</vt:lpstr>
      <vt:lpstr>Results Digital-to-Analog Converter Simulation</vt:lpstr>
      <vt:lpstr>Results Digital-to-Analog Converter Simulation</vt:lpstr>
      <vt:lpstr>Results Requirement fulfillment</vt:lpstr>
      <vt:lpstr>Results SAR logic</vt:lpstr>
      <vt:lpstr>Results SR Latch</vt:lpstr>
      <vt:lpstr>Results Output buffers</vt:lpstr>
      <vt:lpstr>Results SAR System Implementation and Layout</vt:lpstr>
      <vt:lpstr>Results SAR System Implementation and Layout</vt:lpstr>
      <vt:lpstr>Results SAR System Simulation</vt:lpstr>
      <vt:lpstr>Results Requirement fulfillment</vt:lpstr>
      <vt:lpstr>Conclusion</vt:lpstr>
    </vt:vector>
  </TitlesOfParts>
  <Manager/>
  <Company>Rayon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Successive Approximation Register (SAR) Analog to Digital Converter (ADC)</dc:title>
  <dc:subject/>
  <dc:creator>Vegard Midtbøen</dc:creator>
  <cp:keywords/>
  <dc:description/>
  <cp:lastModifiedBy>Vegard Midtbøen</cp:lastModifiedBy>
  <cp:revision>16</cp:revision>
  <dcterms:created xsi:type="dcterms:W3CDTF">2016-05-16T13:46:06Z</dcterms:created>
  <dcterms:modified xsi:type="dcterms:W3CDTF">2016-05-16T16:18:48Z</dcterms:modified>
  <cp:category/>
</cp:coreProperties>
</file>