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-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 Light"/>
              </a:rPr>
              <a:t>Cliquez pour déplacer la diapo</a:t>
            </a: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3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3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3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C949581-5957-4B94-A665-BFF8D9973DCD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0~10 min</a:t>
            </a: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Proposition de réalisation -&gt; v1 prête à sortir</a:t>
            </a: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2BC9767-D094-405E-9C0E-9942458D8121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06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07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B0AE265E-C52F-4FA9-9E33-8CACB5595AAC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15~20 min</a:t>
            </a:r>
          </a:p>
        </p:txBody>
      </p:sp>
      <p:sp>
        <p:nvSpPr>
          <p:cNvPr id="4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DB8CBA0-5C15-4D0C-825A-688249F8C690}" type="slidenum">
              <a:rPr lang="fr-FR" sz="1200" b="0" strike="noStrike" spc="-1">
                <a:latin typeface="Times New Roman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51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52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7D56E113-6E37-427B-8E39-4B79CD203205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15~20 min</a:t>
            </a: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D1A8EBF-5B9B-4C7A-BB9E-75A547C2B7BF}" type="slidenum">
              <a:rPr lang="fr-FR" sz="1200" b="0" strike="noStrike" spc="-1">
                <a:latin typeface="Times New Roman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56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57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CF1C54EC-8B14-4F26-8B89-32B903E3B6E0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15~20 min</a:t>
            </a: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Controller sans logique métier</a:t>
            </a:r>
            <a:br/>
            <a:r>
              <a:rPr lang="fr-FR" sz="2000" b="0" strike="noStrike" spc="-1">
                <a:latin typeface="Arial"/>
              </a:rPr>
              <a:t>Data fixture</a:t>
            </a:r>
          </a:p>
        </p:txBody>
      </p:sp>
      <p:sp>
        <p:nvSpPr>
          <p:cNvPr id="4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96ED146-B03E-4B50-A9E1-CCE620460974}" type="slidenum">
              <a:rPr lang="fr-FR" sz="1200" b="0" strike="noStrike" spc="-1">
                <a:latin typeface="Times New Roman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61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62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DEAB4C31-61E5-42DD-9DB3-AF3233CFF3C3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15~20 min</a:t>
            </a: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A682ED5-B0C4-4D6E-8F12-B14C56B5FC18}" type="slidenum">
              <a:rPr lang="fr-FR" sz="1200" b="0" strike="noStrike" spc="-1">
                <a:latin typeface="Times New Roman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67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CB1DB1C5-96E1-4BC2-AA43-B95A8C2F9793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15~20 min</a:t>
            </a:r>
          </a:p>
          <a:p>
            <a:pPr>
              <a:lnSpc>
                <a:spcPct val="100000"/>
              </a:lnSpc>
            </a:pPr>
            <a:br/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PSR 1  Naming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(via phpCodeSniffer &amp; PhpStorm)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FE03B7D-D4C7-4670-8635-1CE67C02500E}" type="slidenum">
              <a:rPr lang="fr-FR" sz="1200" b="0" strike="noStrike" spc="-1">
                <a:latin typeface="Times New Roman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71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72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BADE67EE-239A-4C87-8454-475DBF995B9B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20~30 min</a:t>
            </a: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2A1F257-48F8-49F7-812E-419ABB41AD98}" type="slidenum">
              <a:rPr lang="fr-FR" sz="1200" b="0" strike="noStrike" spc="-1">
                <a:latin typeface="Times New Roman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76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77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026B0D06-1AFE-4A91-BE9E-9BEC5FFA222E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0~10 min</a:t>
            </a: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6A45B19-2BB4-403E-85FE-DD7F11CE3888}" type="slidenum">
              <a:rPr lang="fr-FR" sz="1200" b="0" strike="noStrike" spc="-1">
                <a:latin typeface="Times New Roman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11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12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D8FFDFBB-57F3-44E9-B508-60BF40A26907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0~10 min</a:t>
            </a:r>
          </a:p>
          <a:p>
            <a:pPr>
              <a:lnSpc>
                <a:spcPct val="100000"/>
              </a:lnSpc>
            </a:pPr>
            <a:br/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il s'agit de rappeler le contexte du projet dans le cadre du parcours que vous suivez.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Donner accès au catalogue &amp; stocker leurs clientèle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Développement itératif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User centric developpement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Api documenté, simple a utiliser et surtout respectant le modèle de richardson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F3DEE46-69BE-40F6-BAEE-F3836563BA9C}" type="slidenum">
              <a:rPr lang="fr-FR" sz="1200" b="0" strike="noStrike" spc="-1">
                <a:latin typeface="Times New Roman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16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17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3B257636-1CC2-4215-9C9A-0E118A368812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0~10 min</a:t>
            </a:r>
          </a:p>
          <a:p>
            <a:pPr>
              <a:lnSpc>
                <a:spcPct val="100000"/>
              </a:lnSpc>
            </a:pPr>
            <a:br/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vous choisirez l'une des fonctionnalités développées et il vous faudra présenter les schémas UML correspondants (diagrammes d’utilisation, de classes et de séquence, modèle de données).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Ici Tout les cas d’utilisation mais nous allons nous concentrer sur «  poster un commentaire »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5120B1-53C3-4287-B9CD-129804B20225}" type="slidenum">
              <a:rPr lang="fr-FR" sz="1200" b="0" strike="noStrike" spc="-1">
                <a:latin typeface="Times New Roman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22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562117AA-F43E-42CD-B0D8-20671852794B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0~10 min</a:t>
            </a:r>
          </a:p>
          <a:p>
            <a:pPr>
              <a:lnSpc>
                <a:spcPct val="100000"/>
              </a:lnSpc>
            </a:pPr>
            <a:br/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vous choisirez l'une des fonctionnalités développées et il vous faudra présenter les schémas UML correspondants (diagrammes d’utilisation, de classes et de séquence, modèle de données).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Ici Tout les cas d’utilisation mais nous allons nous concentrer sur «  poster un commentaire »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BDAD651-E6C2-46A9-8C12-50396FCAF8AE}" type="slidenum">
              <a:rPr lang="fr-FR" sz="1200" b="0" strike="noStrike" spc="-1">
                <a:latin typeface="Times New Roman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26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27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E80F53F5-8BE4-40FD-8FD2-B9C152D026C2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0~10 min</a:t>
            </a:r>
          </a:p>
          <a:p>
            <a:pPr>
              <a:lnSpc>
                <a:spcPct val="100000"/>
              </a:lnSpc>
            </a:pPr>
            <a:br/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vous choisirez l'une des fonctionnalités développées et il vous faudra présenter les schémas UML correspondants (diagrammes d’utilisation, de classes et de séquence, modèle de données).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Ici Tout les cas d’utilisation mais nous allons nous concentrer sur «  poster un commentaire »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79F755F-7213-4818-A03B-5A5176B6ADAA}" type="slidenum">
              <a:rPr lang="fr-FR" sz="1200" b="0" strike="noStrike" spc="-1">
                <a:latin typeface="Times New Roman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31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32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436CCA89-1340-4CEC-9738-8098C93CFD24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0~10 min</a:t>
            </a:r>
          </a:p>
          <a:p>
            <a:pPr>
              <a:lnSpc>
                <a:spcPct val="100000"/>
              </a:lnSpc>
            </a:pPr>
            <a:br/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vous choisirez l'une des fonctionnalités développées et il vous faudra présenter les schémas UML correspondants (diagrammes d’utilisation, de classes et de séquence, modèle de données).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Ici Tout les cas d’utilisation mais nous allons nous concentrer sur «  poster un commentaire »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28ECD1A-0542-47BB-A1FF-6952F9F1A630}" type="slidenum">
              <a:rPr lang="fr-FR" sz="1200" b="0" strike="noStrike" spc="-1">
                <a:latin typeface="Times New Roman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36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37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D2780501-2E08-4E5B-9498-93D43BCEBE45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0~10 min</a:t>
            </a:r>
          </a:p>
          <a:p>
            <a:pPr>
              <a:lnSpc>
                <a:spcPct val="100000"/>
              </a:lnSpc>
            </a:pPr>
            <a:br/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vous expliciterez la méthodologie adoptée, l'organisation de votre travail (découpage en tâches, priorisation, les estimations…).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Estimate sur les ISSUES FILLES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Products features / Users features / Clients Features</a:t>
            </a:r>
            <a:br/>
            <a:r>
              <a:rPr lang="fr-FR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possible avec les fixtures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Le Modèle de Maturité de Richardson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status codes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Level 3 : Hypermedia Controls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swagger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4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EA6D461-9A9E-4D7C-8EC5-E455C631A0A0}" type="slidenum">
              <a:rPr lang="fr-FR" sz="1200" b="0" strike="noStrike" spc="-1">
                <a:latin typeface="Times New Roman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1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42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D9C02BB2-4F20-4145-96C3-97383807F739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10~15 min</a:t>
            </a:r>
          </a:p>
        </p:txBody>
      </p:sp>
      <p:sp>
        <p:nvSpPr>
          <p:cNvPr id="4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73A14B-9CF6-477E-AFFC-0C1C47DC2F4D}" type="slidenum">
              <a:rPr lang="fr-FR" sz="1200" b="0" strike="noStrike" spc="-1">
                <a:latin typeface="Times New Roman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6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Times New Roman"/>
              </a:rPr>
              <a:t>sdgsdg zQERQSDRF</a:t>
            </a:r>
          </a:p>
        </p:txBody>
      </p:sp>
      <p:sp>
        <p:nvSpPr>
          <p:cNvPr id="447" name="TextShape 5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564D754B-C9EA-488C-8DAA-EF4E04D566F8}" type="datetime1">
              <a:rPr lang="fr-FR" sz="1200" b="0" strike="noStrike" spc="-1">
                <a:latin typeface="Times New Roman"/>
              </a:rPr>
              <a:t>03/05/2022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04840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44952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4764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204840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344952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60240" y="805320"/>
            <a:ext cx="4274640" cy="3851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04840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44952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4764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204840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344952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60240" y="805320"/>
            <a:ext cx="4274640" cy="3851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04840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44952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4764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04840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344952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660240" y="805320"/>
            <a:ext cx="4274640" cy="3851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204840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44952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4764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204840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body"/>
          </p:nvPr>
        </p:nvSpPr>
        <p:spPr>
          <a:xfrm>
            <a:off x="344952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660240" y="805320"/>
            <a:ext cx="4274640" cy="3851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60240" y="805320"/>
            <a:ext cx="4274640" cy="3851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204840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344952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4764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204840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344952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660240" y="805320"/>
            <a:ext cx="4274640" cy="3851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204840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344952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4764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204840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344952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660240" y="805320"/>
            <a:ext cx="4274640" cy="3851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265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2770560" y="342900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204840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3449520" y="204264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64764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204840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3449520" y="3429000"/>
            <a:ext cx="13338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4764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770560" y="2042640"/>
            <a:ext cx="202140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47640" y="3429000"/>
            <a:ext cx="4142880" cy="126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 hidden="1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2C599D"/>
                </a:solidFill>
                <a:latin typeface="Calibri Light"/>
              </a:rPr>
              <a:t>2021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" name="CustomShape 2" hidden="1"/>
          <p:cNvSpPr/>
          <p:nvPr/>
        </p:nvSpPr>
        <p:spPr>
          <a:xfrm>
            <a:off x="1070640" y="637884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2C599D"/>
                </a:solidFill>
                <a:latin typeface="Calibri Light"/>
              </a:rPr>
              <a:t>BileMo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" name="CustomShape 3" hidden="1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7FABADA-9CD8-4F5F-BA2F-88A244390047}" type="slidenum">
              <a:rPr lang="fr-FR" sz="1100" b="0" strike="noStrike" spc="-1">
                <a:solidFill>
                  <a:srgbClr val="FA6F1A"/>
                </a:solidFill>
                <a:latin typeface="Calibri Light"/>
              </a:rPr>
              <a:t>‹N°›</a:t>
            </a:fld>
            <a:endParaRPr lang="fr-FR" sz="1100" b="0" strike="noStrike" spc="-1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 Light"/>
              </a:rPr>
              <a:t>Cliquez sur l'icône pour ajouter une image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166560" y="903600"/>
            <a:ext cx="5859000" cy="5050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alpha val="40000"/>
            </a:schemeClr>
          </a:solidFill>
          <a:ln w="604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974360" y="5753520"/>
            <a:ext cx="651240" cy="5612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2255400" y="2751840"/>
            <a:ext cx="785160" cy="676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8021880" y="671400"/>
            <a:ext cx="392400" cy="33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035440" y="3344400"/>
            <a:ext cx="196200" cy="168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096800" y="2576880"/>
            <a:ext cx="3924720" cy="16952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4800" b="1" strike="noStrike" spc="-1">
                <a:solidFill>
                  <a:srgbClr val="FFFFFF"/>
                </a:solidFill>
                <a:latin typeface="Calibri Light"/>
              </a:rPr>
              <a:t>Cliquez pour modifier le masque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096800" y="1899360"/>
            <a:ext cx="3924720" cy="490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b="1" strike="noStrike" spc="-1">
                <a:solidFill>
                  <a:srgbClr val="FA6F1A"/>
                </a:solidFill>
                <a:latin typeface="Calibri"/>
              </a:rPr>
              <a:t>Cliquez pour modifier le texte</a:t>
            </a:r>
            <a:endParaRPr lang="fr-FR" sz="24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484520" y="4458960"/>
            <a:ext cx="3222360" cy="11682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fr-FR" sz="1600" b="0" strike="noStrike" spc="-1">
                <a:solidFill>
                  <a:srgbClr val="FFFFFF"/>
                </a:solidFill>
                <a:latin typeface="Calibri Light"/>
              </a:rPr>
              <a:t>Modifiez les styles du texte</a:t>
            </a:r>
            <a:endParaRPr lang="fr-FR" sz="16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 hidden="1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2C599D"/>
                </a:solidFill>
                <a:latin typeface="Calibri Light"/>
              </a:rPr>
              <a:t>2021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9" name="CustomShape 2" hidden="1"/>
          <p:cNvSpPr/>
          <p:nvPr/>
        </p:nvSpPr>
        <p:spPr>
          <a:xfrm>
            <a:off x="1070640" y="637884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2C599D"/>
                </a:solidFill>
                <a:latin typeface="Calibri Light"/>
              </a:rPr>
              <a:t>BileMo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" name="CustomShape 3" hidden="1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19F3F69-87E5-459C-AD85-01FE6590FCBF}" type="slidenum">
              <a:rPr lang="fr-FR" sz="1100" b="0" strike="noStrike" spc="-1">
                <a:solidFill>
                  <a:srgbClr val="FA6F1A"/>
                </a:solidFill>
                <a:latin typeface="Calibri Light"/>
              </a:rPr>
              <a:t>‹N°›</a:t>
            </a:fld>
            <a:endParaRPr lang="fr-FR" sz="11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 Light"/>
              </a:rPr>
              <a:t>Cliquez sur l'icône pour ajouter une image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3718440" y="1181160"/>
            <a:ext cx="4754520" cy="4495320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4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149000" y="4859640"/>
            <a:ext cx="3924720" cy="490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fr-FR" sz="2400" b="1" strike="noStrike" spc="-1">
                <a:solidFill>
                  <a:srgbClr val="FA6F1A"/>
                </a:solidFill>
                <a:latin typeface="Calibri"/>
              </a:rPr>
              <a:t>Cliquez pour modifier le texte</a:t>
            </a:r>
            <a:endParaRPr lang="fr-FR" sz="24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4149000" y="1529640"/>
            <a:ext cx="3924720" cy="16952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4800" b="1" strike="noStrike" spc="-1">
                <a:solidFill>
                  <a:srgbClr val="FFFFFF"/>
                </a:solidFill>
                <a:latin typeface="Calibri Light"/>
              </a:rPr>
              <a:t>Cliquez pour modifier le masque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2C599D"/>
                </a:solidFill>
                <a:latin typeface="Calibri Light"/>
              </a:rPr>
              <a:t>2021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70640" y="637884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2C599D"/>
                </a:solidFill>
                <a:latin typeface="Calibri Light"/>
              </a:rPr>
              <a:t>BileMo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AABA8BF-79E8-4D46-B275-0B91E857911C}" type="slidenum">
              <a:rPr lang="fr-FR" sz="1100" b="0" strike="noStrike" spc="-1">
                <a:solidFill>
                  <a:srgbClr val="FA6F1A"/>
                </a:solidFill>
                <a:latin typeface="Calibri Light"/>
              </a:rPr>
              <a:t>‹N°›</a:t>
            </a:fld>
            <a:endParaRPr lang="fr-FR" sz="11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60240" y="2044800"/>
            <a:ext cx="4274640" cy="35604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indent="-266400">
              <a:lnSpc>
                <a:spcPct val="90000"/>
              </a:lnSpc>
              <a:spcBef>
                <a:spcPts val="1001"/>
              </a:spcBef>
              <a:buClr>
                <a:srgbClr val="FA6F1A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Modifiez les styles du texte</a:t>
            </a:r>
            <a:endParaRPr lang="fr-FR" sz="20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9354600" y="5364000"/>
            <a:ext cx="456840" cy="4568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6692760" y="1699920"/>
            <a:ext cx="319320" cy="31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9354600" y="5897880"/>
            <a:ext cx="179640" cy="17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7090200" y="786240"/>
            <a:ext cx="4440960" cy="53928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 Light"/>
              </a:rPr>
              <a:t>Cliquez sur l'icône pour ajouter une image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Calibri Light"/>
              </a:rPr>
              <a:t>Cliquez pour modifier le masque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2C599D"/>
                </a:solidFill>
                <a:latin typeface="Calibri Light"/>
              </a:rPr>
              <a:t>2021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70640" y="637884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2C599D"/>
                </a:solidFill>
                <a:latin typeface="Calibri Light"/>
              </a:rPr>
              <a:t>BileMo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E18B230-CF70-490B-AAD1-89D857A7E31E}" type="slidenum">
              <a:rPr lang="fr-FR" sz="1100" b="0" strike="noStrike" spc="-1">
                <a:solidFill>
                  <a:srgbClr val="FA6F1A"/>
                </a:solidFill>
                <a:latin typeface="Calibri Light"/>
              </a:rPr>
              <a:t>‹N°›</a:t>
            </a:fld>
            <a:endParaRPr lang="fr-FR" sz="11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7362720" y="443160"/>
            <a:ext cx="361440" cy="3614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11007360" y="5605920"/>
            <a:ext cx="653760" cy="6537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6"/>
          <p:cNvSpPr/>
          <p:nvPr/>
        </p:nvSpPr>
        <p:spPr>
          <a:xfrm>
            <a:off x="10683720" y="6132600"/>
            <a:ext cx="250920" cy="250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5733360" y="624240"/>
            <a:ext cx="5855400" cy="56311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 Light"/>
              </a:rPr>
              <a:t>Cliquez sur l'icône pour ajouter une image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body"/>
          </p:nvPr>
        </p:nvSpPr>
        <p:spPr>
          <a:xfrm>
            <a:off x="660240" y="2044800"/>
            <a:ext cx="4274640" cy="35604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indent="-266400">
              <a:lnSpc>
                <a:spcPct val="150000"/>
              </a:lnSpc>
              <a:spcBef>
                <a:spcPts val="1001"/>
              </a:spcBef>
              <a:buClr>
                <a:srgbClr val="FA6F1A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Modifiez les styles du texte</a:t>
            </a:r>
            <a:endParaRPr lang="fr-FR" sz="20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44" name="PlaceHolder 9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Calibri Light"/>
              </a:rPr>
              <a:t>Cliquez pour modifier le masque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2C599D"/>
                </a:solidFill>
                <a:latin typeface="Calibri Light"/>
              </a:rPr>
              <a:t>2021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070640" y="637884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2C599D"/>
                </a:solidFill>
                <a:latin typeface="Calibri Light"/>
              </a:rPr>
              <a:t>BileMo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DBD9943-BC51-46E7-B235-1A33CA021A92}" type="slidenum">
              <a:rPr lang="fr-FR" sz="1100" b="0" strike="noStrike" spc="-1">
                <a:solidFill>
                  <a:srgbClr val="FA6F1A"/>
                </a:solidFill>
                <a:latin typeface="Calibri Light"/>
              </a:rPr>
              <a:t>‹N°›</a:t>
            </a:fld>
            <a:endParaRPr lang="fr-FR" sz="11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838080" y="2039400"/>
            <a:ext cx="10515240" cy="4114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404040"/>
                </a:solidFill>
                <a:latin typeface="Calibri Light"/>
              </a:rPr>
              <a:t>Modifiez les styles du texte du masque</a:t>
            </a:r>
          </a:p>
          <a:p>
            <a:pPr marL="542880" lvl="1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404040"/>
                </a:solidFill>
                <a:latin typeface="Calibri Light"/>
              </a:rPr>
              <a:t>Deuxième niveau</a:t>
            </a:r>
          </a:p>
          <a:p>
            <a:pPr marL="809640" lvl="2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404040"/>
                </a:solidFill>
                <a:latin typeface="Calibri Light"/>
              </a:rPr>
              <a:t>Troisième niveau</a:t>
            </a:r>
          </a:p>
          <a:p>
            <a:pPr marL="1076400" lvl="3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404040"/>
                </a:solidFill>
                <a:latin typeface="Calibri Light"/>
              </a:rPr>
              <a:t>Quatrième niveau</a:t>
            </a:r>
          </a:p>
          <a:p>
            <a:pPr marL="1343160" lvl="4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404040"/>
                </a:solidFill>
                <a:latin typeface="Calibri Light"/>
              </a:rPr>
              <a:t>Cinquième niveau</a:t>
            </a:r>
          </a:p>
        </p:txBody>
      </p:sp>
      <p:sp>
        <p:nvSpPr>
          <p:cNvPr id="185" name="PlaceHolder 5"/>
          <p:cNvSpPr>
            <a:spLocks noGrp="1"/>
          </p:cNvSpPr>
          <p:nvPr>
            <p:ph type="title"/>
          </p:nvPr>
        </p:nvSpPr>
        <p:spPr>
          <a:xfrm>
            <a:off x="838080" y="635040"/>
            <a:ext cx="10515240" cy="6998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2C599D"/>
                </a:solidFill>
                <a:latin typeface="Calibri Light"/>
              </a:rPr>
              <a:t>2021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070640" y="637884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2C599D"/>
                </a:solidFill>
                <a:latin typeface="Calibri Light"/>
              </a:rPr>
              <a:t>BileMo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02AD4BC-03A5-415B-9C96-1EBFA227CAE1}" type="slidenum">
              <a:rPr lang="fr-FR" sz="1100" b="0" strike="noStrike" spc="-1">
                <a:solidFill>
                  <a:srgbClr val="FA6F1A"/>
                </a:solidFill>
                <a:latin typeface="Calibri Light"/>
              </a:rPr>
              <a:t>‹N°›</a:t>
            </a:fld>
            <a:endParaRPr lang="fr-FR" sz="1100" b="0" strike="noStrike" spc="-1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5897160" y="1457640"/>
            <a:ext cx="616680" cy="61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9810360" y="5955480"/>
            <a:ext cx="394200" cy="39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6514560" y="946800"/>
            <a:ext cx="335520" cy="3355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47640" y="2042640"/>
            <a:ext cx="4142880" cy="2653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Modifiez les styles du texte</a:t>
            </a:r>
            <a:endParaRPr lang="fr-FR" sz="2000" b="0" strike="noStrike" spc="-1">
              <a:solidFill>
                <a:srgbClr val="404040"/>
              </a:solidFill>
              <a:latin typeface="Calibri Light"/>
            </a:endParaRPr>
          </a:p>
          <a:p>
            <a:pPr marL="457200" indent="-275760">
              <a:lnSpc>
                <a:spcPct val="90000"/>
              </a:lnSpc>
              <a:spcBef>
                <a:spcPts val="499"/>
              </a:spcBef>
            </a:pPr>
            <a:endParaRPr lang="fr-FR" sz="20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29" name="PlaceHolder 8"/>
          <p:cNvSpPr>
            <a:spLocks noGrp="1"/>
          </p:cNvSpPr>
          <p:nvPr>
            <p:ph type="body"/>
          </p:nvPr>
        </p:nvSpPr>
        <p:spPr>
          <a:xfrm>
            <a:off x="647640" y="4953960"/>
            <a:ext cx="4142880" cy="7592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000" b="1" strike="noStrike" spc="-1">
                <a:solidFill>
                  <a:srgbClr val="FA6F1A"/>
                </a:solidFill>
                <a:latin typeface="Calibri Light"/>
              </a:rPr>
              <a:t>Modifiez les styles du texte</a:t>
            </a:r>
            <a:endParaRPr lang="fr-FR" sz="2000" b="0" strike="noStrike" spc="-1">
              <a:solidFill>
                <a:srgbClr val="404040"/>
              </a:solidFill>
              <a:latin typeface="Calibri Light"/>
            </a:endParaRPr>
          </a:p>
          <a:p>
            <a:pPr marL="457200" indent="-275760">
              <a:lnSpc>
                <a:spcPct val="90000"/>
              </a:lnSpc>
              <a:spcBef>
                <a:spcPts val="499"/>
              </a:spcBef>
            </a:pPr>
            <a:endParaRPr lang="fr-FR" sz="20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0" name="PlaceHolder 9"/>
          <p:cNvSpPr>
            <a:spLocks noGrp="1"/>
          </p:cNvSpPr>
          <p:nvPr>
            <p:ph type="body"/>
          </p:nvPr>
        </p:nvSpPr>
        <p:spPr>
          <a:xfrm>
            <a:off x="5887440" y="533160"/>
            <a:ext cx="5542200" cy="5611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 Light"/>
              </a:rPr>
              <a:t>Cliquez sur l'icône pour ajouter une image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1" name="PlaceHolder 10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Calibri Light"/>
              </a:rPr>
              <a:t>Cliquez pour modifier le masque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2C599D"/>
                </a:solidFill>
                <a:latin typeface="Calibri Light"/>
              </a:rPr>
              <a:t>2021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070640" y="637884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2C599D"/>
                </a:solidFill>
                <a:latin typeface="Calibri Light"/>
              </a:rPr>
              <a:t>BileMo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B2CC779-8411-4602-9A57-FA7ABF7A27E5}" type="slidenum">
              <a:rPr lang="fr-FR" sz="1100" b="0" strike="noStrike" spc="-1">
                <a:solidFill>
                  <a:srgbClr val="FA6F1A"/>
                </a:solidFill>
                <a:latin typeface="Calibri Light"/>
              </a:rPr>
              <a:t>‹N°›</a:t>
            </a:fld>
            <a:endParaRPr lang="fr-FR" sz="1100" b="0" strike="noStrike" spc="-1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1739520" y="2117880"/>
            <a:ext cx="4208040" cy="912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A6F1A"/>
                </a:solidFill>
                <a:latin typeface="Corbel"/>
              </a:rPr>
              <a:t>Modifiez les styles du texte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fr-FR" sz="1600" b="0" strike="noStrike" spc="-1">
                <a:solidFill>
                  <a:srgbClr val="000000"/>
                </a:solidFill>
                <a:latin typeface="Calibri Light"/>
              </a:rPr>
              <a:t>Deuxième niveau</a:t>
            </a:r>
            <a:endParaRPr lang="fr-FR" sz="16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1739520" y="4724280"/>
            <a:ext cx="4208040" cy="912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A6F1A"/>
                </a:solidFill>
                <a:latin typeface="Corbel"/>
              </a:rPr>
              <a:t>Modifiez les styles du texte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fr-FR" sz="1600" b="0" strike="noStrike" spc="-1">
                <a:solidFill>
                  <a:srgbClr val="000000"/>
                </a:solidFill>
                <a:latin typeface="Calibri Light"/>
              </a:rPr>
              <a:t>Deuxième niveau</a:t>
            </a:r>
            <a:endParaRPr lang="fr-FR" sz="16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1739520" y="3420720"/>
            <a:ext cx="4208040" cy="912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A6F1A"/>
                </a:solidFill>
                <a:latin typeface="Corbel"/>
              </a:rPr>
              <a:t>Modifiez les styles du texte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fr-FR" sz="1600" b="0" strike="noStrike" spc="-1">
                <a:solidFill>
                  <a:srgbClr val="000000"/>
                </a:solidFill>
                <a:latin typeface="Calibri Light"/>
              </a:rPr>
              <a:t>Deuxième niveau</a:t>
            </a:r>
            <a:endParaRPr lang="fr-FR" sz="16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7493760" y="2117880"/>
            <a:ext cx="4208040" cy="912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A6F1A"/>
                </a:solidFill>
                <a:latin typeface="Corbel"/>
              </a:rPr>
              <a:t>Modifiez les styles du texte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fr-FR" sz="1600" b="0" strike="noStrike" spc="-1">
                <a:solidFill>
                  <a:srgbClr val="000000"/>
                </a:solidFill>
                <a:latin typeface="Calibri Light"/>
              </a:rPr>
              <a:t>Deuxième niveau</a:t>
            </a:r>
            <a:endParaRPr lang="fr-FR" sz="16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5" name="PlaceHolder 8"/>
          <p:cNvSpPr>
            <a:spLocks noGrp="1"/>
          </p:cNvSpPr>
          <p:nvPr>
            <p:ph type="body"/>
          </p:nvPr>
        </p:nvSpPr>
        <p:spPr>
          <a:xfrm>
            <a:off x="7493760" y="4724280"/>
            <a:ext cx="4208040" cy="912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A6F1A"/>
                </a:solidFill>
                <a:latin typeface="Corbel"/>
              </a:rPr>
              <a:t>Modifiez les styles du texte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fr-FR" sz="1600" b="0" strike="noStrike" spc="-1">
                <a:solidFill>
                  <a:srgbClr val="000000"/>
                </a:solidFill>
                <a:latin typeface="Calibri Light"/>
              </a:rPr>
              <a:t>Deuxième niveau</a:t>
            </a:r>
            <a:endParaRPr lang="fr-FR" sz="16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6" name="PlaceHolder 9"/>
          <p:cNvSpPr>
            <a:spLocks noGrp="1"/>
          </p:cNvSpPr>
          <p:nvPr>
            <p:ph type="body"/>
          </p:nvPr>
        </p:nvSpPr>
        <p:spPr>
          <a:xfrm>
            <a:off x="7493760" y="3420720"/>
            <a:ext cx="4208040" cy="912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A6F1A"/>
                </a:solidFill>
                <a:latin typeface="Corbel"/>
              </a:rPr>
              <a:t>Modifiez les styles du texte</a:t>
            </a:r>
            <a:endParaRPr lang="fr-FR" sz="1800" b="0" strike="noStrike" spc="-1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fr-FR" sz="1600" b="0" strike="noStrike" spc="-1">
                <a:solidFill>
                  <a:srgbClr val="000000"/>
                </a:solidFill>
                <a:latin typeface="Calibri Light"/>
              </a:rPr>
              <a:t>Deuxième niveau</a:t>
            </a:r>
            <a:endParaRPr lang="fr-FR" sz="16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7" name="PlaceHolder 10"/>
          <p:cNvSpPr>
            <a:spLocks noGrp="1"/>
          </p:cNvSpPr>
          <p:nvPr>
            <p:ph type="title"/>
          </p:nvPr>
        </p:nvSpPr>
        <p:spPr>
          <a:xfrm>
            <a:off x="660240" y="805320"/>
            <a:ext cx="10693080" cy="830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Espace réservé d’image 12" descr="Immeuble de verre bleu"/>
          <p:cNvPicPr/>
          <p:nvPr/>
        </p:nvPicPr>
        <p:blipFill>
          <a:blip r:embed="rId3">
            <a:alphaModFix amt="8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1" name="CustomShape 1"/>
          <p:cNvSpPr/>
          <p:nvPr/>
        </p:nvSpPr>
        <p:spPr>
          <a:xfrm>
            <a:off x="3166500" y="819000"/>
            <a:ext cx="5859000" cy="5050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alpha val="40000"/>
            </a:schemeClr>
          </a:solidFill>
          <a:ln w="604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TextShape 2"/>
          <p:cNvSpPr txBox="1"/>
          <p:nvPr/>
        </p:nvSpPr>
        <p:spPr>
          <a:xfrm>
            <a:off x="4096800" y="2576880"/>
            <a:ext cx="3924720" cy="169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4800" b="1" strike="noStrike" spc="-1" dirty="0" err="1">
                <a:solidFill>
                  <a:srgbClr val="FFFFFF"/>
                </a:solidFill>
                <a:latin typeface="Calibri Light"/>
              </a:rPr>
              <a:t>BileMo</a:t>
            </a:r>
            <a:br>
              <a:rPr dirty="0"/>
            </a:br>
            <a:r>
              <a:rPr lang="fr-FR" sz="3000" b="1" strike="noStrike" spc="-1" dirty="0">
                <a:solidFill>
                  <a:srgbClr val="FFFFFF"/>
                </a:solidFill>
                <a:latin typeface="Calibri Light"/>
              </a:rPr>
              <a:t>Créez un web service exposant une API</a:t>
            </a:r>
            <a:endParaRPr lang="fr-FR" sz="3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4096800" y="1899360"/>
            <a:ext cx="3924720" cy="49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b="1" strike="noStrike" spc="-1">
                <a:solidFill>
                  <a:srgbClr val="FA6F1A"/>
                </a:solidFill>
                <a:latin typeface="Calibri"/>
              </a:rPr>
              <a:t>Projet 7</a:t>
            </a:r>
            <a:endParaRPr lang="fr-FR" sz="2400" b="0" strike="noStrike" spc="-1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4" name="TextShape 4"/>
          <p:cNvSpPr txBox="1"/>
          <p:nvPr/>
        </p:nvSpPr>
        <p:spPr>
          <a:xfrm>
            <a:off x="3912120" y="4458960"/>
            <a:ext cx="3794760" cy="11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fr-FR" sz="1600" b="0" strike="noStrike" spc="-1" dirty="0" err="1">
                <a:solidFill>
                  <a:srgbClr val="FFFFFF"/>
                </a:solidFill>
                <a:latin typeface="Calibri Light"/>
              </a:rPr>
              <a:t>Openclassrooms</a:t>
            </a:r>
            <a:r>
              <a:rPr lang="fr-FR" sz="1600" b="0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br>
              <a:rPr dirty="0"/>
            </a:br>
            <a:r>
              <a:rPr lang="fr-FR" sz="1600" b="0" strike="noStrike" spc="-1" dirty="0">
                <a:solidFill>
                  <a:srgbClr val="FFFFFF"/>
                </a:solidFill>
                <a:latin typeface="Calibri Light"/>
              </a:rPr>
              <a:t>Parcours développeur d’application </a:t>
            </a:r>
            <a:br>
              <a:rPr dirty="0"/>
            </a:br>
            <a:r>
              <a:rPr lang="fr-FR" sz="1600" b="0" strike="noStrike" spc="-1" dirty="0">
                <a:solidFill>
                  <a:srgbClr val="FFFFFF"/>
                </a:solidFill>
                <a:latin typeface="Calibri Light"/>
              </a:rPr>
              <a:t>PHP / Symfony</a:t>
            </a:r>
            <a:endParaRPr lang="fr-FR" sz="1600" b="0" strike="noStrike" spc="-1" dirty="0">
              <a:solidFill>
                <a:srgbClr val="404040"/>
              </a:solidFill>
              <a:latin typeface="Calibri Light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fr-FR" sz="1600" b="0" strike="noStrike" spc="-1" dirty="0">
                <a:solidFill>
                  <a:srgbClr val="FFFFFF"/>
                </a:solidFill>
                <a:latin typeface="Calibri Light"/>
              </a:rPr>
              <a:t>Célestin BOSONGO</a:t>
            </a:r>
            <a:endParaRPr lang="fr-FR" sz="1600" b="0" strike="noStrike" spc="-1" dirty="0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7974360" y="5753520"/>
            <a:ext cx="651240" cy="5612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6"/>
          <p:cNvSpPr/>
          <p:nvPr/>
        </p:nvSpPr>
        <p:spPr>
          <a:xfrm>
            <a:off x="2255400" y="2751840"/>
            <a:ext cx="785160" cy="676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7"/>
          <p:cNvSpPr/>
          <p:nvPr/>
        </p:nvSpPr>
        <p:spPr>
          <a:xfrm>
            <a:off x="8021880" y="671400"/>
            <a:ext cx="392400" cy="33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8"/>
          <p:cNvSpPr/>
          <p:nvPr/>
        </p:nvSpPr>
        <p:spPr>
          <a:xfrm>
            <a:off x="2035440" y="3344400"/>
            <a:ext cx="196200" cy="168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Espace réservé d’image 9" descr="Ascenseurs"/>
          <p:cNvPicPr/>
          <p:nvPr/>
        </p:nvPicPr>
        <p:blipFill>
          <a:blip r:embed="rId3">
            <a:alphaModFix amt="60000"/>
          </a:blip>
          <a:srcRect t="6728" r="33992" b="40721"/>
          <a:stretch/>
        </p:blipFill>
        <p:spPr>
          <a:xfrm>
            <a:off x="1548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70" name="CustomShape 1"/>
          <p:cNvSpPr/>
          <p:nvPr/>
        </p:nvSpPr>
        <p:spPr>
          <a:xfrm>
            <a:off x="3718440" y="1181160"/>
            <a:ext cx="4754520" cy="4495320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4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TextShape 2"/>
          <p:cNvSpPr txBox="1"/>
          <p:nvPr/>
        </p:nvSpPr>
        <p:spPr>
          <a:xfrm>
            <a:off x="4133520" y="3067920"/>
            <a:ext cx="3924720" cy="72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4800" b="1" strike="noStrike" spc="-1">
                <a:solidFill>
                  <a:srgbClr val="FFFFFF"/>
                </a:solidFill>
                <a:latin typeface="Calibri Light"/>
              </a:rPr>
              <a:t>Exécution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2918160" y="1181160"/>
            <a:ext cx="459720" cy="459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4"/>
          <p:cNvSpPr/>
          <p:nvPr/>
        </p:nvSpPr>
        <p:spPr>
          <a:xfrm>
            <a:off x="8532000" y="5841000"/>
            <a:ext cx="284040" cy="284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TextShape 5"/>
          <p:cNvSpPr txBox="1"/>
          <p:nvPr/>
        </p:nvSpPr>
        <p:spPr>
          <a:xfrm>
            <a:off x="4149000" y="4859640"/>
            <a:ext cx="3924720" cy="49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fr-FR" sz="2400" b="1" strike="noStrike" spc="-1">
                <a:solidFill>
                  <a:srgbClr val="FA6F1A"/>
                </a:solidFill>
                <a:latin typeface="Calibri"/>
              </a:rPr>
              <a:t>BileMo</a:t>
            </a:r>
            <a:endParaRPr lang="fr-FR" sz="24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726120" y="5156091"/>
            <a:ext cx="41428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000" b="1" strike="noStrike" spc="-1" dirty="0" err="1">
                <a:solidFill>
                  <a:srgbClr val="FA6F1A"/>
                </a:solidFill>
                <a:latin typeface="Calibri Light"/>
              </a:rPr>
              <a:t>Versionning</a:t>
            </a:r>
            <a:r>
              <a:rPr lang="fr-FR" sz="2000" b="1" strike="noStrike" spc="-1" dirty="0">
                <a:solidFill>
                  <a:srgbClr val="FA6F1A"/>
                </a:solidFill>
                <a:latin typeface="Calibri Light"/>
              </a:rPr>
              <a:t> &amp; Pull </a:t>
            </a:r>
            <a:r>
              <a:rPr lang="fr-FR" sz="2000" b="1" strike="noStrike" spc="-1" dirty="0" err="1">
                <a:solidFill>
                  <a:srgbClr val="FA6F1A"/>
                </a:solidFill>
                <a:latin typeface="Calibri Light"/>
              </a:rPr>
              <a:t>request</a:t>
            </a:r>
            <a:r>
              <a:rPr lang="fr-FR" sz="2000" b="1" strike="noStrike" spc="-1" dirty="0">
                <a:solidFill>
                  <a:srgbClr val="FA6F1A"/>
                </a:solidFill>
                <a:latin typeface="Calibri Light"/>
              </a:rPr>
              <a:t> 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660240" y="805320"/>
            <a:ext cx="4274640" cy="8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Corbel"/>
              </a:rPr>
              <a:t>Exécution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946823-4539-4BA9-ABC4-DC1DCE06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21" y="1864372"/>
            <a:ext cx="7277482" cy="29963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660240" y="805320"/>
            <a:ext cx="7715880" cy="8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Calibri Light"/>
              </a:rPr>
              <a:t>Exécution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3497760" y="1051200"/>
            <a:ext cx="441540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F0000"/>
                </a:solidFill>
                <a:latin typeface="Calibri Light"/>
              </a:rPr>
              <a:t>Architecture de l’application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498960" y="2003760"/>
            <a:ext cx="5930716" cy="26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404040"/>
                </a:solidFill>
                <a:latin typeface="Calibri Light"/>
              </a:rPr>
              <a:t>Architecture Symfony &amp; </a:t>
            </a:r>
            <a:r>
              <a:rPr lang="fr-FR" sz="1800" b="0" strike="noStrike" spc="-1" dirty="0" err="1">
                <a:solidFill>
                  <a:srgbClr val="404040"/>
                </a:solidFill>
                <a:latin typeface="Calibri Light"/>
              </a:rPr>
              <a:t>Postaman</a:t>
            </a:r>
            <a:r>
              <a:rPr lang="fr-FR" sz="1800" b="0" strike="noStrike" spc="-1" dirty="0">
                <a:solidFill>
                  <a:srgbClr val="404040"/>
                </a:solidFill>
                <a:latin typeface="Calibri Light"/>
              </a:rPr>
              <a:t>, </a:t>
            </a:r>
            <a:r>
              <a:rPr lang="fr-FR" sz="1800" b="0" strike="noStrike" spc="-1" dirty="0" err="1">
                <a:solidFill>
                  <a:srgbClr val="404040"/>
                </a:solidFill>
                <a:latin typeface="Calibri Light"/>
              </a:rPr>
              <a:t>Nelmio</a:t>
            </a:r>
            <a:endParaRPr lang="fr-FR" sz="1800" b="0" strike="noStrike" spc="-1" dirty="0">
              <a:latin typeface="Arial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404040"/>
                </a:solidFill>
                <a:latin typeface="Calibri Light"/>
              </a:rPr>
              <a:t>Essentiellement du paramétrage</a:t>
            </a:r>
            <a:endParaRPr lang="fr-FR" sz="1800" b="0" strike="noStrike" spc="-1" dirty="0">
              <a:latin typeface="Arial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fr-FR" sz="1800" b="0" strike="noStrike" spc="-1" dirty="0" err="1">
                <a:solidFill>
                  <a:srgbClr val="404040"/>
                </a:solidFill>
                <a:latin typeface="Calibri Light"/>
              </a:rPr>
              <a:t>DataFixtures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67FC15-8F35-42AF-8C2F-C7608935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997" y="1051200"/>
            <a:ext cx="3602169" cy="4711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660240" y="805320"/>
            <a:ext cx="10693080" cy="8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 dirty="0">
                <a:solidFill>
                  <a:srgbClr val="000000"/>
                </a:solidFill>
                <a:latin typeface="Calibri Light"/>
              </a:rPr>
              <a:t>Exécution</a:t>
            </a:r>
            <a:br>
              <a:rPr dirty="0"/>
            </a:br>
            <a:endParaRPr lang="fr-FR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609120" y="2104920"/>
            <a:ext cx="914040" cy="76392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5" name="Graphique 15" descr="Public cible"/>
          <p:cNvPicPr/>
          <p:nvPr/>
        </p:nvPicPr>
        <p:blipFill>
          <a:blip r:embed="rId3"/>
          <a:stretch/>
        </p:blipFill>
        <p:spPr>
          <a:xfrm>
            <a:off x="795240" y="3714480"/>
            <a:ext cx="548280" cy="548280"/>
          </a:xfrm>
          <a:prstGeom prst="rect">
            <a:avLst/>
          </a:prstGeom>
          <a:ln>
            <a:noFill/>
          </a:ln>
        </p:spPr>
      </p:pic>
      <p:sp>
        <p:nvSpPr>
          <p:cNvPr id="386" name="CustomShape 3"/>
          <p:cNvSpPr/>
          <p:nvPr/>
        </p:nvSpPr>
        <p:spPr>
          <a:xfrm>
            <a:off x="1748520" y="2125080"/>
            <a:ext cx="4415400" cy="1133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 dirty="0" err="1">
                <a:solidFill>
                  <a:srgbClr val="FA6F1A"/>
                </a:solidFill>
                <a:latin typeface="Corbel"/>
              </a:rPr>
              <a:t>Serialize</a:t>
            </a:r>
            <a:r>
              <a:rPr lang="fr-FR" sz="1800" b="1" strike="noStrike" spc="-1" dirty="0">
                <a:solidFill>
                  <a:srgbClr val="FA6F1A"/>
                </a:solidFill>
                <a:latin typeface="Corbel"/>
              </a:rPr>
              <a:t>/</a:t>
            </a:r>
            <a:r>
              <a:rPr lang="fr-FR" sz="1800" b="1" strike="noStrike" spc="-1" dirty="0" err="1">
                <a:solidFill>
                  <a:srgbClr val="FA6F1A"/>
                </a:solidFill>
                <a:latin typeface="Corbel"/>
              </a:rPr>
              <a:t>Serialise</a:t>
            </a:r>
            <a:r>
              <a:rPr lang="fr-FR" sz="1800" b="1" strike="noStrike" spc="-1" dirty="0">
                <a:solidFill>
                  <a:srgbClr val="FA6F1A"/>
                </a:solidFill>
                <a:latin typeface="Corbel"/>
              </a:rPr>
              <a:t>-Bundle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i="0" dirty="0" err="1">
                <a:solidFill>
                  <a:srgbClr val="333333"/>
                </a:solidFill>
                <a:effectLst/>
                <a:latin typeface="Helvetica Neue"/>
              </a:rPr>
              <a:t>JMSSerializerBundle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 allows you to serialize your data into a requested output format such as JSON, XML, or YAML, and vice versa.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6164280" y="2104200"/>
            <a:ext cx="914040" cy="76392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8" name="Graphisme 35" descr="Presse-papiers"/>
          <p:cNvPicPr/>
          <p:nvPr/>
        </p:nvPicPr>
        <p:blipFill>
          <a:blip r:embed="rId4"/>
          <a:stretch/>
        </p:blipFill>
        <p:spPr>
          <a:xfrm>
            <a:off x="6355080" y="2200320"/>
            <a:ext cx="548280" cy="548280"/>
          </a:xfrm>
          <a:prstGeom prst="rect">
            <a:avLst/>
          </a:prstGeom>
          <a:ln>
            <a:noFill/>
          </a:ln>
        </p:spPr>
      </p:pic>
      <p:sp>
        <p:nvSpPr>
          <p:cNvPr id="389" name="CustomShape 5"/>
          <p:cNvSpPr/>
          <p:nvPr/>
        </p:nvSpPr>
        <p:spPr>
          <a:xfrm>
            <a:off x="7286400" y="2125080"/>
            <a:ext cx="4415400" cy="1133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 dirty="0">
                <a:solidFill>
                  <a:srgbClr val="FA6F1A"/>
                </a:solidFill>
                <a:latin typeface="Corbel"/>
              </a:rPr>
              <a:t>Doctrine/</a:t>
            </a:r>
            <a:r>
              <a:rPr lang="fr-FR" b="1" spc="-1" dirty="0" err="1">
                <a:solidFill>
                  <a:srgbClr val="FA6F1A"/>
                </a:solidFill>
                <a:latin typeface="Corbel"/>
              </a:rPr>
              <a:t>O</a:t>
            </a:r>
            <a:r>
              <a:rPr lang="fr-FR" sz="1800" b="1" strike="noStrike" spc="-1" dirty="0" err="1">
                <a:solidFill>
                  <a:srgbClr val="FA6F1A"/>
                </a:solidFill>
                <a:latin typeface="Corbel"/>
              </a:rPr>
              <a:t>rm</a:t>
            </a:r>
            <a:r>
              <a:rPr lang="fr-FR" sz="1800" b="1" strike="noStrike" spc="-1" dirty="0">
                <a:solidFill>
                  <a:srgbClr val="FA6F1A"/>
                </a:solidFill>
                <a:latin typeface="Corbel"/>
              </a:rPr>
              <a:t>-pack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i="0" dirty="0">
                <a:solidFill>
                  <a:srgbClr val="1F2937"/>
                </a:solidFill>
                <a:effectLst/>
                <a:latin typeface="system-ui"/>
              </a:rPr>
              <a:t>These tools support relational databases like MySQL and PostgreSQL and also NoSQL databases like MongoDB.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>
            <a:off x="612360" y="3606480"/>
            <a:ext cx="914040" cy="76392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1" name="Graphisme 31" descr="Réseau de l’utilisateur"/>
          <p:cNvPicPr/>
          <p:nvPr/>
        </p:nvPicPr>
        <p:blipFill>
          <a:blip r:embed="rId5"/>
          <a:stretch/>
        </p:blipFill>
        <p:spPr>
          <a:xfrm>
            <a:off x="786240" y="2212920"/>
            <a:ext cx="548280" cy="548280"/>
          </a:xfrm>
          <a:prstGeom prst="rect">
            <a:avLst/>
          </a:prstGeom>
          <a:ln>
            <a:noFill/>
          </a:ln>
        </p:spPr>
      </p:pic>
      <p:sp>
        <p:nvSpPr>
          <p:cNvPr id="392" name="CustomShape 7"/>
          <p:cNvSpPr/>
          <p:nvPr/>
        </p:nvSpPr>
        <p:spPr>
          <a:xfrm>
            <a:off x="1751760" y="3552120"/>
            <a:ext cx="3851640" cy="90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 dirty="0" err="1">
                <a:solidFill>
                  <a:srgbClr val="FA6F1A"/>
                </a:solidFill>
                <a:latin typeface="Corbel"/>
              </a:rPr>
              <a:t>Lexit</a:t>
            </a:r>
            <a:r>
              <a:rPr lang="fr-FR" sz="1800" b="1" strike="noStrike" spc="-1" dirty="0">
                <a:solidFill>
                  <a:srgbClr val="FA6F1A"/>
                </a:solidFill>
                <a:latin typeface="Corbel"/>
              </a:rPr>
              <a:t>/</a:t>
            </a:r>
            <a:r>
              <a:rPr lang="fr-FR" sz="1800" b="1" strike="noStrike" spc="-1" dirty="0" err="1">
                <a:solidFill>
                  <a:srgbClr val="FA6F1A"/>
                </a:solidFill>
                <a:latin typeface="Corbel"/>
              </a:rPr>
              <a:t>jwt</a:t>
            </a:r>
            <a:r>
              <a:rPr lang="fr-FR" sz="1800" b="1" strike="noStrike" spc="-1" dirty="0">
                <a:solidFill>
                  <a:srgbClr val="FA6F1A"/>
                </a:solidFill>
                <a:latin typeface="Corbel"/>
              </a:rPr>
              <a:t>-</a:t>
            </a:r>
            <a:r>
              <a:rPr lang="fr-FR" sz="1800" b="1" strike="noStrike" spc="-1" dirty="0" err="1">
                <a:solidFill>
                  <a:srgbClr val="FA6F1A"/>
                </a:solidFill>
                <a:latin typeface="Corbel"/>
              </a:rPr>
              <a:t>authentication</a:t>
            </a:r>
            <a:r>
              <a:rPr lang="fr-FR" sz="1800" b="1" strike="noStrike" spc="-1" dirty="0">
                <a:solidFill>
                  <a:srgbClr val="FA6F1A"/>
                </a:solidFill>
                <a:latin typeface="Corbel"/>
              </a:rPr>
              <a:t>-bundle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600" b="0" strike="noStrike" spc="-1" dirty="0">
                <a:solidFill>
                  <a:srgbClr val="000000"/>
                </a:solidFill>
                <a:latin typeface="Calibri Light"/>
              </a:rPr>
              <a:t>This bundle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 Light"/>
              </a:rPr>
              <a:t>provides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 Light"/>
              </a:rPr>
              <a:t> JWT 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 Light"/>
              </a:rPr>
              <a:t>Json</a:t>
            </a:r>
            <a:r>
              <a:rPr lang="fr-FR" sz="1600" b="0" strike="noStrike" spc="-1" dirty="0">
                <a:solidFill>
                  <a:srgbClr val="000000"/>
                </a:solidFill>
                <a:latin typeface="Calibri Light"/>
              </a:rPr>
              <a:t> Web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 Light"/>
              </a:rPr>
              <a:t>Token</a:t>
            </a:r>
            <a:r>
              <a:rPr lang="fr-FR" sz="1600" b="0" strike="noStrike" spc="-1" dirty="0">
                <a:solidFill>
                  <a:srgbClr val="000000"/>
                </a:solidFill>
                <a:latin typeface="Calibri Light"/>
              </a:rPr>
              <a:t>)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 Light"/>
              </a:rPr>
              <a:t>authentication</a:t>
            </a:r>
            <a:r>
              <a:rPr lang="fr-FR" sz="1600" b="0" strike="noStrike" spc="-1" dirty="0">
                <a:solidFill>
                  <a:srgbClr val="000000"/>
                </a:solidFill>
                <a:latin typeface="Calibri Light"/>
              </a:rPr>
              <a:t> for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 Light"/>
              </a:rPr>
              <a:t>your</a:t>
            </a:r>
            <a:r>
              <a:rPr lang="fr-FR" sz="1600" b="0" strike="noStrike" spc="-1" dirty="0">
                <a:solidFill>
                  <a:srgbClr val="000000"/>
                </a:solidFill>
                <a:latin typeface="Calibri Light"/>
              </a:rPr>
              <a:t> Symfony API.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393" name="CustomShape 8"/>
          <p:cNvSpPr/>
          <p:nvPr/>
        </p:nvSpPr>
        <p:spPr>
          <a:xfrm>
            <a:off x="3497760" y="1051200"/>
            <a:ext cx="441540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 dirty="0">
                <a:solidFill>
                  <a:srgbClr val="FF0000"/>
                </a:solidFill>
                <a:latin typeface="Calibri Light"/>
              </a:rPr>
              <a:t>Librairies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8E481E-7F01-4348-BC8C-6F432F2B4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400" y="3258296"/>
            <a:ext cx="4307509" cy="3424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660240" y="805320"/>
            <a:ext cx="7715880" cy="8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 dirty="0">
                <a:solidFill>
                  <a:srgbClr val="000000"/>
                </a:solidFill>
                <a:latin typeface="Calibri Light"/>
              </a:rPr>
              <a:t>Exécution</a:t>
            </a:r>
            <a:endParaRPr lang="fr-FR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497760" y="1051200"/>
            <a:ext cx="441540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F0000"/>
                </a:solidFill>
                <a:latin typeface="Calibri Light"/>
              </a:rPr>
              <a:t>Bonnes pratiques &amp; analyse de qualité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498960" y="2003760"/>
            <a:ext cx="4142880" cy="26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404040"/>
                </a:solidFill>
                <a:latin typeface="Calibri Light"/>
              </a:rPr>
              <a:t>Symfony Doc &amp; Symfony Cast</a:t>
            </a:r>
            <a:endParaRPr lang="fr-FR" sz="1800" b="0" strike="noStrike" spc="-1" dirty="0">
              <a:latin typeface="Arial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fr-FR" spc="-1" dirty="0" err="1">
                <a:solidFill>
                  <a:srgbClr val="404040"/>
                </a:solidFill>
                <a:latin typeface="Calibri Light"/>
              </a:rPr>
              <a:t>Nelmio</a:t>
            </a:r>
            <a:endParaRPr lang="fr-FR" sz="1800" b="0" strike="noStrike" spc="-1" dirty="0">
              <a:latin typeface="Arial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404040"/>
                </a:solidFill>
                <a:latin typeface="Calibri Light"/>
              </a:rPr>
              <a:t>PSR 1 et 2</a:t>
            </a:r>
            <a:endParaRPr lang="fr-FR" sz="1800" b="0" strike="noStrike" spc="-1" dirty="0">
              <a:latin typeface="Arial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404040"/>
                </a:solidFill>
                <a:latin typeface="Calibri Light"/>
              </a:rPr>
              <a:t>Code </a:t>
            </a:r>
            <a:r>
              <a:rPr lang="fr-FR" spc="-1" dirty="0" err="1">
                <a:solidFill>
                  <a:srgbClr val="404040"/>
                </a:solidFill>
                <a:latin typeface="Calibri Light"/>
              </a:rPr>
              <a:t>R</a:t>
            </a:r>
            <a:r>
              <a:rPr lang="fr-FR" sz="1800" b="0" strike="noStrike" spc="-1" dirty="0" err="1">
                <a:solidFill>
                  <a:srgbClr val="404040"/>
                </a:solidFill>
                <a:latin typeface="Calibri Light"/>
              </a:rPr>
              <a:t>eview</a:t>
            </a:r>
            <a:r>
              <a:rPr lang="fr-FR" sz="1800" b="0" strike="noStrike" spc="-1" dirty="0">
                <a:solidFill>
                  <a:srgbClr val="404040"/>
                </a:solidFill>
                <a:latin typeface="Calibri Light"/>
              </a:rPr>
              <a:t> (avec le mentor)</a:t>
            </a:r>
            <a:endParaRPr lang="fr-FR" sz="1800" b="0" strike="noStrike" spc="-1" dirty="0">
              <a:latin typeface="Arial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fr-FR" sz="1800" b="0" strike="noStrike" spc="-1" dirty="0" err="1">
                <a:solidFill>
                  <a:srgbClr val="404040"/>
                </a:solidFill>
                <a:latin typeface="Calibri Light"/>
              </a:rPr>
              <a:t>Codacy</a:t>
            </a:r>
            <a:r>
              <a:rPr lang="fr-FR" sz="1800" b="0" strike="noStrike" spc="-1" dirty="0">
                <a:solidFill>
                  <a:srgbClr val="404040"/>
                </a:solidFill>
                <a:latin typeface="Calibri Light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65BA29-4984-4A06-B5B8-CCBBC354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28" y="1416572"/>
            <a:ext cx="6505526" cy="4515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660240" y="805320"/>
            <a:ext cx="5694480" cy="8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 dirty="0">
                <a:solidFill>
                  <a:srgbClr val="000000"/>
                </a:solidFill>
                <a:latin typeface="Calibri Light"/>
              </a:rPr>
              <a:t>Questions-Réponses</a:t>
            </a:r>
            <a:endParaRPr lang="fr-FR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0" y="4510260"/>
            <a:ext cx="4142880" cy="7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400" b="1" strike="noStrike" spc="-1" dirty="0">
                <a:solidFill>
                  <a:srgbClr val="FA6F1A"/>
                </a:solidFill>
                <a:latin typeface="Calibri Light"/>
              </a:rPr>
              <a:t>https://celestinservices.fr/portfolio/</a:t>
            </a:r>
            <a:endParaRPr lang="fr-FR" sz="1400" b="0" strike="noStrike" spc="-1" dirty="0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0" y="2042640"/>
            <a:ext cx="7286324" cy="265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Repository :</a:t>
            </a:r>
            <a:endParaRPr lang="fr-FR" sz="2000" b="0" strike="noStrike" spc="-1" dirty="0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600" b="1" strike="noStrike" spc="-1" dirty="0">
                <a:solidFill>
                  <a:srgbClr val="000000"/>
                </a:solidFill>
                <a:latin typeface="Calibri Light"/>
              </a:rPr>
              <a:t>https://github.com/celestin211/BileMo_BOSONGO_OC</a:t>
            </a:r>
            <a:br>
              <a:rPr dirty="0"/>
            </a:br>
            <a:endParaRPr lang="fr-FR" sz="2000" b="0" strike="noStrike" spc="-1" dirty="0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E-mail :</a:t>
            </a:r>
            <a:endParaRPr lang="fr-FR" sz="2000" b="0" strike="noStrike" spc="-1" dirty="0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600" b="1" strike="noStrike" spc="-1" dirty="0">
                <a:solidFill>
                  <a:srgbClr val="000000"/>
                </a:solidFill>
                <a:latin typeface="Calibri Light"/>
              </a:rPr>
              <a:t>celestin.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alibri Light"/>
              </a:rPr>
              <a:t>mombela@yahoo</a:t>
            </a:r>
            <a:r>
              <a:rPr lang="fr-FR" sz="1600" b="1" strike="noStrike" spc="-1" dirty="0">
                <a:solidFill>
                  <a:srgbClr val="000000"/>
                </a:solidFill>
                <a:latin typeface="Calibri Light"/>
              </a:rPr>
              <a:t>@.fr</a:t>
            </a:r>
            <a:endParaRPr lang="fr-FR" sz="1600" b="0" strike="noStrike" spc="-1" dirty="0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402" name="Espace réservé pour une image  7" descr="Une image contenant texte, clipart, signe&#10;&#10;Description générée automatiquement"/>
          <p:cNvPicPr/>
          <p:nvPr/>
        </p:nvPicPr>
        <p:blipFill>
          <a:blip r:embed="rId3"/>
          <a:srcRect l="17057" r="17057"/>
          <a:stretch/>
        </p:blipFill>
        <p:spPr>
          <a:xfrm>
            <a:off x="5887440" y="533160"/>
            <a:ext cx="5542200" cy="561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Espace réservé d’image 9" descr="Ascenseurs"/>
          <p:cNvPicPr/>
          <p:nvPr/>
        </p:nvPicPr>
        <p:blipFill>
          <a:blip r:embed="rId3">
            <a:alphaModFix amt="60000"/>
          </a:blip>
          <a:srcRect t="6728" r="33992" b="40721"/>
          <a:stretch/>
        </p:blipFill>
        <p:spPr>
          <a:xfrm>
            <a:off x="1548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30" name="CustomShape 1"/>
          <p:cNvSpPr/>
          <p:nvPr/>
        </p:nvSpPr>
        <p:spPr>
          <a:xfrm>
            <a:off x="3718740" y="1168040"/>
            <a:ext cx="4754520" cy="4495320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4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TextShape 2"/>
          <p:cNvSpPr txBox="1"/>
          <p:nvPr/>
        </p:nvSpPr>
        <p:spPr>
          <a:xfrm>
            <a:off x="4149000" y="1529640"/>
            <a:ext cx="3924720" cy="381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4800" b="1" strike="noStrike" spc="-1" dirty="0">
                <a:solidFill>
                  <a:srgbClr val="FFFFFF"/>
                </a:solidFill>
                <a:latin typeface="Calibri Light"/>
              </a:rPr>
              <a:t>Présentation du  contexte, analyse des besoins &amp; organisation</a:t>
            </a:r>
            <a:endParaRPr lang="fr-FR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2918160" y="1181160"/>
            <a:ext cx="459720" cy="459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8532000" y="5841000"/>
            <a:ext cx="284040" cy="284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TextShape 5"/>
          <p:cNvSpPr txBox="1"/>
          <p:nvPr/>
        </p:nvSpPr>
        <p:spPr>
          <a:xfrm>
            <a:off x="4149000" y="4859640"/>
            <a:ext cx="3924720" cy="49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fr-FR" sz="2400" b="1" strike="noStrike" spc="-1">
                <a:solidFill>
                  <a:srgbClr val="FA6F1A"/>
                </a:solidFill>
                <a:latin typeface="Calibri"/>
              </a:rPr>
              <a:t>BileMo</a:t>
            </a:r>
            <a:endParaRPr lang="fr-FR" sz="24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660240" y="805320"/>
            <a:ext cx="7715880" cy="8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Calibri Light"/>
              </a:rPr>
              <a:t>Présentation du contexte</a:t>
            </a:r>
            <a:endParaRPr lang="fr-FR" sz="4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660240" y="2044800"/>
            <a:ext cx="567396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000" b="1" strike="noStrike" spc="-1">
                <a:solidFill>
                  <a:srgbClr val="000000"/>
                </a:solidFill>
                <a:latin typeface="Calibri Light"/>
              </a:rPr>
              <a:t>BileMo</a:t>
            </a: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 est une entreprise offrant toute une sélection de téléphones mobiles haut de gamme.</a:t>
            </a:r>
            <a:endParaRPr lang="fr-FR" sz="2000" b="0" strike="noStrike" spc="-1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Vous êtes en charge du développement de la vitrine de téléphones mobiles de l’entreprise </a:t>
            </a:r>
            <a:r>
              <a:rPr lang="fr-FR" sz="2000" b="1" strike="noStrike" spc="-1">
                <a:solidFill>
                  <a:srgbClr val="000000"/>
                </a:solidFill>
                <a:latin typeface="Calibri Light"/>
              </a:rPr>
              <a:t>BileMo</a:t>
            </a: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. Le business modèle de </a:t>
            </a:r>
            <a:r>
              <a:rPr lang="fr-FR" sz="2000" b="1" strike="noStrike" spc="-1">
                <a:solidFill>
                  <a:srgbClr val="000000"/>
                </a:solidFill>
                <a:latin typeface="Calibri Light"/>
              </a:rPr>
              <a:t>BileMo</a:t>
            </a: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 n’est pas de vendre directement ses produits sur le site web, mais de fournir à toutes les plateformes qui le souhaitent l’accès au catalogue via une API (Application Programming Interface). Il s’agit donc de vente exclusivement en B2B (business to business).</a:t>
            </a:r>
            <a:endParaRPr lang="fr-FR" sz="2000" b="0" strike="noStrike" spc="-1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337" name="Espace réservé pour une image  6" descr="Une image contenant texte, clipart, signe&#10;&#10;Description générée automatiquement"/>
          <p:cNvPicPr/>
          <p:nvPr/>
        </p:nvPicPr>
        <p:blipFill>
          <a:blip r:embed="rId3"/>
          <a:srcRect l="22524" r="22524"/>
          <a:stretch/>
        </p:blipFill>
        <p:spPr>
          <a:xfrm>
            <a:off x="7090200" y="786240"/>
            <a:ext cx="4440960" cy="539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660240" y="805320"/>
            <a:ext cx="4274640" cy="8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100" b="1" strike="noStrike" spc="-1" dirty="0">
                <a:solidFill>
                  <a:srgbClr val="000000"/>
                </a:solidFill>
                <a:latin typeface="Calibri Light"/>
              </a:rPr>
              <a:t>Analyse du besoin</a:t>
            </a:r>
            <a:endParaRPr lang="fr-FR" sz="41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2F5A4B-B147-4E3C-B0B1-36BA043F9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0" y="1795608"/>
            <a:ext cx="4850963" cy="41707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9CB0BD-7A93-4E56-B14D-92E556E7C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60" y="1795608"/>
            <a:ext cx="4945476" cy="4065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2"/>
          <p:cNvSpPr txBox="1"/>
          <p:nvPr/>
        </p:nvSpPr>
        <p:spPr>
          <a:xfrm>
            <a:off x="1335600" y="905760"/>
            <a:ext cx="4274640" cy="8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100" b="1" strike="noStrike" spc="-1">
                <a:solidFill>
                  <a:srgbClr val="000000"/>
                </a:solidFill>
                <a:latin typeface="Calibri Light"/>
              </a:rPr>
              <a:t>Analyse du besoin</a:t>
            </a:r>
            <a:endParaRPr lang="fr-FR" sz="41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1680120" y="1493280"/>
            <a:ext cx="441540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000" b="1" i="1" strike="noStrike" spc="-1">
                <a:solidFill>
                  <a:srgbClr val="000000"/>
                </a:solidFill>
                <a:latin typeface="Calibri Light"/>
              </a:rPr>
              <a:t>Tout les cas d’utilisations de l’API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412733" y="5121721"/>
            <a:ext cx="441540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 dirty="0">
                <a:solidFill>
                  <a:srgbClr val="FF0000"/>
                </a:solidFill>
                <a:latin typeface="Calibri Light"/>
              </a:rPr>
              <a:t>Zoom sur : </a:t>
            </a:r>
            <a:br>
              <a:rPr dirty="0"/>
            </a:br>
            <a:r>
              <a:rPr lang="fr-FR" sz="1800" b="1" strike="noStrike" spc="-1" dirty="0">
                <a:solidFill>
                  <a:srgbClr val="FF0000"/>
                </a:solidFill>
                <a:latin typeface="Calibri Light"/>
              </a:rPr>
              <a:t>	</a:t>
            </a:r>
            <a:r>
              <a:rPr lang="fr-FR" sz="1800" b="0" strike="noStrike" spc="-1" dirty="0">
                <a:solidFill>
                  <a:srgbClr val="FF0000"/>
                </a:solidFill>
                <a:latin typeface="Calibri Light"/>
              </a:rPr>
              <a:t>« Voir la liste de ses utilisateurs »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B3E985-65B8-4C4E-B343-68D4FFBC2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87" y="1795820"/>
            <a:ext cx="6112379" cy="3417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838080" y="635040"/>
            <a:ext cx="1051524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Analyse du besoin</a:t>
            </a:r>
            <a:endParaRPr lang="fr-FR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6937920" y="1335240"/>
            <a:ext cx="49608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F0000"/>
                </a:solidFill>
                <a:latin typeface="Calibri Light"/>
              </a:rPr>
              <a:t>Cas d’utilisation : « </a:t>
            </a:r>
            <a:r>
              <a:rPr lang="fr-FR" sz="1800" b="0" i="1" strike="noStrike" spc="-1">
                <a:solidFill>
                  <a:srgbClr val="FF0000"/>
                </a:solidFill>
                <a:latin typeface="Calibri Light"/>
              </a:rPr>
              <a:t>Voir la liste de ses utilisateurs </a:t>
            </a:r>
            <a:r>
              <a:rPr lang="fr-FR" sz="1800" b="1" strike="noStrike" spc="-1">
                <a:solidFill>
                  <a:srgbClr val="FF0000"/>
                </a:solidFill>
                <a:latin typeface="Calibri Light"/>
              </a:rPr>
              <a:t>»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10281620" y="2007159"/>
            <a:ext cx="601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CB5004"/>
                </a:solidFill>
                <a:latin typeface="Calibri Light"/>
              </a:rPr>
              <a:t>2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10209440" y="2002839"/>
            <a:ext cx="372960" cy="369000"/>
          </a:xfrm>
          <a:prstGeom prst="ellipse">
            <a:avLst/>
          </a:prstGeom>
          <a:noFill/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7"/>
          <p:cNvSpPr/>
          <p:nvPr/>
        </p:nvSpPr>
        <p:spPr>
          <a:xfrm>
            <a:off x="1670456" y="4665780"/>
            <a:ext cx="601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CB5004"/>
                </a:solidFill>
                <a:latin typeface="Calibri Light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3" name="CustomShape 8"/>
          <p:cNvSpPr/>
          <p:nvPr/>
        </p:nvSpPr>
        <p:spPr>
          <a:xfrm>
            <a:off x="1652025" y="4665780"/>
            <a:ext cx="372960" cy="369000"/>
          </a:xfrm>
          <a:prstGeom prst="ellipse">
            <a:avLst/>
          </a:prstGeom>
          <a:noFill/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F49BDF-DCC3-497A-A2C7-4B3FA9CE3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5" y="1309480"/>
            <a:ext cx="4354422" cy="32117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CF930D-7DC4-4F84-8BC6-56966B497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02839"/>
            <a:ext cx="4494440" cy="34736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838080" y="635040"/>
            <a:ext cx="1051524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Analyse du besoin</a:t>
            </a:r>
            <a:endParaRPr lang="fr-FR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6937920" y="1335240"/>
            <a:ext cx="48916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800" b="1" strike="noStrike" spc="-1">
                <a:solidFill>
                  <a:srgbClr val="FF0000"/>
                </a:solidFill>
                <a:latin typeface="Calibri Light"/>
              </a:rPr>
              <a:t>Cas d’utilisation : « </a:t>
            </a:r>
            <a:r>
              <a:rPr lang="fr-FR" sz="1800" b="0" i="1" strike="noStrike" spc="-1">
                <a:solidFill>
                  <a:srgbClr val="FF0000"/>
                </a:solidFill>
                <a:latin typeface="Calibri Light"/>
              </a:rPr>
              <a:t>Voir la liste de ses utilisateurs </a:t>
            </a:r>
            <a:r>
              <a:rPr lang="fr-FR" sz="1800" b="1" strike="noStrike" spc="-1">
                <a:solidFill>
                  <a:srgbClr val="FF0000"/>
                </a:solidFill>
                <a:latin typeface="Calibri Light"/>
              </a:rPr>
              <a:t>»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2299320" y="2164680"/>
            <a:ext cx="601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CB5004"/>
                </a:solidFill>
                <a:latin typeface="Calibri Light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2268720" y="2164680"/>
            <a:ext cx="372960" cy="369000"/>
          </a:xfrm>
          <a:prstGeom prst="ellipse">
            <a:avLst/>
          </a:prstGeom>
          <a:noFill/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F47177-26C6-4E8C-A2F8-69D392D82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82477"/>
            <a:ext cx="6257520" cy="45404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776520" y="1220760"/>
            <a:ext cx="4042080" cy="15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40000"/>
              </a:lnSpc>
              <a:spcBef>
                <a:spcPts val="1001"/>
              </a:spcBef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Création :</a:t>
            </a:r>
            <a:endParaRPr lang="fr-FR" sz="2000" b="0" strike="noStrike" spc="-1" dirty="0">
              <a:solidFill>
                <a:srgbClr val="404040"/>
              </a:solidFill>
              <a:latin typeface="Calibri Light"/>
            </a:endParaRPr>
          </a:p>
          <a:p>
            <a:pPr indent="-266400">
              <a:lnSpc>
                <a:spcPct val="140000"/>
              </a:lnSpc>
              <a:spcBef>
                <a:spcPts val="1001"/>
              </a:spcBef>
              <a:buClr>
                <a:srgbClr val="FA6F1A"/>
              </a:buClr>
              <a:buFont typeface="Wingdings" charset="2"/>
              <a:buChar char=""/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d’une architecture </a:t>
            </a:r>
            <a:endParaRPr lang="fr-FR" sz="2000" b="0" strike="noStrike" spc="-1" dirty="0">
              <a:solidFill>
                <a:srgbClr val="404040"/>
              </a:solidFill>
              <a:latin typeface="Calibri Light"/>
            </a:endParaRPr>
          </a:p>
          <a:p>
            <a:pPr indent="-266400">
              <a:lnSpc>
                <a:spcPct val="140000"/>
              </a:lnSpc>
              <a:spcBef>
                <a:spcPts val="1001"/>
              </a:spcBef>
              <a:buClr>
                <a:srgbClr val="FA6F1A"/>
              </a:buClr>
              <a:buFont typeface="Wingdings" charset="2"/>
              <a:buChar char=""/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du </a:t>
            </a:r>
            <a:r>
              <a:rPr lang="fr-FR" sz="2000" b="1" strike="noStrike" spc="-1" dirty="0">
                <a:solidFill>
                  <a:srgbClr val="000000"/>
                </a:solidFill>
                <a:latin typeface="Calibri Light"/>
              </a:rPr>
              <a:t>repository Git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et </a:t>
            </a:r>
            <a:r>
              <a:rPr lang="fr-FR" sz="2000" b="1" strike="noStrike" spc="-1" dirty="0">
                <a:solidFill>
                  <a:srgbClr val="000000"/>
                </a:solidFill>
                <a:latin typeface="Calibri Light"/>
              </a:rPr>
              <a:t>Issues</a:t>
            </a:r>
            <a:endParaRPr lang="fr-FR" sz="2000" b="0" strike="noStrike" spc="-1" dirty="0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660240" y="805320"/>
            <a:ext cx="4274640" cy="8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000" b="1" strike="noStrike" spc="-1">
                <a:solidFill>
                  <a:srgbClr val="000000"/>
                </a:solidFill>
                <a:latin typeface="Calibri Light"/>
              </a:rPr>
              <a:t>Organisation du projet</a:t>
            </a:r>
            <a:endParaRPr lang="fr-FR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06E390D-9858-449C-8FBB-171FC625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8" y="3234600"/>
            <a:ext cx="5425924" cy="25135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5A0EA6-3055-40EE-8963-91924179D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363" y="294239"/>
            <a:ext cx="3498737" cy="6072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Espace réservé d’image 9" descr="Ascenseurs"/>
          <p:cNvPicPr/>
          <p:nvPr/>
        </p:nvPicPr>
        <p:blipFill>
          <a:blip r:embed="rId3">
            <a:alphaModFix amt="60000"/>
          </a:blip>
          <a:srcRect t="6728" r="33992" b="40721"/>
          <a:stretch/>
        </p:blipFill>
        <p:spPr>
          <a:xfrm>
            <a:off x="24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64" name="CustomShape 1"/>
          <p:cNvSpPr/>
          <p:nvPr/>
        </p:nvSpPr>
        <p:spPr>
          <a:xfrm>
            <a:off x="3718440" y="1181160"/>
            <a:ext cx="4754520" cy="4495320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4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TextShape 2"/>
          <p:cNvSpPr txBox="1"/>
          <p:nvPr/>
        </p:nvSpPr>
        <p:spPr>
          <a:xfrm>
            <a:off x="4149000" y="1998360"/>
            <a:ext cx="3924720" cy="286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br>
              <a:rPr dirty="0"/>
            </a:br>
            <a:r>
              <a:rPr lang="fr-FR" sz="4800" b="1" strike="noStrike" spc="-1" dirty="0">
                <a:solidFill>
                  <a:srgbClr val="FFFFFF"/>
                </a:solidFill>
                <a:latin typeface="Calibri Light"/>
              </a:rPr>
              <a:t>Démonstration de l’application</a:t>
            </a:r>
            <a:endParaRPr lang="fr-FR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2918160" y="1181160"/>
            <a:ext cx="459720" cy="459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4"/>
          <p:cNvSpPr/>
          <p:nvPr/>
        </p:nvSpPr>
        <p:spPr>
          <a:xfrm>
            <a:off x="8532000" y="5841000"/>
            <a:ext cx="284040" cy="284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TextShape 5"/>
          <p:cNvSpPr txBox="1"/>
          <p:nvPr/>
        </p:nvSpPr>
        <p:spPr>
          <a:xfrm>
            <a:off x="4149000" y="4859640"/>
            <a:ext cx="3924720" cy="49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fr-FR" sz="2400" b="1" strike="noStrike" spc="-1">
                <a:solidFill>
                  <a:srgbClr val="FA6F1A"/>
                </a:solidFill>
                <a:latin typeface="Calibri"/>
              </a:rPr>
              <a:t>BileMo</a:t>
            </a:r>
            <a:endParaRPr lang="fr-FR" sz="2400" b="0" strike="noStrike" spc="-1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734</Words>
  <Application>Microsoft Office PowerPoint</Application>
  <PresentationFormat>Grand écran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15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Helvetica Neue</vt:lpstr>
      <vt:lpstr>system-ui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BileMo Créez un web service exposant une API</dc:title>
  <dc:subject/>
  <dc:creator>Benjamin</dc:creator>
  <dc:description/>
  <cp:lastModifiedBy>Célestin MOMBELA BOSONGO</cp:lastModifiedBy>
  <cp:revision>21</cp:revision>
  <dcterms:created xsi:type="dcterms:W3CDTF">2021-02-16T22:49:08Z</dcterms:created>
  <dcterms:modified xsi:type="dcterms:W3CDTF">2022-05-03T14:12:07Z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