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MAIROT" initials="jM" lastIdx="1" clrIdx="0">
    <p:extLst>
      <p:ext uri="{19B8F6BF-5375-455C-9EA6-DF929625EA0E}">
        <p15:presenceInfo xmlns:p15="http://schemas.microsoft.com/office/powerpoint/2012/main" userId="a7236ead1ecc6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11F55-591F-49FA-BECD-FEAB5C06D260}" v="126" dt="2021-01-11T19:58:36.904"/>
    <p1510:client id="{0F6D1A66-9B3C-49AA-9C6D-F188BE38DA24}" v="35" dt="2021-01-11T17:29:08.419"/>
    <p1510:client id="{9B6B538E-37DA-430A-934E-EB7A611A2C6E}" v="213" dt="2021-01-11T18:05:10.329"/>
    <p1510:client id="{E737CCEE-38DB-4568-A39A-CCFE90FEDAD4}" v="806" dt="2021-01-11T21:15:47.193"/>
    <p1510:client id="{F8FC8FE0-5230-4C7C-A319-FF8166DC5E90}" v="165" dt="2021-01-11T21:45:2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commentAuthors" Target="commentAuthors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1T10:02:49.822" idx="1">
    <p:pos x="7461" y="69"/>
    <p:text>Un modèle (Model) contient les données à afficher.
Une vue (View) contient la présentation de l'interface graphique.
Un contrôleur (Controller) contient la logique concernant les actions effectuées par l'utilisateur.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Laravel" TargetMode="External"/><Relationship Id="rId2" Type="http://schemas.openxmlformats.org/officeDocument/2006/relationships/hyperlink" Target="https://fr.wikipedia.org/wiki/Symfon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.wikipedia.org/wiki/Angular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0A2B7F3-65A0-4CC5-8310-3252C59E0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0690" y="241366"/>
            <a:ext cx="10515600" cy="1276469"/>
          </a:xfrm>
        </p:spPr>
        <p:txBody>
          <a:bodyPr>
            <a:noAutofit/>
          </a:bodyPr>
          <a:lstStyle/>
          <a:p>
            <a:r>
              <a:rPr lang="de-DE" sz="8000">
                <a:solidFill>
                  <a:schemeClr val="bg2">
                    <a:lumMod val="10000"/>
                  </a:schemeClr>
                </a:solidFill>
                <a:latin typeface="Franklin Gothic Medium"/>
                <a:cs typeface="Calibri Light"/>
              </a:rPr>
              <a:t>MVC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8237" y="5720677"/>
            <a:ext cx="10515600" cy="113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000" b="1">
                <a:ea typeface="+mn-lt"/>
                <a:cs typeface="+mn-lt"/>
              </a:rPr>
              <a:t>Trygve </a:t>
            </a:r>
            <a:r>
              <a:rPr lang="de-DE" sz="4000" b="1" err="1">
                <a:ea typeface="+mn-lt"/>
                <a:cs typeface="+mn-lt"/>
              </a:rPr>
              <a:t>Reenskaug</a:t>
            </a:r>
            <a:r>
              <a:rPr lang="de-DE" sz="4000" b="1">
                <a:ea typeface="+mn-lt"/>
                <a:cs typeface="+mn-lt"/>
              </a:rPr>
              <a:t> en 1978</a:t>
            </a:r>
            <a:endParaRPr lang="fr-FR" sz="4000" b="1">
              <a:ea typeface="+mn-lt"/>
              <a:cs typeface="+mn-lt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4" name="Image 4" descr="Une image contenant homme, personne, intérieur, complet&#10;&#10;Description générée automatiquement">
            <a:extLst>
              <a:ext uri="{FF2B5EF4-FFF2-40B4-BE49-F238E27FC236}">
                <a16:creationId xmlns:a16="http://schemas.microsoft.com/office/drawing/2014/main" id="{234AE26C-6C00-4E31-82A0-D845EAB36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772"/>
          <a:stretch/>
        </p:blipFill>
        <p:spPr>
          <a:xfrm>
            <a:off x="1276487" y="1670649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moticône 6">
            <a:extLst>
              <a:ext uri="{FF2B5EF4-FFF2-40B4-BE49-F238E27FC236}">
                <a16:creationId xmlns:a16="http://schemas.microsoft.com/office/drawing/2014/main" id="{7791E29E-B9B9-4C58-A99D-71A4E6367389}"/>
              </a:ext>
            </a:extLst>
          </p:cNvPr>
          <p:cNvSpPr/>
          <p:nvPr/>
        </p:nvSpPr>
        <p:spPr>
          <a:xfrm>
            <a:off x="5678338" y="4867044"/>
            <a:ext cx="920150" cy="9201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938B9639-22BF-4E95-87BE-26AE187C07DA}"/>
              </a:ext>
            </a:extLst>
          </p:cNvPr>
          <p:cNvSpPr/>
          <p:nvPr/>
        </p:nvSpPr>
        <p:spPr>
          <a:xfrm>
            <a:off x="1824307" y="4715268"/>
            <a:ext cx="920150" cy="12220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78F7B6-0C4C-4BE7-8927-25FA353A2329}"/>
              </a:ext>
            </a:extLst>
          </p:cNvPr>
          <p:cNvSpPr/>
          <p:nvPr/>
        </p:nvSpPr>
        <p:spPr>
          <a:xfrm>
            <a:off x="9242125" y="4856176"/>
            <a:ext cx="1279583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2AC15B64-B238-4C0F-BCCF-5911C33D8349}"/>
              </a:ext>
            </a:extLst>
          </p:cNvPr>
          <p:cNvSpPr/>
          <p:nvPr/>
        </p:nvSpPr>
        <p:spPr>
          <a:xfrm>
            <a:off x="9428133" y="4855277"/>
            <a:ext cx="920150" cy="92015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0333A98-92E2-4A00-A801-C417CB293878}"/>
              </a:ext>
            </a:extLst>
          </p:cNvPr>
          <p:cNvSpPr txBox="1"/>
          <p:nvPr/>
        </p:nvSpPr>
        <p:spPr>
          <a:xfrm>
            <a:off x="905107" y="61714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MODELES</a:t>
            </a:r>
            <a:endParaRPr lang="fr-FR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6791CF-7C86-4D6F-8A6C-94879DDBC7B1}"/>
              </a:ext>
            </a:extLst>
          </p:cNvPr>
          <p:cNvSpPr txBox="1"/>
          <p:nvPr/>
        </p:nvSpPr>
        <p:spPr>
          <a:xfrm>
            <a:off x="4761571" y="61714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CONTROLEURS</a:t>
            </a:r>
            <a:endParaRPr lang="fr-FR" err="1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DC63C6E-A4FB-4475-8577-EF7440F50C4D}"/>
              </a:ext>
            </a:extLst>
          </p:cNvPr>
          <p:cNvSpPr txBox="1"/>
          <p:nvPr/>
        </p:nvSpPr>
        <p:spPr>
          <a:xfrm>
            <a:off x="8515814" y="61714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VUES</a:t>
            </a:r>
            <a:endParaRPr lang="fr-FR"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487E13-CEC0-4AE0-89CC-D433A10A3A47}"/>
              </a:ext>
            </a:extLst>
          </p:cNvPr>
          <p:cNvSpPr txBox="1"/>
          <p:nvPr/>
        </p:nvSpPr>
        <p:spPr>
          <a:xfrm>
            <a:off x="555812" y="448235"/>
            <a:ext cx="1676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/>
              <a:t>Le MVC ?</a:t>
            </a:r>
            <a:endParaRPr lang="fr-FR" sz="2800" b="1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AA95B9-AB56-4816-9CE9-152FAA59A762}"/>
              </a:ext>
            </a:extLst>
          </p:cNvPr>
          <p:cNvSpPr txBox="1"/>
          <p:nvPr/>
        </p:nvSpPr>
        <p:spPr>
          <a:xfrm>
            <a:off x="508934" y="1714473"/>
            <a:ext cx="770676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3200">
                <a:ea typeface="+mn-lt"/>
                <a:cs typeface="+mn-lt"/>
              </a:rPr>
              <a:t>Design Pattern (patron de conception)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 panose="020F0502020204030204"/>
            </a:endParaRPr>
          </a:p>
        </p:txBody>
      </p:sp>
      <p:sp>
        <p:nvSpPr>
          <p:cNvPr id="5" name="Accolades 4">
            <a:extLst>
              <a:ext uri="{FF2B5EF4-FFF2-40B4-BE49-F238E27FC236}">
                <a16:creationId xmlns:a16="http://schemas.microsoft.com/office/drawing/2014/main" id="{617907B1-4A84-412E-8B3E-A96C5A3F3CD8}"/>
              </a:ext>
            </a:extLst>
          </p:cNvPr>
          <p:cNvSpPr/>
          <p:nvPr/>
        </p:nvSpPr>
        <p:spPr>
          <a:xfrm>
            <a:off x="996493" y="2806966"/>
            <a:ext cx="5818093" cy="32273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>
                <a:ea typeface="+mn-lt"/>
                <a:cs typeface="+mn-lt"/>
              </a:rPr>
              <a:t>Un modèle d’organisation fait pour le développement Web </a:t>
            </a:r>
            <a:endParaRPr lang="fr-FR">
              <a:cs typeface="Calibri"/>
            </a:endParaRPr>
          </a:p>
        </p:txBody>
      </p:sp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3DBE58-77C5-40C2-B776-109C2ABE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442" y="449944"/>
            <a:ext cx="2084615" cy="40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8EFAF21-3DDE-49AC-86B9-78FE3E4C27F8}"/>
              </a:ext>
            </a:extLst>
          </p:cNvPr>
          <p:cNvSpPr txBox="1"/>
          <p:nvPr/>
        </p:nvSpPr>
        <p:spPr>
          <a:xfrm>
            <a:off x="2167069" y="2724673"/>
            <a:ext cx="81399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Affichages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Récupère des variables 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On y trouve : du code HTML &amp; du PHP (boucles, conditions)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7A0F42E-D1D6-4D10-9D19-51AB017352F8}"/>
              </a:ext>
            </a:extLst>
          </p:cNvPr>
          <p:cNvSpPr/>
          <p:nvPr/>
        </p:nvSpPr>
        <p:spPr>
          <a:xfrm>
            <a:off x="4981221" y="257709"/>
            <a:ext cx="1916077" cy="137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ercle : creux 5">
            <a:extLst>
              <a:ext uri="{FF2B5EF4-FFF2-40B4-BE49-F238E27FC236}">
                <a16:creationId xmlns:a16="http://schemas.microsoft.com/office/drawing/2014/main" id="{D54B62A9-305C-4C16-804A-9199755BDE8E}"/>
              </a:ext>
            </a:extLst>
          </p:cNvPr>
          <p:cNvSpPr/>
          <p:nvPr/>
        </p:nvSpPr>
        <p:spPr>
          <a:xfrm>
            <a:off x="5248509" y="256810"/>
            <a:ext cx="1386314" cy="137735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498536-172C-46F2-A482-1F149C45C3D5}"/>
              </a:ext>
            </a:extLst>
          </p:cNvPr>
          <p:cNvSpPr txBox="1"/>
          <p:nvPr/>
        </p:nvSpPr>
        <p:spPr>
          <a:xfrm>
            <a:off x="3928595" y="1807811"/>
            <a:ext cx="41148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VUES</a:t>
            </a:r>
            <a:endParaRPr lang="fr-FR" sz="2800" b="1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B4236E-531C-41B3-AE6E-24B644761718}"/>
              </a:ext>
            </a:extLst>
          </p:cNvPr>
          <p:cNvSpPr txBox="1"/>
          <p:nvPr/>
        </p:nvSpPr>
        <p:spPr>
          <a:xfrm>
            <a:off x="2418080" y="5080000"/>
            <a:ext cx="73456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>
                <a:ea typeface="+mn-lt"/>
                <a:cs typeface="+mn-lt"/>
              </a:rPr>
              <a:t>Se Concentre sur l'affichage pour le user</a:t>
            </a:r>
            <a:endParaRPr lang="fr-FR" sz="40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38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DE06828-5FBD-44CB-9A54-D828E9EFF797}"/>
              </a:ext>
            </a:extLst>
          </p:cNvPr>
          <p:cNvSpPr txBox="1"/>
          <p:nvPr/>
        </p:nvSpPr>
        <p:spPr>
          <a:xfrm>
            <a:off x="3814881" y="3108746"/>
            <a:ext cx="53877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 panose="020F0502020204030204"/>
              </a:rPr>
              <a:t>Intermédiaire entre le modèle et la vue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 panose="020F0502020204030204"/>
              </a:rPr>
              <a:t>Demande au modèle les données et les analyse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Renvoie le texte à afficher à la vue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Il contient exclusivement du PHP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Gestion des droits d'accès</a:t>
            </a:r>
          </a:p>
        </p:txBody>
      </p:sp>
      <p:sp>
        <p:nvSpPr>
          <p:cNvPr id="4" name="Émoticône 3">
            <a:extLst>
              <a:ext uri="{FF2B5EF4-FFF2-40B4-BE49-F238E27FC236}">
                <a16:creationId xmlns:a16="http://schemas.microsoft.com/office/drawing/2014/main" id="{958DDBFA-27EB-40D6-9F03-F4860985CAAD}"/>
              </a:ext>
            </a:extLst>
          </p:cNvPr>
          <p:cNvSpPr/>
          <p:nvPr/>
        </p:nvSpPr>
        <p:spPr>
          <a:xfrm>
            <a:off x="5206886" y="355286"/>
            <a:ext cx="1306836" cy="130683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6FF606-0EB0-4D2E-9CB4-5AD9AA96AE28}"/>
              </a:ext>
            </a:extLst>
          </p:cNvPr>
          <p:cNvSpPr txBox="1"/>
          <p:nvPr/>
        </p:nvSpPr>
        <p:spPr>
          <a:xfrm>
            <a:off x="3983578" y="2032650"/>
            <a:ext cx="38918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CONTROLEUR</a:t>
            </a:r>
            <a:r>
              <a:rPr lang="fr-FR" sz="2800"/>
              <a:t>S</a:t>
            </a:r>
            <a:endParaRPr lang="fr-FR" sz="28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62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0C9A9F2-5BE0-4FC9-9D16-2117DE9FCB8B}"/>
              </a:ext>
            </a:extLst>
          </p:cNvPr>
          <p:cNvSpPr txBox="1"/>
          <p:nvPr/>
        </p:nvSpPr>
        <p:spPr>
          <a:xfrm>
            <a:off x="3345041" y="2995148"/>
            <a:ext cx="666974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 panose="020F0502020204030204"/>
              </a:rPr>
              <a:t>Gère les données du site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C R U D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La logique en rapport avec les données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L'univers dans lequel s'inscrit l'application(banque, le modèle représente des comptes)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endParaRPr lang="fr-FR"/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F99D1CE7-0EFE-4C9C-815B-261F99672A45}"/>
              </a:ext>
            </a:extLst>
          </p:cNvPr>
          <p:cNvSpPr/>
          <p:nvPr/>
        </p:nvSpPr>
        <p:spPr>
          <a:xfrm>
            <a:off x="5541559" y="244868"/>
            <a:ext cx="920150" cy="12220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0062AD-1A01-45B2-8759-98AC98C20609}"/>
              </a:ext>
            </a:extLst>
          </p:cNvPr>
          <p:cNvSpPr txBox="1"/>
          <p:nvPr/>
        </p:nvSpPr>
        <p:spPr>
          <a:xfrm>
            <a:off x="4717609" y="179145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/>
              <a:t>MODELES</a:t>
            </a:r>
            <a:endParaRPr lang="fr-FR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5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8A399240-5CCE-468E-A3CA-B618F4DE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748968"/>
            <a:ext cx="10934698" cy="5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19EAAA-9257-4489-B4C2-9E8320CC66B0}"/>
              </a:ext>
            </a:extLst>
          </p:cNvPr>
          <p:cNvSpPr txBox="1"/>
          <p:nvPr/>
        </p:nvSpPr>
        <p:spPr>
          <a:xfrm>
            <a:off x="1290320" y="4216400"/>
            <a:ext cx="9611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ea typeface="+mn-lt"/>
                <a:cs typeface="+mn-lt"/>
              </a:rPr>
              <a:t>Elimine l'interaction entre la vue et le modèle  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D62F0F-8C1D-4982-A2C7-F47E01249119}"/>
              </a:ext>
            </a:extLst>
          </p:cNvPr>
          <p:cNvSpPr txBox="1"/>
          <p:nvPr/>
        </p:nvSpPr>
        <p:spPr>
          <a:xfrm>
            <a:off x="3729037" y="6019165"/>
            <a:ext cx="4429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Elle est effectuée par la présentation</a:t>
            </a:r>
            <a:endParaRPr lang="fr-FR">
              <a:ea typeface="+mn-lt"/>
              <a:cs typeface="+mn-lt"/>
            </a:endParaRPr>
          </a:p>
          <a:p>
            <a:pPr algn="ctr"/>
            <a:endParaRPr lang="fr-FR">
              <a:cs typeface="Calibri"/>
            </a:endParaRP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728252D8-FB2E-44ED-B1EA-EBA532CB3FD5}"/>
              </a:ext>
            </a:extLst>
          </p:cNvPr>
          <p:cNvSpPr/>
          <p:nvPr/>
        </p:nvSpPr>
        <p:spPr>
          <a:xfrm>
            <a:off x="5702236" y="4800663"/>
            <a:ext cx="487680" cy="975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887409CA-5CFA-432C-8EDC-619D022C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58" y="95268"/>
            <a:ext cx="4318000" cy="3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9C33C30-3773-47FA-9AED-EB6162E0B6C3}"/>
              </a:ext>
            </a:extLst>
          </p:cNvPr>
          <p:cNvSpPr txBox="1"/>
          <p:nvPr/>
        </p:nvSpPr>
        <p:spPr>
          <a:xfrm>
            <a:off x="807244" y="3629025"/>
            <a:ext cx="11149011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>
                <a:ea typeface="+mn-lt"/>
                <a:cs typeface="+mn-lt"/>
              </a:rPr>
              <a:t>MVVM</a:t>
            </a:r>
            <a:endParaRPr lang="fr-FR">
              <a:ea typeface="+mn-lt"/>
              <a:cs typeface="+mn-lt"/>
            </a:endParaRPr>
          </a:p>
          <a:p>
            <a:pPr algn="ctr"/>
            <a:r>
              <a:rPr lang="fr-FR">
                <a:ea typeface="+mn-lt"/>
                <a:cs typeface="+mn-lt"/>
              </a:rPr>
              <a:t>(modèle-vue-vue modèle) </a:t>
            </a:r>
            <a:endParaRPr lang="fr-FR">
              <a:cs typeface="Calibri" panose="020F0502020204030204"/>
            </a:endParaRPr>
          </a:p>
          <a:p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Utiliser pour le génie logiciel &amp; industriel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Etudie les méthodes de travail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Etudie les bonnes pratiques des ingénieurs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Utilisé dans Windows et les logiciels de présentation graphique Web</a:t>
            </a:r>
          </a:p>
          <a:p>
            <a:endParaRPr lang="fr-FR">
              <a:ea typeface="+mn-lt"/>
              <a:cs typeface="+mn-l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B63362C-2A94-411C-8E90-BE722CCA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69" y="387229"/>
            <a:ext cx="4814888" cy="30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16104A9-1CD7-4ABB-83F4-AB936D88F53D}"/>
              </a:ext>
            </a:extLst>
          </p:cNvPr>
          <p:cNvSpPr txBox="1"/>
          <p:nvPr/>
        </p:nvSpPr>
        <p:spPr>
          <a:xfrm>
            <a:off x="4846320" y="93472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 err="1"/>
              <a:t>Frameworks</a:t>
            </a:r>
            <a:endParaRPr lang="fr-FR" sz="2800" b="1" dirty="0" err="1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68AE46-4419-42CD-A9BA-18D55549083A}"/>
              </a:ext>
            </a:extLst>
          </p:cNvPr>
          <p:cNvSpPr txBox="1"/>
          <p:nvPr/>
        </p:nvSpPr>
        <p:spPr>
          <a:xfrm>
            <a:off x="5507355" y="2408555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hlinkClick r:id="rId2"/>
              </a:rPr>
              <a:t>Symfony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  <a:hlinkClick r:id="rId3"/>
              </a:rPr>
              <a:t>Laravel</a:t>
            </a:r>
            <a:endParaRPr lang="fr-F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  <a:hlinkClick r:id="rId4"/>
              </a:rPr>
              <a:t>AngularJS</a:t>
            </a:r>
            <a:endParaRPr lang="fr-F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494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MVC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55</cp:revision>
  <dcterms:created xsi:type="dcterms:W3CDTF">2021-01-11T17:26:39Z</dcterms:created>
  <dcterms:modified xsi:type="dcterms:W3CDTF">2021-01-11T21:45:20Z</dcterms:modified>
</cp:coreProperties>
</file>