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DC0586F-F1D6-45B2-BFCF-48D092372F41}">
          <p14:sldIdLst>
            <p14:sldId id="256"/>
            <p14:sldId id="258"/>
            <p14:sldId id="257"/>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0DE4F2-6EE0-4309-93CD-7151B24C8438}"/>
              </a:ext>
            </a:extLst>
          </p:cNvPr>
          <p:cNvSpPr>
            <a:spLocks noGrp="1"/>
          </p:cNvSpPr>
          <p:nvPr>
            <p:ph type="ctrTitle"/>
          </p:nvPr>
        </p:nvSpPr>
        <p:spPr>
          <a:xfrm>
            <a:off x="1774424" y="844243"/>
            <a:ext cx="8637073" cy="2004697"/>
          </a:xfrm>
        </p:spPr>
        <p:txBody>
          <a:bodyPr>
            <a:normAutofit/>
          </a:bodyPr>
          <a:lstStyle/>
          <a:p>
            <a:r>
              <a:rPr lang="fr-FR" sz="4800" b="0" i="0" dirty="0">
                <a:solidFill>
                  <a:schemeClr val="tx1"/>
                </a:solidFill>
                <a:effectLst/>
                <a:latin typeface="-apple-system"/>
              </a:rPr>
              <a:t>Qu’est-ce que la (POO) ?</a:t>
            </a:r>
            <a:br>
              <a:rPr lang="fr-FR" sz="4800" b="0" i="0" dirty="0">
                <a:solidFill>
                  <a:schemeClr val="tx1"/>
                </a:solidFill>
                <a:effectLst/>
                <a:latin typeface="-apple-system"/>
              </a:rPr>
            </a:br>
            <a:endParaRPr lang="fr-FR" sz="4800" dirty="0">
              <a:solidFill>
                <a:schemeClr val="tx1"/>
              </a:solidFill>
            </a:endParaRPr>
          </a:p>
        </p:txBody>
      </p:sp>
      <p:sp>
        <p:nvSpPr>
          <p:cNvPr id="3" name="Sous-titre 2">
            <a:extLst>
              <a:ext uri="{FF2B5EF4-FFF2-40B4-BE49-F238E27FC236}">
                <a16:creationId xmlns:a16="http://schemas.microsoft.com/office/drawing/2014/main" id="{D75B8879-0C24-4E13-BEB0-1C2257C889BA}"/>
              </a:ext>
            </a:extLst>
          </p:cNvPr>
          <p:cNvSpPr>
            <a:spLocks noGrp="1"/>
          </p:cNvSpPr>
          <p:nvPr>
            <p:ph type="subTitle" idx="1"/>
          </p:nvPr>
        </p:nvSpPr>
        <p:spPr/>
        <p:txBody>
          <a:bodyPr>
            <a:normAutofit/>
          </a:bodyPr>
          <a:lstStyle/>
          <a:p>
            <a:r>
              <a:rPr lang="fr-FR" sz="4400" b="0" i="0" dirty="0">
                <a:solidFill>
                  <a:schemeClr val="tx1"/>
                </a:solidFill>
                <a:effectLst/>
                <a:latin typeface="-apple-system"/>
              </a:rPr>
              <a:t>programmation orientée objet</a:t>
            </a:r>
            <a:endParaRPr lang="fr-FR" sz="4400" dirty="0"/>
          </a:p>
        </p:txBody>
      </p:sp>
    </p:spTree>
    <p:extLst>
      <p:ext uri="{BB962C8B-B14F-4D97-AF65-F5344CB8AC3E}">
        <p14:creationId xmlns:p14="http://schemas.microsoft.com/office/powerpoint/2010/main" val="351124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656-7F4C-40AB-94AA-705901621400}"/>
              </a:ext>
            </a:extLst>
          </p:cNvPr>
          <p:cNvSpPr>
            <a:spLocks noGrp="1"/>
          </p:cNvSpPr>
          <p:nvPr>
            <p:ph type="title"/>
          </p:nvPr>
        </p:nvSpPr>
        <p:spPr>
          <a:xfrm>
            <a:off x="1450392" y="3135432"/>
            <a:ext cx="9291215" cy="587136"/>
          </a:xfrm>
        </p:spPr>
        <p:txBody>
          <a:bodyPr/>
          <a:lstStyle/>
          <a:p>
            <a:r>
              <a:rPr lang="fr-FR" dirty="0"/>
              <a:t>Concrètement, une classe c'est quoi???? </a:t>
            </a:r>
          </a:p>
        </p:txBody>
      </p:sp>
      <p:sp>
        <p:nvSpPr>
          <p:cNvPr id="3" name="Espace réservé du contenu 2">
            <a:extLst>
              <a:ext uri="{FF2B5EF4-FFF2-40B4-BE49-F238E27FC236}">
                <a16:creationId xmlns:a16="http://schemas.microsoft.com/office/drawing/2014/main" id="{5AC8C74A-C98A-452C-8393-88666647DD65}"/>
              </a:ext>
            </a:extLst>
          </p:cNvPr>
          <p:cNvSpPr>
            <a:spLocks noGrp="1"/>
          </p:cNvSpPr>
          <p:nvPr>
            <p:ph idx="1"/>
          </p:nvPr>
        </p:nvSpPr>
        <p:spPr/>
        <p:txBody>
          <a:bodyPr/>
          <a:lstStyle/>
          <a:p>
            <a:pPr marL="0" indent="0">
              <a:buNone/>
            </a:pPr>
            <a:r>
              <a:rPr lang="fr-FR" dirty="0"/>
              <a:t> </a:t>
            </a:r>
          </a:p>
        </p:txBody>
      </p:sp>
    </p:spTree>
    <p:extLst>
      <p:ext uri="{BB962C8B-B14F-4D97-AF65-F5344CB8AC3E}">
        <p14:creationId xmlns:p14="http://schemas.microsoft.com/office/powerpoint/2010/main" val="311373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1B41A-4BC3-4781-B10A-77FB84C0B6C4}"/>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B6D462C1-10D8-4C88-91BB-EC1CFED8042C}"/>
              </a:ext>
            </a:extLst>
          </p:cNvPr>
          <p:cNvSpPr>
            <a:spLocks noGrp="1"/>
          </p:cNvSpPr>
          <p:nvPr>
            <p:ph idx="1"/>
          </p:nvPr>
        </p:nvSpPr>
        <p:spPr>
          <a:xfrm>
            <a:off x="1450392" y="2225294"/>
            <a:ext cx="9291215" cy="2407412"/>
          </a:xfrm>
        </p:spPr>
        <p:txBody>
          <a:bodyPr/>
          <a:lstStyle/>
          <a:p>
            <a:pPr algn="ctr"/>
            <a:r>
              <a:rPr kumimoji="0" lang="fr-FR" altLang="fr-FR" sz="2000" b="0" i="0" u="none" strike="noStrike" cap="none" normalizeH="0" baseline="0" dirty="0">
                <a:ln>
                  <a:noFill/>
                </a:ln>
                <a:effectLst/>
                <a:latin typeface="Source Sans Pro" panose="020B0503030403020204" pitchFamily="34" charset="0"/>
              </a:rPr>
              <a:t>Une classe est une entité regroupant des variables et des fonctions. Chacune de ces fonctions aura accès aux variables de cette entité. Dans le cas du personnage, nous aurons une fonction </a:t>
            </a:r>
            <a:r>
              <a:rPr kumimoji="0" lang="fr-FR" altLang="fr-FR" sz="1800" b="0" i="0" u="none" strike="noStrike" cap="none" normalizeH="0" baseline="0" dirty="0">
                <a:ln>
                  <a:noFill/>
                </a:ln>
                <a:effectLst/>
                <a:latin typeface="Consolas" panose="020B0609020204030204" pitchFamily="49" charset="0"/>
              </a:rPr>
              <a:t>frapper()</a:t>
            </a:r>
            <a:r>
              <a:rPr kumimoji="0" lang="fr-FR" altLang="fr-FR" sz="2000" b="0" i="0" u="none" strike="noStrike" cap="none" normalizeH="0" baseline="0" dirty="0">
                <a:ln>
                  <a:noFill/>
                </a:ln>
                <a:effectLst/>
                <a:latin typeface="Source Sans Pro" panose="020B0503030403020204" pitchFamily="34" charset="0"/>
              </a:rPr>
              <a:t>. Cette fonction devra simplement modifier la variable </a:t>
            </a:r>
            <a:r>
              <a:rPr kumimoji="0" lang="fr-FR" altLang="fr-FR" sz="1800" b="0" i="0" u="none" strike="noStrike" cap="none" normalizeH="0" baseline="0" dirty="0">
                <a:ln>
                  <a:noFill/>
                </a:ln>
                <a:effectLst/>
                <a:latin typeface="Consolas" panose="020B0609020204030204" pitchFamily="49" charset="0"/>
              </a:rPr>
              <a:t>$</a:t>
            </a:r>
            <a:r>
              <a:rPr kumimoji="0" lang="fr-FR" altLang="fr-FR" sz="1800" b="0" i="0" u="none" strike="noStrike" cap="none" normalizeH="0" baseline="0" dirty="0" err="1">
                <a:ln>
                  <a:noFill/>
                </a:ln>
                <a:effectLst/>
                <a:latin typeface="Consolas" panose="020B0609020204030204" pitchFamily="49" charset="0"/>
              </a:rPr>
              <a:t>degats</a:t>
            </a:r>
            <a:r>
              <a:rPr kumimoji="0" lang="fr-FR" altLang="fr-FR" sz="2000" b="0" i="0" u="none" strike="noStrike" cap="none" normalizeH="0" baseline="0" dirty="0">
                <a:ln>
                  <a:noFill/>
                </a:ln>
                <a:effectLst/>
                <a:latin typeface="Source Sans Pro" panose="020B0503030403020204" pitchFamily="34" charset="0"/>
              </a:rPr>
              <a:t> du personnage en fonction de la variable </a:t>
            </a:r>
            <a:r>
              <a:rPr kumimoji="0" lang="fr-FR" altLang="fr-FR" sz="1800" b="0" i="0" u="none" strike="noStrike" cap="none" normalizeH="0" baseline="0" dirty="0">
                <a:ln>
                  <a:noFill/>
                </a:ln>
                <a:effectLst/>
                <a:latin typeface="Consolas" panose="020B0609020204030204" pitchFamily="49" charset="0"/>
              </a:rPr>
              <a:t>$force</a:t>
            </a:r>
            <a:r>
              <a:rPr kumimoji="0" lang="fr-FR" altLang="fr-FR" sz="2000" b="0" i="0" u="none" strike="noStrike" cap="none" normalizeH="0" baseline="0" dirty="0">
                <a:ln>
                  <a:noFill/>
                </a:ln>
                <a:effectLst/>
                <a:latin typeface="Source Sans Pro" panose="020B0503030403020204" pitchFamily="34" charset="0"/>
              </a:rPr>
              <a:t>. Une classe est donc un regroupement logique de variables et fonctions que tout objet issu de cette classe possédera.</a:t>
            </a:r>
            <a:r>
              <a:rPr kumimoji="0" lang="fr-FR" altLang="fr-FR" sz="1800" b="0" i="0" u="none" strike="noStrike" cap="none" normalizeH="0" baseline="0" dirty="0">
                <a:ln>
                  <a:noFill/>
                </a:ln>
                <a:effectLst/>
              </a:rPr>
              <a:t> </a:t>
            </a:r>
            <a:endParaRPr kumimoji="0" lang="fr-FR" altLang="fr-FR" sz="4400" b="0" i="0" u="none" strike="noStrike" cap="none" normalizeH="0" baseline="0" dirty="0">
              <a:ln>
                <a:noFill/>
              </a:ln>
              <a:effectLst/>
              <a:latin typeface="Arial" panose="020B0604020202020204" pitchFamily="34" charset="0"/>
            </a:endParaRPr>
          </a:p>
          <a:p>
            <a:endParaRPr lang="fr-FR" dirty="0"/>
          </a:p>
        </p:txBody>
      </p:sp>
    </p:spTree>
    <p:extLst>
      <p:ext uri="{BB962C8B-B14F-4D97-AF65-F5344CB8AC3E}">
        <p14:creationId xmlns:p14="http://schemas.microsoft.com/office/powerpoint/2010/main" val="14524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F1CC9-2DFC-4A11-B918-1E1B3916C0B2}"/>
              </a:ext>
            </a:extLst>
          </p:cNvPr>
          <p:cNvSpPr>
            <a:spLocks noGrp="1"/>
          </p:cNvSpPr>
          <p:nvPr>
            <p:ph type="title"/>
          </p:nvPr>
        </p:nvSpPr>
        <p:spPr/>
        <p:txBody>
          <a:bodyPr/>
          <a:lstStyle/>
          <a:p>
            <a:r>
              <a:rPr lang="fr-FR" dirty="0"/>
              <a:t>Définition d’une instance </a:t>
            </a:r>
          </a:p>
        </p:txBody>
      </p:sp>
      <p:sp>
        <p:nvSpPr>
          <p:cNvPr id="3" name="Espace réservé du contenu 2">
            <a:extLst>
              <a:ext uri="{FF2B5EF4-FFF2-40B4-BE49-F238E27FC236}">
                <a16:creationId xmlns:a16="http://schemas.microsoft.com/office/drawing/2014/main" id="{63BD7199-9D16-474B-9B12-456BAFDB1477}"/>
              </a:ext>
            </a:extLst>
          </p:cNvPr>
          <p:cNvSpPr>
            <a:spLocks noGrp="1"/>
          </p:cNvSpPr>
          <p:nvPr>
            <p:ph idx="1"/>
          </p:nvPr>
        </p:nvSpPr>
        <p:spPr>
          <a:xfrm>
            <a:off x="1450392" y="2618698"/>
            <a:ext cx="9291215" cy="1620603"/>
          </a:xfrm>
        </p:spPr>
        <p:txBody>
          <a:bodyPr/>
          <a:lstStyle/>
          <a:p>
            <a:pPr algn="ctr"/>
            <a:r>
              <a:rPr lang="fr-FR" b="0" i="0" dirty="0">
                <a:effectLst/>
                <a:latin typeface="Source Sans Pro" panose="020B0503030403020204" pitchFamily="34" charset="0"/>
              </a:rPr>
              <a:t>Une instance, c'est tout simplement le résultat d'une </a:t>
            </a:r>
            <a:r>
              <a:rPr lang="fr-FR" b="0" i="1" dirty="0">
                <a:effectLst/>
                <a:latin typeface="Source Sans Pro" panose="020B0503030403020204" pitchFamily="34" charset="0"/>
              </a:rPr>
              <a:t>instanciation</a:t>
            </a:r>
            <a:r>
              <a:rPr lang="fr-FR" b="0" i="0" dirty="0">
                <a:effectLst/>
                <a:latin typeface="Source Sans Pro" panose="020B0503030403020204" pitchFamily="34" charset="0"/>
              </a:rPr>
              <a:t>. Une </a:t>
            </a:r>
            <a:r>
              <a:rPr lang="fr-FR" b="0" i="1" dirty="0">
                <a:effectLst/>
                <a:latin typeface="Source Sans Pro" panose="020B0503030403020204" pitchFamily="34" charset="0"/>
              </a:rPr>
              <a:t>instanciation</a:t>
            </a:r>
            <a:r>
              <a:rPr lang="fr-FR" b="0" i="0" dirty="0">
                <a:effectLst/>
                <a:latin typeface="Source Sans Pro" panose="020B0503030403020204" pitchFamily="34" charset="0"/>
              </a:rPr>
              <a:t>, c'est le fait d'</a:t>
            </a:r>
            <a:r>
              <a:rPr lang="fr-FR" b="0" i="1" dirty="0">
                <a:effectLst/>
                <a:latin typeface="Source Sans Pro" panose="020B0503030403020204" pitchFamily="34" charset="0"/>
              </a:rPr>
              <a:t>instancier</a:t>
            </a:r>
            <a:r>
              <a:rPr lang="fr-FR" b="0" i="0" dirty="0">
                <a:effectLst/>
                <a:latin typeface="Source Sans Pro" panose="020B0503030403020204" pitchFamily="34" charset="0"/>
              </a:rPr>
              <a:t> une classe. </a:t>
            </a:r>
            <a:r>
              <a:rPr lang="fr-FR" b="0" i="1" dirty="0">
                <a:effectLst/>
                <a:latin typeface="Source Sans Pro" panose="020B0503030403020204" pitchFamily="34" charset="0"/>
              </a:rPr>
              <a:t>Instancier</a:t>
            </a:r>
            <a:r>
              <a:rPr lang="fr-FR" b="0" i="0" dirty="0">
                <a:effectLst/>
                <a:latin typeface="Source Sans Pro" panose="020B0503030403020204" pitchFamily="34" charset="0"/>
              </a:rPr>
              <a:t> une classe, c'est se servir d'une classe afin qu'elle nous crée un objet. En gros, une instance est un objet.</a:t>
            </a:r>
            <a:endParaRPr lang="fr-FR" dirty="0"/>
          </a:p>
        </p:txBody>
      </p:sp>
    </p:spTree>
    <p:extLst>
      <p:ext uri="{BB962C8B-B14F-4D97-AF65-F5344CB8AC3E}">
        <p14:creationId xmlns:p14="http://schemas.microsoft.com/office/powerpoint/2010/main" val="362463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76D04-030E-4200-B6DE-720CCACBF646}"/>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8A38C855-7F6B-435A-B48D-4A27AF9CFD61}"/>
              </a:ext>
            </a:extLst>
          </p:cNvPr>
          <p:cNvSpPr>
            <a:spLocks noGrp="1"/>
          </p:cNvSpPr>
          <p:nvPr>
            <p:ph idx="1"/>
          </p:nvPr>
        </p:nvSpPr>
        <p:spPr>
          <a:xfrm>
            <a:off x="1450392" y="2799452"/>
            <a:ext cx="9291215" cy="1259096"/>
          </a:xfrm>
        </p:spPr>
        <p:txBody>
          <a:bodyPr>
            <a:normAutofit/>
          </a:bodyPr>
          <a:lstStyle/>
          <a:p>
            <a:pPr marL="0" indent="0" algn="ctr">
              <a:buNone/>
            </a:pPr>
            <a:r>
              <a:rPr lang="fr-FR" sz="6000" dirty="0">
                <a:latin typeface="Edwardian Script ITC" panose="030303020407070D0804" pitchFamily="66" charset="0"/>
              </a:rPr>
              <a:t>Voila en bref ce que la POO représente… </a:t>
            </a:r>
          </a:p>
        </p:txBody>
      </p:sp>
    </p:spTree>
    <p:extLst>
      <p:ext uri="{BB962C8B-B14F-4D97-AF65-F5344CB8AC3E}">
        <p14:creationId xmlns:p14="http://schemas.microsoft.com/office/powerpoint/2010/main" val="421464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F1B3E2-0ADC-40AC-9567-89F2576381D2}"/>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190F5CE4-409E-4158-8F3D-19F875BA8818}"/>
              </a:ext>
            </a:extLst>
          </p:cNvPr>
          <p:cNvSpPr>
            <a:spLocks noGrp="1"/>
          </p:cNvSpPr>
          <p:nvPr>
            <p:ph idx="1"/>
          </p:nvPr>
        </p:nvSpPr>
        <p:spPr/>
        <p:txBody>
          <a:bodyPr>
            <a:normAutofit fontScale="92500" lnSpcReduction="20000"/>
          </a:bodyPr>
          <a:lstStyle/>
          <a:p>
            <a:pPr marL="0" indent="0" algn="ctr">
              <a:buNone/>
            </a:pPr>
            <a:endParaRPr lang="fr-FR" dirty="0"/>
          </a:p>
          <a:p>
            <a:pPr marL="0" indent="0" algn="ctr">
              <a:buNone/>
            </a:pPr>
            <a:endParaRPr lang="fr-FR" dirty="0"/>
          </a:p>
          <a:p>
            <a:pPr marL="0" indent="0" algn="ctr">
              <a:buNone/>
            </a:pPr>
            <a:r>
              <a:rPr lang="fr-FR" sz="3000" dirty="0"/>
              <a:t>Merci pour votre attention.</a:t>
            </a:r>
          </a:p>
          <a:p>
            <a:pPr marL="0" indent="0" algn="ctr">
              <a:buNone/>
            </a:pPr>
            <a:endParaRPr lang="fr-FR" dirty="0"/>
          </a:p>
          <a:p>
            <a:pPr marL="0" indent="0" algn="ctr">
              <a:buNone/>
            </a:pPr>
            <a:endParaRPr lang="fr-FR" dirty="0"/>
          </a:p>
          <a:p>
            <a:pPr marL="0" indent="0" algn="r">
              <a:buNone/>
            </a:pPr>
            <a:endParaRPr lang="fr-FR" dirty="0"/>
          </a:p>
          <a:p>
            <a:pPr marL="0" indent="0" algn="r">
              <a:buNone/>
            </a:pPr>
            <a:endParaRPr lang="fr-FR" dirty="0"/>
          </a:p>
          <a:p>
            <a:pPr marL="0" indent="0" algn="r">
              <a:buNone/>
            </a:pPr>
            <a:r>
              <a:rPr lang="fr-FR" dirty="0"/>
              <a:t>Bonne journée l’équipe!!    </a:t>
            </a:r>
          </a:p>
        </p:txBody>
      </p:sp>
    </p:spTree>
    <p:extLst>
      <p:ext uri="{BB962C8B-B14F-4D97-AF65-F5344CB8AC3E}">
        <p14:creationId xmlns:p14="http://schemas.microsoft.com/office/powerpoint/2010/main" val="374843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39CEC-0963-4301-8CDC-71F992AAB2D1}"/>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DB07475F-7ABB-4BCC-8FFD-B31571D6A4B1}"/>
              </a:ext>
            </a:extLst>
          </p:cNvPr>
          <p:cNvSpPr>
            <a:spLocks noGrp="1"/>
          </p:cNvSpPr>
          <p:nvPr>
            <p:ph idx="1"/>
          </p:nvPr>
        </p:nvSpPr>
        <p:spPr>
          <a:xfrm>
            <a:off x="1449206" y="966358"/>
            <a:ext cx="9291215" cy="3572086"/>
          </a:xfrm>
        </p:spPr>
        <p:txBody>
          <a:bodyPr>
            <a:noAutofit/>
          </a:bodyPr>
          <a:lstStyle/>
          <a:p>
            <a:pPr marL="0" indent="0" algn="ctr">
              <a:buNone/>
            </a:pPr>
            <a:r>
              <a:rPr lang="fr-FR" sz="1600" b="0" i="0" dirty="0">
                <a:effectLst/>
                <a:latin typeface="Source Sans Pro" panose="020B0604020202020204" pitchFamily="34" charset="0"/>
              </a:rPr>
              <a:t>Commençons ce cours en vous posant une question : comment est représenté votre code ? La réponse est unique : vous avez utilisé la « représentation procédurale » qui consiste à séparer le traitement des données des données elles-mêmes. Par exemple, vous avez un système de news sur votre site. D'un côté, vous avez les données (les news, une liste d'erreurs, une connexion à la BDD, etc.) et de l'autre côté vous avez une suite d'instructions qui viennent modifier ces données. Si je ne me trompe pas, c'est de cette manière que vous codez.</a:t>
            </a:r>
          </a:p>
          <a:p>
            <a:pPr marL="0" indent="0" algn="ctr">
              <a:buNone/>
            </a:pPr>
            <a:r>
              <a:rPr lang="fr-FR" sz="1600" dirty="0">
                <a:latin typeface="Source Sans Pro" panose="020B0604020202020204" pitchFamily="34" charset="0"/>
              </a:rPr>
              <a:t>-----------------------------------------------------------------------------------------------------------------------------------------------</a:t>
            </a:r>
          </a:p>
          <a:p>
            <a:pPr marL="0" indent="0" algn="ctr">
              <a:buNone/>
            </a:pPr>
            <a:r>
              <a:rPr lang="fr-FR" sz="1600" b="0" i="0" dirty="0">
                <a:effectLst/>
                <a:latin typeface="Source Sans Pro" panose="020B0503030403020204" pitchFamily="34" charset="0"/>
              </a:rPr>
              <a:t>Cette façon de se représenter votre application vous semble sans doute la meilleure puisque c'est la seule que vous connaissez. D'ailleurs, vous ne voyez pas trop comment votre code pourrait être représenté de manière différente. Eh bien cette époque d'ignorance est révolue : voici maintenant la programmation orientée objet !</a:t>
            </a:r>
            <a:endParaRPr lang="fr-FR" sz="1800" dirty="0"/>
          </a:p>
        </p:txBody>
      </p:sp>
    </p:spTree>
    <p:extLst>
      <p:ext uri="{BB962C8B-B14F-4D97-AF65-F5344CB8AC3E}">
        <p14:creationId xmlns:p14="http://schemas.microsoft.com/office/powerpoint/2010/main" val="248171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D50BA-E879-44F2-9A64-D6B2F7F43120}"/>
              </a:ext>
            </a:extLst>
          </p:cNvPr>
          <p:cNvSpPr>
            <a:spLocks noGrp="1"/>
          </p:cNvSpPr>
          <p:nvPr>
            <p:ph type="title"/>
          </p:nvPr>
        </p:nvSpPr>
        <p:spPr>
          <a:xfrm rot="14989466" flipV="1">
            <a:off x="1578640" y="95958"/>
            <a:ext cx="1728663" cy="526505"/>
          </a:xfrm>
        </p:spPr>
        <p:txBody>
          <a:bodyPr>
            <a:normAutofit fontScale="90000"/>
          </a:bodyPr>
          <a:lstStyle/>
          <a:p>
            <a:r>
              <a:rPr lang="fr-FR" dirty="0"/>
              <a:t> </a:t>
            </a:r>
          </a:p>
        </p:txBody>
      </p:sp>
      <p:sp>
        <p:nvSpPr>
          <p:cNvPr id="3" name="Espace réservé du contenu 2">
            <a:extLst>
              <a:ext uri="{FF2B5EF4-FFF2-40B4-BE49-F238E27FC236}">
                <a16:creationId xmlns:a16="http://schemas.microsoft.com/office/drawing/2014/main" id="{94E86D37-5552-47D5-AB63-833465D52BB5}"/>
              </a:ext>
            </a:extLst>
          </p:cNvPr>
          <p:cNvSpPr>
            <a:spLocks noGrp="1"/>
          </p:cNvSpPr>
          <p:nvPr>
            <p:ph idx="1"/>
          </p:nvPr>
        </p:nvSpPr>
        <p:spPr>
          <a:xfrm>
            <a:off x="1450392" y="2379485"/>
            <a:ext cx="9291215" cy="2099030"/>
          </a:xfrm>
        </p:spPr>
        <p:txBody>
          <a:bodyPr>
            <a:normAutofit/>
          </a:bodyPr>
          <a:lstStyle/>
          <a:p>
            <a:pPr algn="ctr"/>
            <a:r>
              <a:rPr lang="fr-FR" sz="2800" b="0" i="0" dirty="0">
                <a:effectLst/>
                <a:latin typeface="-apple-system"/>
              </a:rPr>
              <a:t>La programmation orientée objet (ou POO en abrégé) correspond à une autre manière d’imaginer, de construire et d’organiser son code.</a:t>
            </a:r>
            <a:endParaRPr lang="fr-FR" sz="2800" dirty="0"/>
          </a:p>
        </p:txBody>
      </p:sp>
    </p:spTree>
    <p:extLst>
      <p:ext uri="{BB962C8B-B14F-4D97-AF65-F5344CB8AC3E}">
        <p14:creationId xmlns:p14="http://schemas.microsoft.com/office/powerpoint/2010/main" val="207843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886292-2814-4422-AA0D-37D787A7F7F6}"/>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232A712A-F669-4E93-9037-27FA3845B6A5}"/>
              </a:ext>
            </a:extLst>
          </p:cNvPr>
          <p:cNvSpPr>
            <a:spLocks noGrp="1"/>
          </p:cNvSpPr>
          <p:nvPr>
            <p:ph idx="1"/>
          </p:nvPr>
        </p:nvSpPr>
        <p:spPr>
          <a:xfrm>
            <a:off x="1451579" y="2859384"/>
            <a:ext cx="9291215" cy="1139232"/>
          </a:xfrm>
        </p:spPr>
        <p:txBody>
          <a:bodyPr>
            <a:normAutofit lnSpcReduction="10000"/>
          </a:bodyPr>
          <a:lstStyle/>
          <a:p>
            <a:pPr algn="ctr"/>
            <a:r>
              <a:rPr lang="fr-FR" b="0" i="0" dirty="0">
                <a:effectLst/>
                <a:latin typeface="Source Sans Pro" panose="020B0503030403020204" pitchFamily="34" charset="0"/>
              </a:rPr>
              <a:t>Alors, qu'est-ce donc que cette façon de représenter son code ? La POO, c'est tout simplement faire de son site un ensemble d'objets qui interagissent entre eux. En d'autres termes : tout est objet.</a:t>
            </a:r>
            <a:endParaRPr lang="fr-FR" dirty="0"/>
          </a:p>
        </p:txBody>
      </p:sp>
    </p:spTree>
    <p:extLst>
      <p:ext uri="{BB962C8B-B14F-4D97-AF65-F5344CB8AC3E}">
        <p14:creationId xmlns:p14="http://schemas.microsoft.com/office/powerpoint/2010/main" val="419752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F1153-DDB3-49FB-9A89-CFBB2EDDCA68}"/>
              </a:ext>
            </a:extLst>
          </p:cNvPr>
          <p:cNvSpPr>
            <a:spLocks noGrp="1"/>
          </p:cNvSpPr>
          <p:nvPr>
            <p:ph type="title"/>
          </p:nvPr>
        </p:nvSpPr>
        <p:spPr/>
        <p:txBody>
          <a:bodyPr/>
          <a:lstStyle/>
          <a:p>
            <a:r>
              <a:rPr lang="fr-FR" b="1" i="0" dirty="0">
                <a:solidFill>
                  <a:schemeClr val="accent2">
                    <a:lumMod val="75000"/>
                  </a:schemeClr>
                </a:solidFill>
                <a:effectLst/>
                <a:latin typeface="Source Sans Pro" panose="020B0503030403020204" pitchFamily="34" charset="0"/>
              </a:rPr>
              <a:t>Définition d'un objet</a:t>
            </a:r>
            <a:endParaRPr lang="fr-FR" dirty="0">
              <a:solidFill>
                <a:schemeClr val="accent2">
                  <a:lumMod val="75000"/>
                </a:schemeClr>
              </a:solidFill>
            </a:endParaRPr>
          </a:p>
        </p:txBody>
      </p:sp>
      <p:sp>
        <p:nvSpPr>
          <p:cNvPr id="3" name="Espace réservé du contenu 2">
            <a:extLst>
              <a:ext uri="{FF2B5EF4-FFF2-40B4-BE49-F238E27FC236}">
                <a16:creationId xmlns:a16="http://schemas.microsoft.com/office/drawing/2014/main" id="{E7A1312C-AA79-4364-8CBA-F75351BA269D}"/>
              </a:ext>
            </a:extLst>
          </p:cNvPr>
          <p:cNvSpPr>
            <a:spLocks noGrp="1"/>
          </p:cNvSpPr>
          <p:nvPr>
            <p:ph idx="1"/>
          </p:nvPr>
        </p:nvSpPr>
        <p:spPr>
          <a:xfrm>
            <a:off x="1451579" y="2654205"/>
            <a:ext cx="9291215" cy="1549589"/>
          </a:xfrm>
        </p:spPr>
        <p:txBody>
          <a:bodyPr/>
          <a:lstStyle/>
          <a:p>
            <a:pPr algn="ctr"/>
            <a:r>
              <a:rPr lang="fr-FR" b="0" i="0" dirty="0">
                <a:latin typeface="Source Sans Pro" panose="020B0503030403020204" pitchFamily="34" charset="0"/>
              </a:rPr>
              <a:t>Je suis sûr que vous savez ce que c'est. D'ailleurs, vous en avez pas mal à côté de vous : je suis sûr que vous avez un ordinateur, une lampe, une chaise, un bureau, ou que sais-je encore. Ce sont tous des objets. En programmation, les objets sont sensiblement la même chose.</a:t>
            </a:r>
            <a:endParaRPr lang="fr-FR" dirty="0"/>
          </a:p>
        </p:txBody>
      </p:sp>
    </p:spTree>
    <p:extLst>
      <p:ext uri="{BB962C8B-B14F-4D97-AF65-F5344CB8AC3E}">
        <p14:creationId xmlns:p14="http://schemas.microsoft.com/office/powerpoint/2010/main" val="27389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9FD4CC-849F-4BEA-BC6B-C0EE3D128292}"/>
              </a:ext>
            </a:extLst>
          </p:cNvPr>
          <p:cNvSpPr>
            <a:spLocks noGrp="1"/>
          </p:cNvSpPr>
          <p:nvPr>
            <p:ph type="title"/>
          </p:nvPr>
        </p:nvSpPr>
        <p:spPr/>
        <p:txBody>
          <a:bodyPr/>
          <a:lstStyle/>
          <a:p>
            <a:r>
              <a:rPr lang="fr-FR" dirty="0"/>
              <a:t>exemple</a:t>
            </a:r>
          </a:p>
        </p:txBody>
      </p:sp>
      <p:sp>
        <p:nvSpPr>
          <p:cNvPr id="3" name="Espace réservé du contenu 2">
            <a:extLst>
              <a:ext uri="{FF2B5EF4-FFF2-40B4-BE49-F238E27FC236}">
                <a16:creationId xmlns:a16="http://schemas.microsoft.com/office/drawing/2014/main" id="{9A8E501A-DF9D-436E-9EFE-9B18ADBF596D}"/>
              </a:ext>
            </a:extLst>
          </p:cNvPr>
          <p:cNvSpPr>
            <a:spLocks noGrp="1"/>
          </p:cNvSpPr>
          <p:nvPr>
            <p:ph idx="1"/>
          </p:nvPr>
        </p:nvSpPr>
        <p:spPr/>
        <p:txBody>
          <a:bodyPr/>
          <a:lstStyle/>
          <a:p>
            <a:pPr marL="0" indent="0" algn="ctr">
              <a:buNone/>
            </a:pPr>
            <a:r>
              <a:rPr kumimoji="0" lang="fr-FR" altLang="fr-FR" sz="1200" b="0" i="0" u="none" strike="noStrike" cap="none" normalizeH="0" baseline="0" dirty="0">
                <a:ln>
                  <a:noFill/>
                </a:ln>
                <a:effectLst/>
                <a:latin typeface="Source Sans Pro" panose="020B0503030403020204" pitchFamily="34" charset="0"/>
              </a:rPr>
              <a:t>L'exemple le plus pertinent quand on fait un cours sur la POO est d'utiliser l'exemple du personnage dans un jeu de combat. Ainsi, imaginons que nous ayons un objet </a:t>
            </a:r>
            <a:r>
              <a:rPr kumimoji="0" lang="fr-FR" altLang="fr-FR" sz="1200" b="0" i="0" u="none" strike="noStrike" cap="none" normalizeH="0" baseline="0" dirty="0">
                <a:ln>
                  <a:noFill/>
                </a:ln>
                <a:effectLst/>
                <a:latin typeface="Consolas" panose="020B0609020204030204" pitchFamily="49" charset="0"/>
              </a:rPr>
              <a:t>Personnage</a:t>
            </a:r>
            <a:r>
              <a:rPr kumimoji="0" lang="fr-FR" altLang="fr-FR" sz="1200" b="0" i="0" u="none" strike="noStrike" cap="none" normalizeH="0" baseline="0" dirty="0">
                <a:ln>
                  <a:noFill/>
                </a:ln>
                <a:effectLst/>
                <a:latin typeface="Source Sans Pro" panose="020B0503030403020204" pitchFamily="34" charset="0"/>
              </a:rPr>
              <a:t> dans notre application. Un personnage a des caractéristiques :</a:t>
            </a:r>
            <a:r>
              <a:rPr kumimoji="0" lang="fr-FR" altLang="fr-FR" sz="1200" b="0" i="0" u="none" strike="noStrike" cap="none" normalizeH="0" baseline="0" dirty="0">
                <a:ln>
                  <a:noFill/>
                </a:ln>
                <a:effectLst/>
              </a:rPr>
              <a:t> </a:t>
            </a:r>
            <a:endParaRPr kumimoji="0" lang="fr-FR" altLang="fr-FR" sz="1200" b="0" i="0" u="none" strike="noStrike" cap="none" normalizeH="0" baseline="0" dirty="0">
              <a:ln>
                <a:noFill/>
              </a:ln>
              <a:effectLst/>
              <a:latin typeface="Arial" panose="020B0604020202020204" pitchFamily="34" charset="0"/>
            </a:endParaRPr>
          </a:p>
          <a:p>
            <a:pPr algn="ctr"/>
            <a:r>
              <a:rPr lang="fr-FR" b="0" i="0" dirty="0">
                <a:effectLst/>
                <a:latin typeface="Source Sans Pro" panose="020B0503030403020204" pitchFamily="34" charset="0"/>
              </a:rPr>
              <a:t>une force </a:t>
            </a:r>
            <a:r>
              <a:rPr lang="fr-FR" b="0" i="0" dirty="0">
                <a:solidFill>
                  <a:srgbClr val="333333"/>
                </a:solidFill>
                <a:effectLst/>
                <a:latin typeface="Source Sans Pro" panose="020B0503030403020204" pitchFamily="34" charset="0"/>
              </a:rPr>
              <a:t>;</a:t>
            </a:r>
            <a:endParaRPr lang="fr-FR" b="0" i="0" dirty="0">
              <a:effectLst/>
              <a:latin typeface="Source Sans Pro" panose="020B0503030403020204" pitchFamily="34" charset="0"/>
            </a:endParaRPr>
          </a:p>
          <a:p>
            <a:pPr algn="ctr">
              <a:buFont typeface="Arial" panose="020B0604020202020204" pitchFamily="34" charset="0"/>
              <a:buChar char="•"/>
            </a:pPr>
            <a:r>
              <a:rPr lang="fr-FR" b="0" i="0" dirty="0">
                <a:effectLst/>
                <a:latin typeface="Source Sans Pro" panose="020B0503030403020204" pitchFamily="34" charset="0"/>
              </a:rPr>
              <a:t>une localisation ;</a:t>
            </a:r>
          </a:p>
          <a:p>
            <a:pPr algn="ctr"/>
            <a:r>
              <a:rPr lang="fr-FR" b="0" i="0" dirty="0">
                <a:effectLst/>
                <a:latin typeface="Source Sans Pro" panose="020B0503030403020204" pitchFamily="34" charset="0"/>
              </a:rPr>
              <a:t>une certaine expérience ;</a:t>
            </a:r>
          </a:p>
          <a:p>
            <a:pPr algn="ctr"/>
            <a:r>
              <a:rPr lang="fr-FR" b="0" i="0" dirty="0">
                <a:effectLst/>
                <a:latin typeface="Source Sans Pro" panose="020B0503030403020204" pitchFamily="34" charset="0"/>
              </a:rPr>
              <a:t>et enfin des dégâts.</a:t>
            </a:r>
            <a:endParaRPr lang="fr-FR" dirty="0"/>
          </a:p>
        </p:txBody>
      </p:sp>
      <p:sp>
        <p:nvSpPr>
          <p:cNvPr id="6" name="Flèche : droite 5">
            <a:extLst>
              <a:ext uri="{FF2B5EF4-FFF2-40B4-BE49-F238E27FC236}">
                <a16:creationId xmlns:a16="http://schemas.microsoft.com/office/drawing/2014/main" id="{B71C4D0D-9B5C-49F5-811F-3D2E704C22FB}"/>
              </a:ext>
            </a:extLst>
          </p:cNvPr>
          <p:cNvSpPr/>
          <p:nvPr/>
        </p:nvSpPr>
        <p:spPr>
          <a:xfrm>
            <a:off x="10542730" y="5451036"/>
            <a:ext cx="1031358" cy="354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2794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6B191F-8C4B-48D9-823E-B6E8104D469C}"/>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32F87246-A6E0-4134-A7BC-D0294AFB5701}"/>
              </a:ext>
            </a:extLst>
          </p:cNvPr>
          <p:cNvSpPr>
            <a:spLocks noGrp="1"/>
          </p:cNvSpPr>
          <p:nvPr>
            <p:ph idx="1"/>
          </p:nvPr>
        </p:nvSpPr>
        <p:spPr>
          <a:xfrm>
            <a:off x="1449206" y="1881963"/>
            <a:ext cx="9291215" cy="3094074"/>
          </a:xfrm>
        </p:spPr>
        <p:txBody>
          <a:bodyPr>
            <a:normAutofit lnSpcReduction="10000"/>
          </a:bodyPr>
          <a:lstStyle/>
          <a:p>
            <a:pPr algn="ctr"/>
            <a:r>
              <a:rPr lang="fr-FR" b="0" i="0" dirty="0">
                <a:effectLst/>
                <a:latin typeface="Source Sans Pro" panose="020B0503030403020204" pitchFamily="34" charset="0"/>
              </a:rPr>
              <a:t>Toutes ses caractéristiques correspondent à des valeurs. Comme vous le savez sûrement, les valeurs sont stockées dans des variables. C'est toujours le cas en POO. Ce sont des variables un peu spéciales, mais nous y reviendrons plus tard.</a:t>
            </a:r>
            <a:endParaRPr lang="fr-FR" dirty="0">
              <a:latin typeface="Source Sans Pro" panose="020B0503030403020204" pitchFamily="34" charset="0"/>
            </a:endParaRPr>
          </a:p>
          <a:p>
            <a:pPr marL="0" indent="0" algn="ctr">
              <a:buNone/>
            </a:pPr>
            <a:r>
              <a:rPr lang="fr-FR" b="0" i="0" dirty="0">
                <a:effectLst/>
                <a:latin typeface="Source Sans Pro" panose="020B0503030403020204" pitchFamily="34" charset="0"/>
              </a:rPr>
              <a:t>Mis à part ces caractéristiques, un personnage a aussi des capacités. Il peut :</a:t>
            </a:r>
          </a:p>
          <a:p>
            <a:pPr algn="ctr"/>
            <a:r>
              <a:rPr lang="fr-FR" b="0" i="0" dirty="0">
                <a:effectLst/>
                <a:latin typeface="Source Sans Pro" panose="020B0503030403020204" pitchFamily="34" charset="0"/>
              </a:rPr>
              <a:t>frapper un autre personnage ;</a:t>
            </a:r>
          </a:p>
          <a:p>
            <a:pPr algn="ctr"/>
            <a:r>
              <a:rPr lang="fr-FR" b="0" i="0" dirty="0">
                <a:effectLst/>
                <a:latin typeface="Source Sans Pro" panose="020B0503030403020204" pitchFamily="34" charset="0"/>
              </a:rPr>
              <a:t>gagner de l'expérience ;</a:t>
            </a:r>
          </a:p>
          <a:p>
            <a:pPr algn="ctr"/>
            <a:r>
              <a:rPr lang="fr-FR" b="0" i="0" dirty="0">
                <a:effectLst/>
                <a:latin typeface="Source Sans Pro" panose="020B0503030403020204" pitchFamily="34" charset="0"/>
              </a:rPr>
              <a:t>se déplacer.</a:t>
            </a:r>
            <a:endParaRPr lang="fr-FR" dirty="0"/>
          </a:p>
        </p:txBody>
      </p:sp>
      <p:sp>
        <p:nvSpPr>
          <p:cNvPr id="4" name="Flèche : droite 3">
            <a:extLst>
              <a:ext uri="{FF2B5EF4-FFF2-40B4-BE49-F238E27FC236}">
                <a16:creationId xmlns:a16="http://schemas.microsoft.com/office/drawing/2014/main" id="{0713618B-3DB9-4C25-AD72-661A485CF481}"/>
              </a:ext>
            </a:extLst>
          </p:cNvPr>
          <p:cNvSpPr/>
          <p:nvPr/>
        </p:nvSpPr>
        <p:spPr>
          <a:xfrm>
            <a:off x="10542730" y="5451036"/>
            <a:ext cx="1031358" cy="354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8213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6B468-0D9C-4BA3-B4EC-0D66CC3AD67C}"/>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C83A318A-B4F8-4F12-922D-34F86A6BC65F}"/>
              </a:ext>
            </a:extLst>
          </p:cNvPr>
          <p:cNvSpPr>
            <a:spLocks noGrp="1"/>
          </p:cNvSpPr>
          <p:nvPr>
            <p:ph idx="1"/>
          </p:nvPr>
        </p:nvSpPr>
        <p:spPr>
          <a:xfrm>
            <a:off x="1450392" y="1986061"/>
            <a:ext cx="9291215" cy="2885877"/>
          </a:xfrm>
        </p:spPr>
        <p:txBody>
          <a:bodyPr/>
          <a:lstStyle/>
          <a:p>
            <a:pPr algn="ctr"/>
            <a:r>
              <a:rPr lang="fr-FR" b="0" i="0" dirty="0">
                <a:effectLst/>
                <a:latin typeface="Source Sans Pro" panose="020B0503030403020204" pitchFamily="34" charset="0"/>
              </a:rPr>
              <a:t>Ces capacités correspondent à des fonctions. Comme pour les variables, ce sont des fonctions un peu spéciales et on y reviendra en temps voulu. En tout cas, le principe est là.</a:t>
            </a:r>
          </a:p>
          <a:p>
            <a:pPr marL="0" indent="0" algn="ctr">
              <a:buNone/>
            </a:pPr>
            <a:r>
              <a:rPr lang="fr-FR" b="0" i="0" dirty="0">
                <a:effectLst/>
                <a:latin typeface="Source Sans Pro" panose="020B0503030403020204" pitchFamily="34" charset="0"/>
              </a:rPr>
              <a:t>Vous savez désormais qu'on peut avoir des objets dans une application. Mais d'où sortent-ils ? Dans la vie réelle, un objet ne sort pas de nulle part. En effet, chaque objet est défini selon des caractéristiques et un plan bien précis. En POO, ces informations sont contenues dans ce qu'on appelle des </a:t>
            </a:r>
            <a:r>
              <a:rPr lang="fr-FR" b="1" i="0" dirty="0">
                <a:effectLst/>
                <a:latin typeface="Source Sans Pro" panose="020B0503030403020204" pitchFamily="34" charset="0"/>
              </a:rPr>
              <a:t>classes</a:t>
            </a:r>
            <a:r>
              <a:rPr lang="fr-FR" b="0" i="0" dirty="0">
                <a:effectLst/>
                <a:latin typeface="Source Sans Pro" panose="020B0503030403020204" pitchFamily="34" charset="0"/>
              </a:rPr>
              <a:t>.</a:t>
            </a:r>
          </a:p>
          <a:p>
            <a:endParaRPr lang="fr-FR" dirty="0"/>
          </a:p>
        </p:txBody>
      </p:sp>
    </p:spTree>
    <p:extLst>
      <p:ext uri="{BB962C8B-B14F-4D97-AF65-F5344CB8AC3E}">
        <p14:creationId xmlns:p14="http://schemas.microsoft.com/office/powerpoint/2010/main" val="220456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5C6C1-2E22-4CD7-809A-F57655C24184}"/>
              </a:ext>
            </a:extLst>
          </p:cNvPr>
          <p:cNvSpPr>
            <a:spLocks noGrp="1"/>
          </p:cNvSpPr>
          <p:nvPr>
            <p:ph type="title"/>
          </p:nvPr>
        </p:nvSpPr>
        <p:spPr/>
        <p:txBody>
          <a:bodyPr/>
          <a:lstStyle/>
          <a:p>
            <a:r>
              <a:rPr lang="fr-FR" dirty="0"/>
              <a:t>Définition d’une classe</a:t>
            </a:r>
          </a:p>
        </p:txBody>
      </p:sp>
      <p:sp>
        <p:nvSpPr>
          <p:cNvPr id="3" name="Espace réservé du contenu 2">
            <a:extLst>
              <a:ext uri="{FF2B5EF4-FFF2-40B4-BE49-F238E27FC236}">
                <a16:creationId xmlns:a16="http://schemas.microsoft.com/office/drawing/2014/main" id="{8340CB57-CF0E-47CA-9D34-4565079AF718}"/>
              </a:ext>
            </a:extLst>
          </p:cNvPr>
          <p:cNvSpPr>
            <a:spLocks noGrp="1"/>
          </p:cNvSpPr>
          <p:nvPr>
            <p:ph idx="1"/>
          </p:nvPr>
        </p:nvSpPr>
        <p:spPr>
          <a:xfrm>
            <a:off x="1451579" y="2267824"/>
            <a:ext cx="9291215" cy="2322352"/>
          </a:xfrm>
        </p:spPr>
        <p:txBody>
          <a:bodyPr/>
          <a:lstStyle/>
          <a:p>
            <a:pPr marL="0" indent="0" algn="ctr">
              <a:buNone/>
            </a:pPr>
            <a:r>
              <a:rPr lang="fr-FR" b="0" i="0" dirty="0">
                <a:effectLst/>
                <a:latin typeface="Source Sans Pro" panose="020B0503030403020204" pitchFamily="34" charset="0"/>
              </a:rPr>
              <a:t>Comme je viens de le dire, les classes contiennent la définition des objets que l'on va créer par la suite. Prenons l'exemple le plus simple du monde : les gâteaux et leur moule. Le moule est unique. Il peut produire une quantité infinie de gâteaux. Dans ce cas-là, les gâteaux sont les </a:t>
            </a:r>
            <a:r>
              <a:rPr lang="fr-FR" b="0" i="1" dirty="0">
                <a:effectLst/>
                <a:latin typeface="Source Sans Pro" panose="020B0503030403020204" pitchFamily="34" charset="0"/>
              </a:rPr>
              <a:t>objets</a:t>
            </a:r>
            <a:r>
              <a:rPr lang="fr-FR" b="0" i="0" dirty="0">
                <a:effectLst/>
                <a:latin typeface="Source Sans Pro" panose="020B0503030403020204" pitchFamily="34" charset="0"/>
              </a:rPr>
              <a:t> et le moule est la </a:t>
            </a:r>
            <a:r>
              <a:rPr lang="fr-FR" b="0" i="1" dirty="0">
                <a:effectLst/>
                <a:latin typeface="Source Sans Pro" panose="020B0503030403020204" pitchFamily="34" charset="0"/>
              </a:rPr>
              <a:t>classe</a:t>
            </a:r>
            <a:r>
              <a:rPr lang="fr-FR" b="0" i="0" dirty="0">
                <a:effectLst/>
                <a:latin typeface="Source Sans Pro" panose="020B0503030403020204" pitchFamily="34" charset="0"/>
              </a:rPr>
              <a:t> : le moule va définir la forme du gâteau. La classe contient donc le plan de fabrication d'un objet et on peut s'en servir autant qu'on veut afin d'obtenir une infinité d'objets.</a:t>
            </a:r>
            <a:endParaRPr lang="fr-FR" dirty="0"/>
          </a:p>
        </p:txBody>
      </p:sp>
    </p:spTree>
    <p:extLst>
      <p:ext uri="{BB962C8B-B14F-4D97-AF65-F5344CB8AC3E}">
        <p14:creationId xmlns:p14="http://schemas.microsoft.com/office/powerpoint/2010/main" val="1885833079"/>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TM10001114[[fn=Galerie]]</Template>
  <TotalTime>57</TotalTime>
  <Words>784</Words>
  <Application>Microsoft Office PowerPoint</Application>
  <PresentationFormat>Grand écran</PresentationFormat>
  <Paragraphs>46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-apple-system</vt:lpstr>
      <vt:lpstr>Arial</vt:lpstr>
      <vt:lpstr>Consolas</vt:lpstr>
      <vt:lpstr>Edwardian Script ITC</vt:lpstr>
      <vt:lpstr>Rockwell</vt:lpstr>
      <vt:lpstr>Source Sans Pro</vt:lpstr>
      <vt:lpstr>Galerie</vt:lpstr>
      <vt:lpstr>Qu’est-ce que la (POO) ? </vt:lpstr>
      <vt:lpstr> </vt:lpstr>
      <vt:lpstr> </vt:lpstr>
      <vt:lpstr>  </vt:lpstr>
      <vt:lpstr>Définition d'un objet</vt:lpstr>
      <vt:lpstr>exemple</vt:lpstr>
      <vt:lpstr> </vt:lpstr>
      <vt:lpstr> </vt:lpstr>
      <vt:lpstr>Définition d’une classe</vt:lpstr>
      <vt:lpstr>Concrètement, une classe c'est quoi???? </vt:lpstr>
      <vt:lpstr> </vt:lpstr>
      <vt:lpstr>Définition d’une instance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Qu’est-ce que la (POO) ?</dc:title>
  <dc:creator>Abdel Kader aouini</dc:creator>
  <cp:lastModifiedBy>Abdel Kader aouini</cp:lastModifiedBy>
  <cp:revision>7</cp:revision>
  <dcterms:created xsi:type="dcterms:W3CDTF">2020-11-30T01:36:30Z</dcterms:created>
  <dcterms:modified xsi:type="dcterms:W3CDTF">2020-11-30T02:34:03Z</dcterms:modified>
</cp:coreProperties>
</file>