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0"/>
  </p:sldMasterIdLst>
  <p:notesMasterIdLst>
    <p:notesMasterId r:id="rId28"/>
  </p:notesMasterIdLst>
  <p:handoutMasterIdLst>
    <p:handoutMasterId r:id="rId29"/>
  </p:handoutMasterIdLst>
  <p:sldIdLst>
    <p:sldId id="256" r:id="rId11"/>
    <p:sldId id="260" r:id="rId12"/>
    <p:sldId id="275" r:id="rId13"/>
    <p:sldId id="264" r:id="rId14"/>
    <p:sldId id="262" r:id="rId15"/>
    <p:sldId id="274" r:id="rId16"/>
    <p:sldId id="273" r:id="rId17"/>
    <p:sldId id="270" r:id="rId18"/>
    <p:sldId id="280" r:id="rId19"/>
    <p:sldId id="282" r:id="rId20"/>
    <p:sldId id="281" r:id="rId21"/>
    <p:sldId id="276" r:id="rId22"/>
    <p:sldId id="283" r:id="rId23"/>
    <p:sldId id="277" r:id="rId24"/>
    <p:sldId id="272" r:id="rId25"/>
    <p:sldId id="271" r:id="rId26"/>
    <p:sldId id="278" r:id="rId27"/>
  </p:sldIdLst>
  <p:sldSz cx="12190413" cy="6858000"/>
  <p:notesSz cx="6858000" cy="9144000"/>
  <p:custDataLst>
    <p:tags r:id="rId30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1F414E-6ABE-4858-B7EC-26A5BF445ECC}">
          <p14:sldIdLst>
            <p14:sldId id="256"/>
            <p14:sldId id="260"/>
            <p14:sldId id="275"/>
          </p14:sldIdLst>
        </p14:section>
        <p14:section name="Eksperimental" id="{8C5EF6FD-4C18-4E4A-8F8B-52A632744B3B}">
          <p14:sldIdLst>
            <p14:sldId id="264"/>
            <p14:sldId id="262"/>
            <p14:sldId id="274"/>
            <p14:sldId id="273"/>
          </p14:sldIdLst>
        </p14:section>
        <p14:section name="XRD" id="{845BFC94-B137-4EFD-B30F-F91EC044AADF}">
          <p14:sldIdLst>
            <p14:sldId id="270"/>
            <p14:sldId id="280"/>
            <p14:sldId id="282"/>
            <p14:sldId id="281"/>
            <p14:sldId id="276"/>
            <p14:sldId id="283"/>
            <p14:sldId id="277"/>
          </p14:sldIdLst>
        </p14:section>
        <p14:section name="XPS" id="{346A2D39-326F-484A-919F-39861B64BBE2}">
          <p14:sldIdLst>
            <p14:sldId id="272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37"/>
    <a:srgbClr val="F7BCB3"/>
    <a:srgbClr val="FC7634"/>
    <a:srgbClr val="F6D04D"/>
    <a:srgbClr val="171748"/>
    <a:srgbClr val="1FD082"/>
    <a:srgbClr val="2F3EEA"/>
    <a:srgbClr val="FFFFFF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510" autoAdjust="0"/>
  </p:normalViewPr>
  <p:slideViewPr>
    <p:cSldViewPr showGuides="1">
      <p:cViewPr varScale="1">
        <p:scale>
          <a:sx n="120" d="100"/>
          <a:sy n="120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716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rgbClr val="008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-14069"/>
            <a:ext cx="0" cy="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 err="1"/>
              <a:t>Click</a:t>
            </a:r>
            <a:r>
              <a:rPr lang="da-DK" noProof="0" dirty="0"/>
              <a:t> to </a:t>
            </a:r>
            <a:r>
              <a:rPr lang="da-DK" noProof="0" dirty="0" err="1"/>
              <a:t>edit</a:t>
            </a:r>
            <a:r>
              <a:rPr lang="da-DK" noProof="0" dirty="0"/>
              <a:t> Master </a:t>
            </a:r>
            <a:r>
              <a:rPr lang="da-DK" noProof="0" dirty="0" err="1"/>
              <a:t>title</a:t>
            </a:r>
            <a:r>
              <a:rPr lang="da-DK" noProof="0" dirty="0"/>
              <a:t> </a:t>
            </a:r>
            <a:r>
              <a:rPr lang="da-DK" noProof="0" dirty="0" err="1"/>
              <a:t>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-3600"/>
            <a:ext cx="12193200" cy="68616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0087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 err="1"/>
              <a:t>Click</a:t>
            </a:r>
            <a:r>
              <a:rPr lang="da-DK" noProof="0" dirty="0"/>
              <a:t> to </a:t>
            </a:r>
            <a:r>
              <a:rPr lang="da-DK" noProof="0" dirty="0" err="1"/>
              <a:t>edit</a:t>
            </a:r>
            <a:r>
              <a:rPr lang="da-DK" noProof="0" dirty="0"/>
              <a:t> Master </a:t>
            </a:r>
            <a:r>
              <a:rPr lang="da-DK" noProof="0" dirty="0" err="1"/>
              <a:t>title</a:t>
            </a:r>
            <a:r>
              <a:rPr lang="da-DK" noProof="0" dirty="0"/>
              <a:t> </a:t>
            </a:r>
            <a:r>
              <a:rPr lang="da-DK" noProof="0" dirty="0" err="1"/>
              <a:t>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 err="1"/>
              <a:t>Click</a:t>
            </a:r>
            <a:r>
              <a:rPr lang="da-DK" noProof="0" dirty="0"/>
              <a:t> to </a:t>
            </a:r>
            <a:r>
              <a:rPr lang="da-DK" noProof="0" dirty="0" err="1"/>
              <a:t>edit</a:t>
            </a:r>
            <a:r>
              <a:rPr lang="da-DK" noProof="0" dirty="0"/>
              <a:t> Master </a:t>
            </a:r>
            <a:r>
              <a:rPr lang="da-DK" noProof="0" dirty="0" err="1"/>
              <a:t>subtitle</a:t>
            </a:r>
            <a:r>
              <a:rPr lang="da-DK" noProof="0" dirty="0"/>
              <a:t> </a:t>
            </a:r>
            <a:r>
              <a:rPr lang="da-DK" noProof="0" dirty="0" err="1"/>
              <a:t>style</a:t>
            </a:r>
            <a:endParaRPr lang="da-DK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622" y="426127"/>
            <a:ext cx="10248478" cy="770625"/>
          </a:xfrm>
        </p:spPr>
        <p:txBody>
          <a:bodyPr/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744153"/>
            <a:ext cx="10248478" cy="4507753"/>
          </a:xfrm>
        </p:spPr>
        <p:txBody>
          <a:bodyPr/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134FCF-781B-2A43-80C2-8E657CD245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934" y="1223071"/>
            <a:ext cx="10248370" cy="405730"/>
          </a:xfrm>
        </p:spPr>
        <p:txBody>
          <a:bodyPr/>
          <a:lstStyle>
            <a:lvl1pPr marL="0" indent="0">
              <a:buNone/>
              <a:defRPr lang="da-DK" sz="2000" b="1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 smtClean="0"/>
              <a:t>Subject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26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984">
          <p15:clr>
            <a:srgbClr val="F26B43"/>
          </p15:clr>
        </p15:guide>
        <p15:guide id="2" pos="1117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4602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0087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b2731bc4-e5db-4b52-bfb9-38f322471858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</a:t>
            </a:r>
            <a:r>
              <a:rPr lang="da-DK" sz="700" b="1" dirty="0" err="1" smtClean="0">
                <a:solidFill>
                  <a:schemeClr val="bg1"/>
                </a:solidFill>
                <a:latin typeface="+mn-lt"/>
              </a:rPr>
              <a:t>Physics</a:t>
            </a:r>
            <a:endParaRPr lang="da-DK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d4ad963c-5d27-4ec4-889b-c33b15b4fcf7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October 18, 2019</a:t>
            </a: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d600d8c1-45ce-4b93-83df-457a7732ef8a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700" noProof="0" dirty="0" smtClean="0">
                <a:solidFill>
                  <a:schemeClr val="bg1"/>
                </a:solidFill>
                <a:latin typeface="+mn-lt"/>
              </a:rPr>
              <a:t>CO₂ </a:t>
            </a:r>
            <a:r>
              <a:rPr lang="en-US" sz="700" noProof="0" dirty="0" err="1" smtClean="0">
                <a:solidFill>
                  <a:schemeClr val="bg1"/>
                </a:solidFill>
                <a:latin typeface="+mn-lt"/>
              </a:rPr>
              <a:t>submeeting</a:t>
            </a:r>
            <a:endParaRPr lang="en-US" sz="7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8" r:id="rId3"/>
    <p:sldLayoutId id="2147483664" r:id="rId4"/>
    <p:sldLayoutId id="2147483677" r:id="rId5"/>
    <p:sldLayoutId id="2147483672" r:id="rId6"/>
    <p:sldLayoutId id="2147483673" r:id="rId7"/>
    <p:sldLayoutId id="2147483676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jpe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772F9-F0FC-4258-943A-483E60A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 at different temperatures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622" y="1744153"/>
            <a:ext cx="2448272" cy="892759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PdZn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GIXRD - </a:t>
            </a:r>
            <a:r>
              <a:rPr lang="el-GR" dirty="0"/>
              <a:t>ω</a:t>
            </a:r>
            <a:r>
              <a:rPr lang="en-US" dirty="0"/>
              <a:t> = 0.5°, mask = 10 mm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99462" y="2192045"/>
            <a:ext cx="2256112" cy="2821131"/>
            <a:chOff x="8399462" y="2192045"/>
            <a:chExt cx="2256112" cy="2821131"/>
          </a:xfrm>
        </p:grpSpPr>
        <p:grpSp>
          <p:nvGrpSpPr>
            <p:cNvPr id="21" name="Group 20"/>
            <p:cNvGrpSpPr/>
            <p:nvPr/>
          </p:nvGrpSpPr>
          <p:grpSpPr>
            <a:xfrm>
              <a:off x="8399462" y="2192045"/>
              <a:ext cx="2256112" cy="2821131"/>
              <a:chOff x="8005566" y="1718508"/>
              <a:chExt cx="2256112" cy="282113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8964148" y="1718508"/>
                <a:ext cx="1297530" cy="2674529"/>
                <a:chOff x="9593752" y="-934144"/>
                <a:chExt cx="1297530" cy="2674529"/>
              </a:xfrm>
            </p:grpSpPr>
            <p:pic>
              <p:nvPicPr>
                <p:cNvPr id="18" name="Picture 2" descr="https://lh3.googleusercontent.com/k6ihYAVuRqomWUdS-IcaN15ai5ftE-wBZOQBK_rdc35sL13CfpOtAOEGgAtz3FEeolxKkQRhEgwEsFpQZveQbzW9giMv7mCa2-rn2n9aHXpSSjLER3gFqyffLpefiYosI95fCJKVjw2pte3ZinkVZMLHKfeHYOWDek7Gnho5cIrPAp78Z5y6U_wuCbd1Z-Y8M9--5LaTPY2SyBminsF6H8PLWsFyykz3u91cVPBd2Vfi7eLAokNJ8KH52s3CyI_lgQaJVNYa-Awj8Ds19V7s2csiqr0YAVai220FZ0ropy-5PNikqa0iiOaqxJRi5tDmzOcLjtnD0dnLIwxIokLMW8QMlXi2ZBB7mNcnBctVr_66YJwZMcDk54xWjHSiLsg5Zks-i6jk90qtF8YMNd2o2ElwQNxDAW-K1KH1eSL5s34kA-QwBMF0UhN8rRPVrOY08Ly9kZ-c059bEplbQFrOkCzYl_jSR30MB_QF2DMljAZP5qKIiNA5BuMAqQTWIjeEXzDipLjnjdINfSgEq_ziGTk112eCntbCYbJB-tdtRzpy7sNDvyGeWgY0itAnJz6hqdxrKs9DkMD7npa2fq7o9BADvWGqqsLD_5ERhIs5GcRwD4DJ0WBS5DWyNx-OPbjUicGXZMNmyOIa_81S9FmAc8KrXV48bfXgrjoTcfuIsPuCdl1goMDpRjKy=w1410-h1057-no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276" t="26494" r="34524" b="42226"/>
                <a:stretch/>
              </p:blipFill>
              <p:spPr bwMode="auto">
                <a:xfrm>
                  <a:off x="9595138" y="876289"/>
                  <a:ext cx="1296144" cy="8640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https://lh3.googleusercontent.com/MUheiE-DHn6K2ZVyYI9gohtSPfllFYWjKRAgYSVgbSNRnsTQubKGR0r3cN0UcH1OCPRyadkMLloJUuSbdmVQaYK8-0oAZMSkjeitex6K5HHWQL_Ux6xIcD9N5ctNuvAqEOJz1R2M5tmTUlBUx309Rhub48-XDU2lCyVPr_F82oxA8uGCMN2qBDbZMsst9eZlBNuZsjAJ99HqrCc4PgDbI3GNNp9T3-U6eOjYgnwWaLZNr7BEnHS0WMeRJZT986R59Dcs-0k5cjJbbJnHUIL9JwJL8VaOZvS-z0fZXZpGrVx4bfWc5a-0oSwK8iwyDOLpHl-REHrT5gJjIk6z_V907XFKfcvMTAUBEt2TPJ4ugplZhWbxRXA9qq-1vdVggUoIFMSOxMsqeHgeI7fr9O5nQJksq4jR1dqUxhx2aBtcSOIYjW1H1GTIDFKUrg2-rZi0Fhi8ltCInh0TuTXItj5YpeUW1vT-Gc3J-DI4ru9Yt9HhWUkt1Nh1DU0NfWNAPORuHZlUbThgYDNOdRaFFDXJDcO9nxYlaV9ZC0PT6iJ1TAVOPvK4Fnt8uob7huy0Yo-soakebcFiGSfEXW9EuNvKLeSBZF76j9opRV2FcHSeSTzKgxWe-uccLgRSssfVujle5jBig_BHpn2hV_tVAlVpnOUZD70dQ6XFiT0EsfBCWJHlGzYlgZ94RGws=w793-h1057-no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182" t="35287" r="19708" b="37451"/>
                <a:stretch/>
              </p:blipFill>
              <p:spPr bwMode="auto">
                <a:xfrm>
                  <a:off x="9593752" y="-934144"/>
                  <a:ext cx="1296144" cy="8868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8051345" y="2285684"/>
                <a:ext cx="695331" cy="44275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Right Brace 13"/>
              <p:cNvSpPr/>
              <p:nvPr/>
            </p:nvSpPr>
            <p:spPr bwMode="auto">
              <a:xfrm>
                <a:off x="8005566" y="3578364"/>
                <a:ext cx="416810" cy="961275"/>
              </a:xfrm>
              <a:prstGeom prst="rightBrace">
                <a:avLst>
                  <a:gd name="adj1" fmla="val 8333"/>
                  <a:gd name="adj2" fmla="val 50662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8082896" y="3035472"/>
                <a:ext cx="762152" cy="2517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026" name="Picture 2" descr="https://lh3.googleusercontent.com/da7wML0VVSaqvrYBeRJYi6AE5ycRkBcI2Tps0MKh4UVvTbZ-uTNHA_C3bEY3it1EidbdVien7Z5GFxl0g26TVnnRYMNXIdeGkJDlCo-twgYzjp7UWF6eouYYqeK2IKrmK2VYogCm4RpgogaWz1XufWTdJ2JktIIijRwmoZgRZu6Ui2NtV3-Kh8NrZ5Mz6LvuNdeV7CRPtgmdF38QBSbL1_0AVWXM2tluHO7B1YIaIB0WAT4tdWzrOgLR6ELu3F86hQgaZXXFAQO5ZXycvrA-71tEZX2kRbCQflOG2SOBP-awKP3WL6SDDJxh75d3jy3dSJKdtiGwbVZ3uS6UDRk2fnqcwbTObUmWoO4pqoj1GO_N5tmP38odQbq7Xg3hjuQ_fR5YS1ySXD0UUoOt4j2tPRJANoi-re_BqBjUaYNSH3Lnz9gbkPcmYtMSvv425ZnaBo7B_HiVx1qarMNpCiPnWdRN-poOLaYSKFtN-kkAlqdNhW0g9rorv3n9QT8eIbq8k50B0CuMtLimG89e8yijGxhXGMS8iLp5WnqRxhNIO-rJ2hChn8j5q5WkL15m45kB6sGhX5i7vUSViJR3fp_TqNRy0GKfvfXMMRxP02zzRr5lsLg4ocBOmeqeTJLso8KVP2f5uECZZsAR8Qov8mCTeKW0TpA2c-cLyn734ltCrj_91e4yDrZrnVD9=w793-h1057-n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7006" r="12841" b="23149"/>
            <a:stretch/>
          </p:blipFill>
          <p:spPr bwMode="auto">
            <a:xfrm>
              <a:off x="9358044" y="3126111"/>
              <a:ext cx="1296144" cy="83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0118785" y="4620353"/>
            <a:ext cx="546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 smtClean="0">
                <a:solidFill>
                  <a:schemeClr val="bg1"/>
                </a:solidFill>
                <a:latin typeface="+mn-lt"/>
              </a:rPr>
              <a:t>623 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03276" y="3706294"/>
            <a:ext cx="546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7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23 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03276" y="2839272"/>
            <a:ext cx="546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 smtClean="0">
                <a:solidFill>
                  <a:schemeClr val="bg1"/>
                </a:solidFill>
                <a:latin typeface="+mn-lt"/>
              </a:rPr>
              <a:t>873 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2836593"/>
            <a:ext cx="7983052" cy="3406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501" y="1484784"/>
            <a:ext cx="2292022" cy="17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 at different temperatures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622" y="1744153"/>
            <a:ext cx="2448272" cy="892759"/>
          </a:xfrm>
        </p:spPr>
        <p:txBody>
          <a:bodyPr/>
          <a:lstStyle/>
          <a:p>
            <a:r>
              <a:rPr lang="en-US" dirty="0" err="1" smtClean="0"/>
              <a:t>Pd₂Si</a:t>
            </a:r>
            <a:r>
              <a:rPr lang="en-US" dirty="0" smtClean="0"/>
              <a:t> formation when Zn is no deposited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GIXRD - </a:t>
            </a:r>
            <a:r>
              <a:rPr lang="el-GR" dirty="0"/>
              <a:t>ω</a:t>
            </a:r>
            <a:r>
              <a:rPr lang="en-US" dirty="0"/>
              <a:t> = 0.5°, mask = 10 </a:t>
            </a:r>
            <a:r>
              <a:rPr lang="en-US" dirty="0" smtClean="0"/>
              <a:t>mm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92"/>
          <a:stretch/>
        </p:blipFill>
        <p:spPr>
          <a:xfrm>
            <a:off x="118542" y="2943954"/>
            <a:ext cx="8021740" cy="348028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188249" y="2852936"/>
            <a:ext cx="2229402" cy="2674529"/>
            <a:chOff x="8278545" y="2295728"/>
            <a:chExt cx="2229402" cy="2674529"/>
          </a:xfrm>
        </p:grpSpPr>
        <p:grpSp>
          <p:nvGrpSpPr>
            <p:cNvPr id="16" name="Group 15"/>
            <p:cNvGrpSpPr/>
            <p:nvPr/>
          </p:nvGrpSpPr>
          <p:grpSpPr>
            <a:xfrm>
              <a:off x="8278545" y="2295728"/>
              <a:ext cx="2229402" cy="2674529"/>
              <a:chOff x="8426172" y="2192045"/>
              <a:chExt cx="2229402" cy="267452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8426172" y="2192045"/>
                <a:ext cx="2229402" cy="2674529"/>
                <a:chOff x="8032276" y="1718508"/>
                <a:chExt cx="2229402" cy="267452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964148" y="1718508"/>
                  <a:ext cx="1297530" cy="2674529"/>
                  <a:chOff x="9593752" y="-934144"/>
                  <a:chExt cx="1297530" cy="2674529"/>
                </a:xfrm>
              </p:grpSpPr>
              <p:pic>
                <p:nvPicPr>
                  <p:cNvPr id="18" name="Picture 2" descr="https://lh3.googleusercontent.com/k6ihYAVuRqomWUdS-IcaN15ai5ftE-wBZOQBK_rdc35sL13CfpOtAOEGgAtz3FEeolxKkQRhEgwEsFpQZveQbzW9giMv7mCa2-rn2n9aHXpSSjLER3gFqyffLpefiYosI95fCJKVjw2pte3ZinkVZMLHKfeHYOWDek7Gnho5cIrPAp78Z5y6U_wuCbd1Z-Y8M9--5LaTPY2SyBminsF6H8PLWsFyykz3u91cVPBd2Vfi7eLAokNJ8KH52s3CyI_lgQaJVNYa-Awj8Ds19V7s2csiqr0YAVai220FZ0ropy-5PNikqa0iiOaqxJRi5tDmzOcLjtnD0dnLIwxIokLMW8QMlXi2ZBB7mNcnBctVr_66YJwZMcDk54xWjHSiLsg5Zks-i6jk90qtF8YMNd2o2ElwQNxDAW-K1KH1eSL5s34kA-QwBMF0UhN8rRPVrOY08Ly9kZ-c059bEplbQFrOkCzYl_jSR30MB_QF2DMljAZP5qKIiNA5BuMAqQTWIjeEXzDipLjnjdINfSgEq_ziGTk112eCntbCYbJB-tdtRzpy7sNDvyGeWgY0itAnJz6hqdxrKs9DkMD7npa2fq7o9BADvWGqqsLD_5ERhIs5GcRwD4DJ0WBS5DWyNx-OPbjUicGXZMNmyOIa_81S9FmAc8KrXV48bfXgrjoTcfuIsPuCdl1goMDpRjKy=w1410-h1057-no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0276" t="26494" r="34524" b="42226"/>
                  <a:stretch/>
                </p:blipFill>
                <p:spPr bwMode="auto">
                  <a:xfrm>
                    <a:off x="9595138" y="876289"/>
                    <a:ext cx="1296144" cy="8640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2" descr="https://lh3.googleusercontent.com/MUheiE-DHn6K2ZVyYI9gohtSPfllFYWjKRAgYSVgbSNRnsTQubKGR0r3cN0UcH1OCPRyadkMLloJUuSbdmVQaYK8-0oAZMSkjeitex6K5HHWQL_Ux6xIcD9N5ctNuvAqEOJz1R2M5tmTUlBUx309Rhub48-XDU2lCyVPr_F82oxA8uGCMN2qBDbZMsst9eZlBNuZsjAJ99HqrCc4PgDbI3GNNp9T3-U6eOjYgnwWaLZNr7BEnHS0WMeRJZT986R59Dcs-0k5cjJbbJnHUIL9JwJL8VaOZvS-z0fZXZpGrVx4bfWc5a-0oSwK8iwyDOLpHl-REHrT5gJjIk6z_V907XFKfcvMTAUBEt2TPJ4ugplZhWbxRXA9qq-1vdVggUoIFMSOxMsqeHgeI7fr9O5nQJksq4jR1dqUxhx2aBtcSOIYjW1H1GTIDFKUrg2-rZi0Fhi8ltCInh0TuTXItj5YpeUW1vT-Gc3J-DI4ru9Yt9HhWUkt1Nh1DU0NfWNAPORuHZlUbThgYDNOdRaFFDXJDcO9nxYlaV9ZC0PT6iJ1TAVOPvK4Fnt8uob7huy0Yo-soakebcFiGSfEXW9EuNvKLeSBZF76j9opRV2FcHSeSTzKgxWe-uccLgRSssfVujle5jBig_BHpn2hV_tVAlVpnOUZD70dQ6XFiT0EsfBCWJHlGzYlgZ94RGws=w793-h1057-no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182" t="35287" r="19708" b="37451"/>
                  <a:stretch/>
                </p:blipFill>
                <p:spPr bwMode="auto">
                  <a:xfrm>
                    <a:off x="9593752" y="-934144"/>
                    <a:ext cx="1296144" cy="8868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2" name="Straight Arrow Connector 11"/>
                <p:cNvCxnSpPr/>
                <p:nvPr/>
              </p:nvCxnSpPr>
              <p:spPr bwMode="auto">
                <a:xfrm flipH="1">
                  <a:off x="8082896" y="2285684"/>
                  <a:ext cx="663781" cy="9947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" name="Right Brace 13"/>
                <p:cNvSpPr/>
                <p:nvPr/>
              </p:nvSpPr>
              <p:spPr bwMode="auto">
                <a:xfrm>
                  <a:off x="8032276" y="3081858"/>
                  <a:ext cx="416810" cy="961275"/>
                </a:xfrm>
                <a:prstGeom prst="rightBrace">
                  <a:avLst>
                    <a:gd name="adj1" fmla="val 8333"/>
                    <a:gd name="adj2" fmla="val 65525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 bwMode="auto">
                <a:xfrm flipH="1" flipV="1">
                  <a:off x="8136643" y="2855909"/>
                  <a:ext cx="708405" cy="179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1026" name="Picture 2" descr="https://lh3.googleusercontent.com/da7wML0VVSaqvrYBeRJYi6AE5ycRkBcI2Tps0MKh4UVvTbZ-uTNHA_C3bEY3it1EidbdVien7Z5GFxl0g26TVnnRYMNXIdeGkJDlCo-twgYzjp7UWF6eouYYqeK2IKrmK2VYogCm4RpgogaWz1XufWTdJ2JktIIijRwmoZgRZu6Ui2NtV3-Kh8NrZ5Mz6LvuNdeV7CRPtgmdF38QBSbL1_0AVWXM2tluHO7B1YIaIB0WAT4tdWzrOgLR6ELu3F86hQgaZXXFAQO5ZXycvrA-71tEZX2kRbCQflOG2SOBP-awKP3WL6SDDJxh75d3jy3dSJKdtiGwbVZ3uS6UDRk2fnqcwbTObUmWoO4pqoj1GO_N5tmP38odQbq7Xg3hjuQ_fR5YS1ySXD0UUoOt4j2tPRJANoi-re_BqBjUaYNSH3Lnz9gbkPcmYtMSvv425ZnaBo7B_HiVx1qarMNpCiPnWdRN-poOLaYSKFtN-kkAlqdNhW0g9rorv3n9QT8eIbq8k50B0CuMtLimG89e8yijGxhXGMS8iLp5WnqRxhNIO-rJ2hChn8j5q5WkL15m45kB6sGhX5i7vUSViJR3fp_TqNRy0GKfvfXMMRxP02zzRr5lsLg4ocBOmeqeTJLso8KVP2f5uECZZsAR8Qov8mCTeKW0TpA2c-cLyn734ltCrj_91e4yDrZrnVD9=w793-h1057-no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2" t="37006" r="12841" b="23149"/>
              <a:stretch/>
            </p:blipFill>
            <p:spPr bwMode="auto">
              <a:xfrm>
                <a:off x="9358044" y="3126111"/>
                <a:ext cx="1296144" cy="83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9880090" y="4694575"/>
              <a:ext cx="5466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623 K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64581" y="3780516"/>
              <a:ext cx="5466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7</a:t>
              </a:r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23 K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864581" y="2913494"/>
              <a:ext cx="5466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873 K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0" t="25947" r="533" b="39168"/>
          <a:stretch/>
        </p:blipFill>
        <p:spPr>
          <a:xfrm>
            <a:off x="5093852" y="1771190"/>
            <a:ext cx="2103444" cy="16180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/>
          <a:stretch/>
        </p:blipFill>
        <p:spPr>
          <a:xfrm>
            <a:off x="8039422" y="116632"/>
            <a:ext cx="2736304" cy="25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Annealing at 873 K </a:t>
            </a:r>
            <a:r>
              <a:rPr lang="en-US" dirty="0" smtClean="0">
                <a:sym typeface="Wingdings" panose="05000000000000000000" pitchFamily="2" charset="2"/>
              </a:rPr>
              <a:t> Pd</a:t>
            </a:r>
            <a:r>
              <a:rPr lang="en-US" baseline="-25000" dirty="0" smtClean="0">
                <a:sym typeface="Wingdings" panose="05000000000000000000" pitchFamily="2" charset="2"/>
              </a:rPr>
              <a:t>2.352</a:t>
            </a:r>
            <a:r>
              <a:rPr lang="en-US" dirty="0" smtClean="0">
                <a:sym typeface="Wingdings" panose="05000000000000000000" pitchFamily="2" charset="2"/>
              </a:rPr>
              <a:t>Zn</a:t>
            </a:r>
            <a:r>
              <a:rPr lang="en-US" baseline="-25000" dirty="0" smtClean="0">
                <a:sym typeface="Wingdings" panose="05000000000000000000" pitchFamily="2" charset="2"/>
              </a:rPr>
              <a:t>10.648</a:t>
            </a:r>
            <a:endParaRPr lang="en-US" baseline="-25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622" y="1744153"/>
            <a:ext cx="2088232" cy="4507753"/>
          </a:xfrm>
        </p:spPr>
        <p:txBody>
          <a:bodyPr/>
          <a:lstStyle/>
          <a:p>
            <a:r>
              <a:rPr lang="da-DK" dirty="0" smtClean="0"/>
              <a:t>Flow</a:t>
            </a:r>
          </a:p>
          <a:p>
            <a:r>
              <a:rPr lang="da-DK" dirty="0" smtClean="0"/>
              <a:t>Long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smtClean="0"/>
              <a:t>GIXRD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734753" y="408615"/>
            <a:ext cx="3139002" cy="3389865"/>
            <a:chOff x="9191550" y="476672"/>
            <a:chExt cx="3139002" cy="3389865"/>
          </a:xfrm>
        </p:grpSpPr>
        <p:pic>
          <p:nvPicPr>
            <p:cNvPr id="24" name="Content Placeholder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191550" y="476672"/>
              <a:ext cx="3139002" cy="338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Cross 24"/>
            <p:cNvSpPr/>
            <p:nvPr/>
          </p:nvSpPr>
          <p:spPr bwMode="auto">
            <a:xfrm rot="18822587">
              <a:off x="11535449" y="2205397"/>
              <a:ext cx="163305" cy="163305"/>
            </a:xfrm>
            <a:prstGeom prst="plus">
              <a:avLst>
                <a:gd name="adj" fmla="val 45833"/>
              </a:avLst>
            </a:prstGeom>
            <a:solidFill>
              <a:schemeClr val="tx2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pic>
        <p:nvPicPr>
          <p:cNvPr id="13" name="Picture 2" descr="https://lh3.googleusercontent.com/MUheiE-DHn6K2ZVyYI9gohtSPfllFYWjKRAgYSVgbSNRnsTQubKGR0r3cN0UcH1OCPRyadkMLloJUuSbdmVQaYK8-0oAZMSkjeitex6K5HHWQL_Ux6xIcD9N5ctNuvAqEOJz1R2M5tmTUlBUx309Rhub48-XDU2lCyVPr_F82oxA8uGCMN2qBDbZMsst9eZlBNuZsjAJ99HqrCc4PgDbI3GNNp9T3-U6eOjYgnwWaLZNr7BEnHS0WMeRJZT986R59Dcs-0k5cjJbbJnHUIL9JwJL8VaOZvS-z0fZXZpGrVx4bfWc5a-0oSwK8iwyDOLpHl-REHrT5gJjIk6z_V907XFKfcvMTAUBEt2TPJ4ugplZhWbxRXA9qq-1vdVggUoIFMSOxMsqeHgeI7fr9O5nQJksq4jR1dqUxhx2aBtcSOIYjW1H1GTIDFKUrg2-rZi0Fhi8ltCInh0TuTXItj5YpeUW1vT-Gc3J-DI4ru9Yt9HhWUkt1Nh1DU0NfWNAPORuHZlUbThgYDNOdRaFFDXJDcO9nxYlaV9ZC0PT6iJ1TAVOPvK4Fnt8uob7huy0Yo-soakebcFiGSfEXW9EuNvKLeSBZF76j9opRV2FcHSeSTzKgxWe-uccLgRSssfVujle5jBig_BHpn2hV_tVAlVpnOUZD70dQ6XFiT0EsfBCWJHlGzYlgZ94RGws=w793-h1057-n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2" t="35287" r="19708" b="37451"/>
          <a:stretch/>
        </p:blipFill>
        <p:spPr bwMode="auto">
          <a:xfrm>
            <a:off x="9407574" y="4509120"/>
            <a:ext cx="2348568" cy="16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670322" y="5647044"/>
            <a:ext cx="9904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 smtClean="0">
                <a:solidFill>
                  <a:schemeClr val="bg1"/>
                </a:solidFill>
                <a:latin typeface="+mn-lt"/>
              </a:rPr>
              <a:t>873 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8582" y="2657265"/>
            <a:ext cx="8424936" cy="3595423"/>
            <a:chOff x="478582" y="2657265"/>
            <a:chExt cx="8424936" cy="359542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82" y="2657265"/>
              <a:ext cx="8424936" cy="359542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3251" y="2780928"/>
              <a:ext cx="2370466" cy="1224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5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Annealing at 723 K </a:t>
            </a:r>
            <a:r>
              <a:rPr lang="en-US" dirty="0" smtClean="0">
                <a:sym typeface="Wingdings" panose="05000000000000000000" pitchFamily="2" charset="2"/>
              </a:rPr>
              <a:t> Pd</a:t>
            </a:r>
            <a:r>
              <a:rPr lang="en-US" baseline="-25000" dirty="0" smtClean="0">
                <a:sym typeface="Wingdings" panose="05000000000000000000" pitchFamily="2" charset="2"/>
              </a:rPr>
              <a:t>2.352</a:t>
            </a:r>
            <a:r>
              <a:rPr lang="en-US" dirty="0" smtClean="0">
                <a:sym typeface="Wingdings" panose="05000000000000000000" pitchFamily="2" charset="2"/>
              </a:rPr>
              <a:t>Zn</a:t>
            </a:r>
            <a:r>
              <a:rPr lang="en-US" baseline="-25000" dirty="0" smtClean="0">
                <a:sym typeface="Wingdings" panose="05000000000000000000" pitchFamily="2" charset="2"/>
              </a:rPr>
              <a:t>10.648</a:t>
            </a:r>
            <a:endParaRPr lang="en-US" baseline="-25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622" y="1744153"/>
            <a:ext cx="2088232" cy="892759"/>
          </a:xfrm>
        </p:spPr>
        <p:txBody>
          <a:bodyPr/>
          <a:lstStyle/>
          <a:p>
            <a:r>
              <a:rPr lang="da-DK" dirty="0" smtClean="0"/>
              <a:t>No flow</a:t>
            </a:r>
          </a:p>
          <a:p>
            <a:r>
              <a:rPr lang="da-DK" dirty="0" smtClean="0"/>
              <a:t>Short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smtClean="0"/>
              <a:t>GIXRD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975526" y="110728"/>
            <a:ext cx="3381486" cy="3384376"/>
            <a:chOff x="9191550" y="724852"/>
            <a:chExt cx="3139002" cy="3141685"/>
          </a:xfrm>
        </p:grpSpPr>
        <p:pic>
          <p:nvPicPr>
            <p:cNvPr id="14" name="Content Placeholder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22"/>
            <a:stretch/>
          </p:blipFill>
          <p:spPr bwMode="auto">
            <a:xfrm>
              <a:off x="9191550" y="724852"/>
              <a:ext cx="3139002" cy="314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ross 14"/>
            <p:cNvSpPr/>
            <p:nvPr/>
          </p:nvSpPr>
          <p:spPr bwMode="auto">
            <a:xfrm rot="18822587">
              <a:off x="11535449" y="2205397"/>
              <a:ext cx="163305" cy="163305"/>
            </a:xfrm>
            <a:prstGeom prst="plus">
              <a:avLst>
                <a:gd name="adj" fmla="val 45833"/>
              </a:avLst>
            </a:prstGeom>
            <a:solidFill>
              <a:schemeClr val="tx2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0551" y="2726474"/>
            <a:ext cx="8928992" cy="3810534"/>
            <a:chOff x="190551" y="2726474"/>
            <a:chExt cx="8928992" cy="381053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51" y="2726474"/>
              <a:ext cx="8928992" cy="381053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262" y="2829964"/>
              <a:ext cx="2255143" cy="133028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395248" y="4242848"/>
            <a:ext cx="2342243" cy="1370190"/>
            <a:chOff x="9380507" y="4288702"/>
            <a:chExt cx="2342243" cy="1370190"/>
          </a:xfrm>
        </p:grpSpPr>
        <p:pic>
          <p:nvPicPr>
            <p:cNvPr id="20" name="Picture 2" descr="https://lh3.googleusercontent.com/da7wML0VVSaqvrYBeRJYi6AE5ycRkBcI2Tps0MKh4UVvTbZ-uTNHA_C3bEY3it1EidbdVien7Z5GFxl0g26TVnnRYMNXIdeGkJDlCo-twgYzjp7UWF6eouYYqeK2IKrmK2VYogCm4RpgogaWz1XufWTdJ2JktIIijRwmoZgRZu6Ui2NtV3-Kh8NrZ5Mz6LvuNdeV7CRPtgmdF38QBSbL1_0AVWXM2tluHO7B1YIaIB0WAT4tdWzrOgLR6ELu3F86hQgaZXXFAQO5ZXycvrA-71tEZX2kRbCQflOG2SOBP-awKP3WL6SDDJxh75d3jy3dSJKdtiGwbVZ3uS6UDRk2fnqcwbTObUmWoO4pqoj1GO_N5tmP38odQbq7Xg3hjuQ_fR5YS1ySXD0UUoOt4j2tPRJANoi-re_BqBjUaYNSH3Lnz9gbkPcmYtMSvv425ZnaBo7B_HiVx1qarMNpCiPnWdRN-poOLaYSKFtN-kkAlqdNhW0g9rorv3n9QT8eIbq8k50B0CuMtLimG89e8yijGxhXGMS8iLp5WnqRxhNIO-rJ2hChn8j5q5WkL15m45kB6sGhX5i7vUSViJR3fp_TqNRy0GKfvfXMMRxP02zzRr5lsLg4ocBOmeqeTJLso8KVP2f5uECZZsAR8Qov8mCTeKW0TpA2c-cLyn734ltCrj_91e4yDrZrnVD9=w793-h1057-n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7006" r="12841" b="23149"/>
            <a:stretch/>
          </p:blipFill>
          <p:spPr bwMode="auto">
            <a:xfrm>
              <a:off x="9380507" y="4288702"/>
              <a:ext cx="2115177" cy="137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0830713" y="5412671"/>
              <a:ext cx="89203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7</a:t>
              </a:r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23 K</a:t>
              </a:r>
            </a:p>
          </p:txBody>
        </p:sp>
      </p:grpSp>
      <p:sp>
        <p:nvSpPr>
          <p:cNvPr id="22" name="Cross 21"/>
          <p:cNvSpPr/>
          <p:nvPr/>
        </p:nvSpPr>
        <p:spPr bwMode="auto">
          <a:xfrm rot="18822587">
            <a:off x="10125012" y="1670984"/>
            <a:ext cx="175920" cy="175920"/>
          </a:xfrm>
          <a:prstGeom prst="plus">
            <a:avLst>
              <a:gd name="adj" fmla="val 45833"/>
            </a:avLst>
          </a:prstGeo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Annealing at 623 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Pd₂Si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744153"/>
            <a:ext cx="3168352" cy="753181"/>
          </a:xfrm>
        </p:spPr>
        <p:txBody>
          <a:bodyPr/>
          <a:lstStyle/>
          <a:p>
            <a:r>
              <a:rPr lang="en-US" dirty="0" smtClean="0"/>
              <a:t>No flow/flow</a:t>
            </a:r>
          </a:p>
          <a:p>
            <a:r>
              <a:rPr lang="en-US" dirty="0" smtClean="0"/>
              <a:t>Long/short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GIXRD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6575" y="2620214"/>
            <a:ext cx="8640960" cy="3687614"/>
            <a:chOff x="406575" y="2620214"/>
            <a:chExt cx="8640960" cy="368761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75" y="2620214"/>
              <a:ext cx="8640960" cy="368761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0344" y="2708920"/>
              <a:ext cx="2263830" cy="1008112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335566" y="3933056"/>
            <a:ext cx="2197552" cy="1376245"/>
            <a:chOff x="9335566" y="3933056"/>
            <a:chExt cx="2197552" cy="1376245"/>
          </a:xfrm>
        </p:grpSpPr>
        <p:pic>
          <p:nvPicPr>
            <p:cNvPr id="16" name="Picture 2" descr="https://lh3.googleusercontent.com/k6ihYAVuRqomWUdS-IcaN15ai5ftE-wBZOQBK_rdc35sL13CfpOtAOEGgAtz3FEeolxKkQRhEgwEsFpQZveQbzW9giMv7mCa2-rn2n9aHXpSSjLER3gFqyffLpefiYosI95fCJKVjw2pte3ZinkVZMLHKfeHYOWDek7Gnho5cIrPAp78Z5y6U_wuCbd1Z-Y8M9--5LaTPY2SyBminsF6H8PLWsFyykz3u91cVPBd2Vfi7eLAokNJ8KH52s3CyI_lgQaJVNYa-Awj8Ds19V7s2csiqr0YAVai220FZ0ropy-5PNikqa0iiOaqxJRi5tDmzOcLjtnD0dnLIwxIokLMW8QMlXi2ZBB7mNcnBctVr_66YJwZMcDk54xWjHSiLsg5Zks-i6jk90qtF8YMNd2o2ElwQNxDAW-K1KH1eSL5s34kA-QwBMF0UhN8rRPVrOY08Ly9kZ-c059bEplbQFrOkCzYl_jSR30MB_QF2DMljAZP5qKIiNA5BuMAqQTWIjeEXzDipLjnjdINfSgEq_ziGTk112eCntbCYbJB-tdtRzpy7sNDvyGeWgY0itAnJz6hqdxrKs9DkMD7npa2fq7o9BADvWGqqsLD_5ERhIs5GcRwD4DJ0WBS5DWyNx-OPbjUicGXZMNmyOIa_81S9FmAc8KrXV48bfXgrjoTcfuIsPuCdl1goMDpRjKy=w1410-h1057-n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6" t="26494" r="34524" b="42226"/>
            <a:stretch/>
          </p:blipFill>
          <p:spPr bwMode="auto">
            <a:xfrm>
              <a:off x="9335566" y="3933056"/>
              <a:ext cx="2064368" cy="1376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0641081" y="4941168"/>
              <a:ext cx="8920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US" sz="1800" b="1" dirty="0" smtClean="0">
                  <a:solidFill>
                    <a:schemeClr val="bg1"/>
                  </a:solidFill>
                  <a:latin typeface="+mn-lt"/>
                </a:rPr>
                <a:t>623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6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 at 623 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Si on the surface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XPS - survey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910" t="2794"/>
          <a:stretch/>
        </p:blipFill>
        <p:spPr>
          <a:xfrm>
            <a:off x="1755785" y="1700808"/>
            <a:ext cx="8414152" cy="45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Synthesis</a:t>
            </a:r>
            <a:endParaRPr lang="en-US" dirty="0"/>
          </a:p>
          <a:p>
            <a:r>
              <a:rPr lang="en-US" dirty="0" smtClean="0"/>
              <a:t>Use the large ceramic boat to avoid lateral gradients in the </a:t>
            </a:r>
            <a:r>
              <a:rPr lang="en-US" dirty="0" err="1" smtClean="0"/>
              <a:t>PdZn</a:t>
            </a:r>
            <a:r>
              <a:rPr lang="en-US" dirty="0" smtClean="0"/>
              <a:t> ratio</a:t>
            </a:r>
          </a:p>
          <a:p>
            <a:r>
              <a:rPr lang="en-US" dirty="0" smtClean="0"/>
              <a:t>Find suitable annealing temperature(s)</a:t>
            </a:r>
          </a:p>
          <a:p>
            <a:r>
              <a:rPr lang="en-US" dirty="0" smtClean="0"/>
              <a:t>Find correlation between temperature and </a:t>
            </a:r>
            <a:r>
              <a:rPr lang="en-US" dirty="0" err="1" smtClean="0"/>
              <a:t>PdZn</a:t>
            </a:r>
            <a:r>
              <a:rPr lang="en-US" dirty="0" smtClean="0"/>
              <a:t> ratio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Once </a:t>
            </a:r>
            <a:r>
              <a:rPr lang="en-US" dirty="0" err="1" smtClean="0"/>
              <a:t>Pd</a:t>
            </a:r>
            <a:r>
              <a:rPr lang="en-US" baseline="-25000" dirty="0" err="1" smtClean="0"/>
              <a:t>x</a:t>
            </a:r>
            <a:r>
              <a:rPr lang="en-US" dirty="0" err="1" smtClean="0"/>
              <a:t>Zn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is successfully </a:t>
            </a:r>
            <a:r>
              <a:rPr lang="en-US" dirty="0" smtClean="0"/>
              <a:t>synthesized</a:t>
            </a:r>
          </a:p>
          <a:p>
            <a:r>
              <a:rPr lang="en-US" dirty="0" smtClean="0"/>
              <a:t>Investigate the thickness of the </a:t>
            </a:r>
            <a:r>
              <a:rPr lang="en-US" dirty="0" err="1" smtClean="0"/>
              <a:t>PdZn</a:t>
            </a:r>
            <a:r>
              <a:rPr lang="en-US" dirty="0" smtClean="0"/>
              <a:t> and there is a vertical </a:t>
            </a:r>
            <a:r>
              <a:rPr lang="en-US" dirty="0"/>
              <a:t>gradient </a:t>
            </a:r>
            <a:endParaRPr lang="en-US" dirty="0" smtClean="0"/>
          </a:p>
          <a:p>
            <a:r>
              <a:rPr lang="en-US" dirty="0" smtClean="0"/>
              <a:t>Investigate </a:t>
            </a:r>
            <a:r>
              <a:rPr lang="en-US" dirty="0" err="1" smtClean="0"/>
              <a:t>zink</a:t>
            </a:r>
            <a:r>
              <a:rPr lang="en-US" dirty="0" smtClean="0"/>
              <a:t> oxide layer and </a:t>
            </a:r>
            <a:r>
              <a:rPr lang="en-US" dirty="0" err="1" smtClean="0"/>
              <a:t>Pd</a:t>
            </a:r>
            <a:r>
              <a:rPr lang="en-US" dirty="0" smtClean="0"/>
              <a:t> subshell formation over time</a:t>
            </a:r>
          </a:p>
          <a:p>
            <a:r>
              <a:rPr lang="en-US" dirty="0" smtClean="0"/>
              <a:t>Deposition of alumina (</a:t>
            </a:r>
            <a:r>
              <a:rPr lang="en-US" dirty="0" err="1" smtClean="0"/>
              <a:t>Al₃O</a:t>
            </a:r>
            <a:r>
              <a:rPr lang="en-US" dirty="0" smtClean="0"/>
              <a:t>₂)  and characterize surface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CVD of </a:t>
            </a:r>
            <a:r>
              <a:rPr lang="en-US" dirty="0" err="1" smtClean="0"/>
              <a:t>PdZn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suggestions?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CVD at </a:t>
            </a:r>
            <a:r>
              <a:rPr lang="en-US" dirty="0" err="1" smtClean="0"/>
              <a:t>vaiours</a:t>
            </a:r>
            <a:r>
              <a:rPr lang="en-US" dirty="0" smtClean="0"/>
              <a:t> T for </a:t>
            </a:r>
            <a:r>
              <a:rPr lang="en-US" dirty="0" err="1" smtClean="0"/>
              <a:t>Pd</a:t>
            </a:r>
            <a:r>
              <a:rPr lang="en-US" dirty="0" smtClean="0"/>
              <a:t> to monitor the </a:t>
            </a:r>
            <a:r>
              <a:rPr lang="en-US" dirty="0" err="1" smtClean="0"/>
              <a:t>PdSi</a:t>
            </a:r>
            <a:r>
              <a:rPr lang="en-US" smtClean="0"/>
              <a:t> formation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85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CVD of </a:t>
            </a:r>
            <a:r>
              <a:rPr lang="en-US" noProof="0" dirty="0" err="1" smtClean="0"/>
              <a:t>PdZn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Celia Cailloux ,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of November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51A962-5C60-694A-96A1-E491DFF1E57B}"/>
              </a:ext>
            </a:extLst>
          </p:cNvPr>
          <p:cNvGrpSpPr/>
          <p:nvPr/>
        </p:nvGrpSpPr>
        <p:grpSpPr>
          <a:xfrm>
            <a:off x="5607218" y="1196752"/>
            <a:ext cx="3233303" cy="4337880"/>
            <a:chOff x="7895406" y="1180482"/>
            <a:chExt cx="3804288" cy="51039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5406" y="1180482"/>
              <a:ext cx="3804288" cy="5103929"/>
            </a:xfrm>
            <a:prstGeom prst="rect">
              <a:avLst/>
            </a:prstGeom>
          </p:spPr>
        </p:pic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E4D27142-1052-BA48-88A8-5E3E63EBB6E0}"/>
                </a:ext>
              </a:extLst>
            </p:cNvPr>
            <p:cNvSpPr/>
            <p:nvPr/>
          </p:nvSpPr>
          <p:spPr bwMode="auto">
            <a:xfrm rot="17388354">
              <a:off x="9221022" y="2343787"/>
              <a:ext cx="1954473" cy="247652"/>
            </a:xfrm>
            <a:prstGeom prst="leftArrow">
              <a:avLst>
                <a:gd name="adj1" fmla="val 29779"/>
                <a:gd name="adj2" fmla="val 8297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3600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+mn-lt"/>
                  <a:ea typeface="ＭＳ Ｐゴシック" pitchFamily="-80" charset="-128"/>
                </a:rPr>
                <a:t>Adding Zn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FB2948-D939-654C-888F-54E4E5E07B63}"/>
                </a:ext>
              </a:extLst>
            </p:cNvPr>
            <p:cNvSpPr txBox="1"/>
            <p:nvPr/>
          </p:nvSpPr>
          <p:spPr>
            <a:xfrm>
              <a:off x="8668258" y="4104000"/>
              <a:ext cx="269306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sz="700" dirty="0">
                  <a:solidFill>
                    <a:srgbClr val="0070C0"/>
                  </a:solidFill>
                  <a:latin typeface="+mn-lt"/>
                </a:rPr>
                <a:t>Zn-CO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BD0B6E-4A28-6A46-AB49-98225F042EAF}"/>
                </a:ext>
              </a:extLst>
            </p:cNvPr>
            <p:cNvSpPr txBox="1"/>
            <p:nvPr/>
          </p:nvSpPr>
          <p:spPr>
            <a:xfrm>
              <a:off x="9108000" y="3905696"/>
              <a:ext cx="33558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sz="700" dirty="0">
                  <a:solidFill>
                    <a:srgbClr val="0070C0"/>
                  </a:solidFill>
                  <a:latin typeface="+mn-lt"/>
                </a:rPr>
                <a:t>Pd-CO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PdZn</a:t>
            </a:r>
            <a:r>
              <a:rPr lang="en-US" dirty="0" smtClean="0"/>
              <a:t> = Cu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622" y="1744153"/>
            <a:ext cx="4885002" cy="4507753"/>
          </a:xfrm>
        </p:spPr>
        <p:txBody>
          <a:bodyPr/>
          <a:lstStyle/>
          <a:p>
            <a:r>
              <a:rPr lang="en-US" sz="1600" dirty="0" err="1" smtClean="0"/>
              <a:t>PdZn</a:t>
            </a:r>
            <a:r>
              <a:rPr lang="en-US" sz="1600" dirty="0" smtClean="0"/>
              <a:t> forms a very stable intermetallic (~ -0.55 eV)</a:t>
            </a:r>
          </a:p>
          <a:p>
            <a:r>
              <a:rPr lang="en-US" sz="1600" dirty="0" smtClean="0"/>
              <a:t>From </a:t>
            </a:r>
            <a:r>
              <a:rPr lang="en-US" sz="1600" dirty="0" err="1" smtClean="0"/>
              <a:t>PdZn</a:t>
            </a:r>
            <a:r>
              <a:rPr lang="en-US" sz="1600" dirty="0" smtClean="0"/>
              <a:t> form both geometric and electronic effects arise which gives a high degree of </a:t>
            </a:r>
            <a:r>
              <a:rPr lang="en-US" sz="1600" dirty="0" err="1" smtClean="0"/>
              <a:t>tunability</a:t>
            </a:r>
            <a:r>
              <a:rPr lang="en-US" sz="1600" dirty="0" smtClean="0"/>
              <a:t> with respect to its chemical properties, both activity and selectivity.</a:t>
            </a:r>
          </a:p>
          <a:p>
            <a:r>
              <a:rPr lang="en-US" sz="1600" dirty="0" smtClean="0"/>
              <a:t>For steam reforming of methanol the electronic structure and catalytic effect of the </a:t>
            </a:r>
            <a:r>
              <a:rPr lang="en-US" sz="1600" dirty="0" err="1" smtClean="0"/>
              <a:t>PdZn</a:t>
            </a:r>
            <a:r>
              <a:rPr lang="en-US" sz="1600" dirty="0" smtClean="0"/>
              <a:t> intermetallic has been shown to resemble that of Cu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dirty="0" err="1" smtClean="0"/>
              <a:t>PdZn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57025" y="6540500"/>
            <a:ext cx="433388" cy="317500"/>
          </a:xfrm>
        </p:spPr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0" b="99376" l="1235" r="95309">
                        <a14:foregroundMark x1="22963" y1="1247" x2="22963" y2="88565"/>
                        <a14:foregroundMark x1="76296" y1="92516" x2="22222" y2="91060"/>
                        <a14:foregroundMark x1="25185" y1="88981" x2="5185" y2="89605"/>
                        <a14:foregroundMark x1="15062" y1="89813" x2="15556" y2="96881"/>
                        <a14:foregroundMark x1="14568" y1="93555" x2="3210" y2="97713"/>
                        <a14:foregroundMark x1="31852" y1="5821" x2="30617" y2="40125"/>
                        <a14:foregroundMark x1="26914" y1="29314" x2="32099" y2="53015"/>
                        <a14:foregroundMark x1="28642" y1="18295" x2="27654" y2="46154"/>
                        <a14:foregroundMark x1="26667" y1="21206" x2="27654" y2="50312"/>
                        <a14:foregroundMark x1="29136" y1="53222" x2="29877" y2="40333"/>
                        <a14:foregroundMark x1="26420" y1="36798" x2="26420" y2="36798"/>
                        <a14:foregroundMark x1="26420" y1="36798" x2="26420" y2="36798"/>
                        <a14:foregroundMark x1="27407" y1="47401" x2="27407" y2="47401"/>
                        <a14:foregroundMark x1="27407" y1="47401" x2="27407" y2="47401"/>
                        <a14:foregroundMark x1="68642" y1="82328" x2="77778" y2="85239"/>
                        <a14:foregroundMark x1="26173" y1="85447" x2="30617" y2="79418"/>
                        <a14:foregroundMark x1="22222" y1="91268" x2="7901" y2="90437"/>
                        <a14:foregroundMark x1="5432" y1="90437" x2="5432" y2="90437"/>
                        <a14:foregroundMark x1="6420" y1="96674" x2="24691" y2="98753"/>
                        <a14:foregroundMark x1="78519" y1="96466" x2="99012" y2="91060"/>
                        <a14:foregroundMark x1="3210" y1="90229" x2="1728" y2="99584"/>
                        <a14:foregroundMark x1="38272" y1="95010" x2="40247" y2="95010"/>
                        <a14:foregroundMark x1="2716" y1="90437" x2="10123" y2="90644"/>
                        <a14:foregroundMark x1="21728" y1="92308" x2="0" y2="91476"/>
                        <a14:foregroundMark x1="1975" y1="96674" x2="20494" y2="98753"/>
                        <a14:foregroundMark x1="80000" y1="90437" x2="93333" y2="96881"/>
                        <a14:foregroundMark x1="98272" y1="91476" x2="99012" y2="99376"/>
                        <a14:foregroundMark x1="97531" y1="91476" x2="99012" y2="99168"/>
                        <a14:foregroundMark x1="83210" y1="92100" x2="99753" y2="91268"/>
                        <a14:foregroundMark x1="92099" y1="98753" x2="85185" y2="96258"/>
                        <a14:foregroundMark x1="96543" y1="91684" x2="98272" y2="96881"/>
                        <a14:foregroundMark x1="98272" y1="96881" x2="98272" y2="96881"/>
                        <a14:foregroundMark x1="79012" y1="90229" x2="99753" y2="89605"/>
                        <a14:foregroundMark x1="84198" y1="99168" x2="98272" y2="99792"/>
                        <a14:foregroundMark x1="84198" y1="89605" x2="95309" y2="97713"/>
                        <a14:backgroundMark x1="23457" y1="208" x2="22963" y2="86902"/>
                        <a14:backgroundMark x1="6667" y1="5198" x2="8395" y2="13098"/>
                        <a14:backgroundMark x1="12099" y1="6653" x2="14815" y2="14761"/>
                        <a14:backgroundMark x1="13086" y1="27027" x2="10864" y2="47401"/>
                        <a14:backgroundMark x1="7654" y1="30561" x2="10617" y2="490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0971" y="1116916"/>
            <a:ext cx="3302391" cy="392209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95168" y="4192480"/>
            <a:ext cx="4741939" cy="2174778"/>
            <a:chOff x="1121580" y="4706414"/>
            <a:chExt cx="3702125" cy="169789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b="81896"/>
            <a:stretch/>
          </p:blipFill>
          <p:spPr>
            <a:xfrm>
              <a:off x="1121580" y="4706414"/>
              <a:ext cx="3690566" cy="4011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43722"/>
            <a:stretch/>
          </p:blipFill>
          <p:spPr>
            <a:xfrm>
              <a:off x="1133139" y="5157192"/>
              <a:ext cx="3690566" cy="1247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”</a:t>
            </a:r>
            <a:r>
              <a:rPr lang="da-DK" dirty="0" err="1" smtClean="0"/>
              <a:t>Expected</a:t>
            </a:r>
            <a:r>
              <a:rPr lang="da-DK" dirty="0" smtClean="0"/>
              <a:t>” (</a:t>
            </a:r>
            <a:r>
              <a:rPr lang="da-DK" dirty="0" err="1" smtClean="0"/>
              <a:t>desirable</a:t>
            </a:r>
            <a:r>
              <a:rPr lang="da-DK" dirty="0" smtClean="0"/>
              <a:t>) </a:t>
            </a:r>
            <a:r>
              <a:rPr lang="da-DK" dirty="0" err="1" smtClean="0"/>
              <a:t>PdZn</a:t>
            </a:r>
            <a:r>
              <a:rPr lang="da-DK" dirty="0" smtClean="0"/>
              <a:t> formation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622" y="1744153"/>
            <a:ext cx="3816424" cy="45077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EXAFS on </a:t>
            </a:r>
            <a:r>
              <a:rPr lang="en-US" dirty="0" err="1" smtClean="0"/>
              <a:t>Pd</a:t>
            </a:r>
            <a:r>
              <a:rPr lang="en-US" dirty="0" smtClean="0"/>
              <a:t>/</a:t>
            </a:r>
            <a:r>
              <a:rPr lang="en-US" dirty="0" err="1" smtClean="0"/>
              <a:t>ZnO</a:t>
            </a:r>
            <a:endParaRPr lang="en-US" dirty="0" smtClean="0"/>
          </a:p>
          <a:p>
            <a:r>
              <a:rPr lang="en-US" dirty="0"/>
              <a:t>At </a:t>
            </a:r>
            <a:r>
              <a:rPr lang="en-US" b="1" dirty="0"/>
              <a:t>623 K</a:t>
            </a:r>
            <a:r>
              <a:rPr lang="en-US" dirty="0"/>
              <a:t> Zn starts to diffuse into the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 smtClean="0"/>
              <a:t>nanoparticles and form </a:t>
            </a:r>
            <a:r>
              <a:rPr lang="en-US" dirty="0" err="1" smtClean="0"/>
              <a:t>PdZn</a:t>
            </a:r>
            <a:endParaRPr lang="en-US" dirty="0" smtClean="0"/>
          </a:p>
          <a:p>
            <a:r>
              <a:rPr lang="en-US" dirty="0" err="1" smtClean="0"/>
              <a:t>PdZn</a:t>
            </a:r>
            <a:r>
              <a:rPr lang="en-US" dirty="0" smtClean="0"/>
              <a:t> layer </a:t>
            </a:r>
            <a:r>
              <a:rPr lang="en-US" dirty="0"/>
              <a:t>grows thicker over time</a:t>
            </a:r>
          </a:p>
          <a:p>
            <a:r>
              <a:rPr lang="en-US" dirty="0" smtClean="0"/>
              <a:t>Preferential oxidation of Zn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ZnO</a:t>
            </a:r>
            <a:r>
              <a:rPr lang="en-US" dirty="0" smtClean="0"/>
              <a:t> segregation and formation of a </a:t>
            </a:r>
            <a:r>
              <a:rPr lang="en-US" dirty="0" err="1" smtClean="0"/>
              <a:t>Pd</a:t>
            </a:r>
            <a:r>
              <a:rPr lang="en-US" dirty="0" smtClean="0"/>
              <a:t> subshell</a:t>
            </a:r>
          </a:p>
          <a:p>
            <a:r>
              <a:rPr lang="en-US" dirty="0" smtClean="0"/>
              <a:t>For MSR the </a:t>
            </a:r>
            <a:r>
              <a:rPr lang="en-US" dirty="0" err="1" smtClean="0"/>
              <a:t>PdZn</a:t>
            </a:r>
            <a:r>
              <a:rPr lang="en-US" dirty="0" smtClean="0"/>
              <a:t> is reversible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 smtClean="0"/>
              <a:t>PdZn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17605" y="1916832"/>
            <a:ext cx="7272808" cy="3421876"/>
            <a:chOff x="4449942" y="2492896"/>
            <a:chExt cx="7272808" cy="34218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9942" y="2492896"/>
              <a:ext cx="7272808" cy="279544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087094" y="5360774"/>
              <a:ext cx="552690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</a:pPr>
              <a:r>
                <a:rPr lang="en-US" sz="1200" dirty="0" err="1"/>
                <a:t>Föttinger</a:t>
              </a:r>
              <a:r>
                <a:rPr lang="en-US" sz="1200" dirty="0"/>
                <a:t>, K</a:t>
              </a:r>
              <a:r>
                <a:rPr lang="en-US" sz="1200" dirty="0" smtClean="0"/>
                <a:t>. (2011</a:t>
              </a:r>
              <a:r>
                <a:rPr lang="en-US" sz="1200" dirty="0"/>
                <a:t>). Dynamic structure of a working methanol steam reforming catalyst: In situ quick-EXAFS on </a:t>
              </a:r>
              <a:r>
                <a:rPr lang="en-US" sz="1200" dirty="0" err="1"/>
                <a:t>Pd</a:t>
              </a:r>
              <a:r>
                <a:rPr lang="en-US" sz="1200" dirty="0"/>
                <a:t>/</a:t>
              </a:r>
              <a:r>
                <a:rPr lang="en-US" sz="1200" dirty="0" err="1"/>
                <a:t>ZnO</a:t>
              </a:r>
              <a:r>
                <a:rPr lang="en-US" sz="1200" dirty="0"/>
                <a:t> nanoparticles. </a:t>
              </a:r>
              <a:r>
                <a:rPr lang="en-US" sz="1200" i="1" dirty="0"/>
                <a:t>Journal of Physical Chemistry Letters</a:t>
              </a:r>
              <a:r>
                <a:rPr lang="en-US" sz="1200" dirty="0"/>
                <a:t>, </a:t>
              </a:r>
              <a:r>
                <a:rPr lang="en-US" sz="1200" i="1" dirty="0"/>
                <a:t>2</a:t>
              </a:r>
              <a:r>
                <a:rPr lang="en-US" sz="1200" dirty="0"/>
                <a:t>(5), </a:t>
              </a:r>
              <a:r>
                <a:rPr lang="en-US" sz="1200" dirty="0" smtClean="0"/>
                <a:t>428–433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3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APVCD Procedure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744153"/>
            <a:ext cx="7776864" cy="4507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Cleaning</a:t>
            </a:r>
          </a:p>
          <a:p>
            <a:r>
              <a:rPr lang="en-US" sz="1400" dirty="0" smtClean="0"/>
              <a:t>Cleaning of ceramics in Aqua </a:t>
            </a:r>
            <a:r>
              <a:rPr lang="en-US" sz="1400" dirty="0" err="1" smtClean="0"/>
              <a:t>Regia</a:t>
            </a:r>
            <a:endParaRPr lang="en-US" sz="1400" dirty="0" smtClean="0"/>
          </a:p>
          <a:p>
            <a:r>
              <a:rPr lang="en-US" sz="1400" dirty="0" smtClean="0"/>
              <a:t>Cleaned the quartz tube in 500 °C ~200 mL/min </a:t>
            </a:r>
            <a:r>
              <a:rPr lang="en-US" sz="1400" dirty="0" err="1" smtClean="0"/>
              <a:t>Ar</a:t>
            </a:r>
            <a:r>
              <a:rPr lang="en-US" sz="1400" dirty="0" smtClean="0"/>
              <a:t> for 1 h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b="1" dirty="0" smtClean="0"/>
              <a:t>CVD 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Placed the </a:t>
            </a:r>
            <a:r>
              <a:rPr lang="en-US" sz="1400" dirty="0" err="1"/>
              <a:t>Pd</a:t>
            </a:r>
            <a:r>
              <a:rPr lang="en-US" sz="1400" dirty="0"/>
              <a:t> film on top of the ceramic boat with a Zn shot </a:t>
            </a:r>
            <a:r>
              <a:rPr lang="en-US" sz="1400" dirty="0" smtClean="0"/>
              <a:t>underneath.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Flow </a:t>
            </a:r>
            <a:r>
              <a:rPr lang="en-US" sz="1400" dirty="0" err="1" smtClean="0"/>
              <a:t>Ar</a:t>
            </a:r>
            <a:r>
              <a:rPr lang="en-US" sz="1400" dirty="0" smtClean="0"/>
              <a:t> (~100 mL/min) for roughly 10 min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Pump down tube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Fill tube with </a:t>
            </a:r>
            <a:r>
              <a:rPr lang="en-US" sz="1400" dirty="0" err="1" smtClean="0"/>
              <a:t>Ar</a:t>
            </a:r>
            <a:r>
              <a:rPr lang="en-US" sz="1400" dirty="0" smtClean="0"/>
              <a:t> without a 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Repeat 3 and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Reduction &amp; annealing</a:t>
            </a:r>
          </a:p>
          <a:p>
            <a:pPr marL="558900" lvl="1" indent="-342900">
              <a:buFont typeface="+mj-lt"/>
              <a:buAutoNum type="alphaLcPeriod"/>
            </a:pPr>
            <a:r>
              <a:rPr lang="en-US" sz="1400" dirty="0" smtClean="0"/>
              <a:t>Flow 100 mL/min 16 vol.% H₂/</a:t>
            </a:r>
            <a:r>
              <a:rPr lang="en-US" sz="1400" dirty="0" err="1" smtClean="0"/>
              <a:t>Ar</a:t>
            </a:r>
            <a:r>
              <a:rPr lang="en-US" sz="1400" dirty="0" smtClean="0"/>
              <a:t> and heat to desired annealing temperature for 1 h total </a:t>
            </a:r>
          </a:p>
          <a:p>
            <a:pPr marL="558900" lvl="1" indent="-342900">
              <a:buFont typeface="+mj-lt"/>
              <a:buAutoNum type="alphaLcPeriod"/>
            </a:pPr>
            <a:r>
              <a:rPr lang="en-US" sz="1400" dirty="0"/>
              <a:t>Flow 100 mL/min 16 vol.% H₂/</a:t>
            </a:r>
            <a:r>
              <a:rPr lang="en-US" sz="1400" dirty="0" err="1"/>
              <a:t>Ar</a:t>
            </a:r>
            <a:r>
              <a:rPr lang="en-US" sz="1400" dirty="0"/>
              <a:t> and heat to desired annealing temperature </a:t>
            </a:r>
            <a:r>
              <a:rPr lang="en-US" sz="1400" dirty="0" smtClean="0"/>
              <a:t>and leave reducing for 30 min. Then anneal for 1 </a:t>
            </a:r>
            <a:r>
              <a:rPr lang="en-US" sz="1400" dirty="0"/>
              <a:t>h </a:t>
            </a:r>
            <a:r>
              <a:rPr lang="en-US" sz="1400" dirty="0" smtClean="0"/>
              <a:t>total with </a:t>
            </a:r>
            <a:r>
              <a:rPr lang="en-US" sz="1400" b="1" dirty="0" smtClean="0"/>
              <a:t>no flow</a:t>
            </a:r>
            <a:r>
              <a:rPr lang="en-US" sz="1400" dirty="0" smtClean="0"/>
              <a:t>. Then additional reduction for 30 min. 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Cool down in </a:t>
            </a:r>
            <a:r>
              <a:rPr lang="en-US" sz="1400" dirty="0"/>
              <a:t>100 mL/min 16 vol.% H₂/</a:t>
            </a:r>
            <a:r>
              <a:rPr lang="en-US" sz="1400" dirty="0" err="1" smtClean="0"/>
              <a:t>Ar</a:t>
            </a:r>
            <a:r>
              <a:rPr lang="en-US" sz="1400" dirty="0" smtClean="0"/>
              <a:t> till reaching room temperature</a:t>
            </a:r>
            <a:endParaRPr lang="en-US" sz="14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622" y="1744153"/>
            <a:ext cx="3672408" cy="45077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different configurations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sz="1400" dirty="0" smtClean="0"/>
              <a:t>Placing the </a:t>
            </a:r>
            <a:r>
              <a:rPr lang="en-US" sz="1400" dirty="0" err="1" smtClean="0"/>
              <a:t>Pd</a:t>
            </a:r>
            <a:r>
              <a:rPr lang="en-US" sz="1400" dirty="0" smtClean="0"/>
              <a:t> film at the end 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sz="1400" dirty="0" smtClean="0"/>
              <a:t>Placing the </a:t>
            </a:r>
            <a:r>
              <a:rPr lang="en-US" sz="1400" dirty="0" err="1" smtClean="0"/>
              <a:t>Pd</a:t>
            </a:r>
            <a:r>
              <a:rPr lang="en-US" sz="1400" dirty="0" smtClean="0"/>
              <a:t> film in the middle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sz="1400" dirty="0" smtClean="0"/>
              <a:t>Changing to a smaller boat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 smtClean="0"/>
              <a:t>shorter distance between </a:t>
            </a:r>
            <a:r>
              <a:rPr lang="en-US" sz="1400" dirty="0" err="1" smtClean="0"/>
              <a:t>Pd</a:t>
            </a:r>
            <a:r>
              <a:rPr lang="en-US" sz="1400" dirty="0" smtClean="0"/>
              <a:t>/Si and Zn pellet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15308" y="217343"/>
            <a:ext cx="2480097" cy="3493573"/>
            <a:chOff x="7484037" y="400335"/>
            <a:chExt cx="2016226" cy="2891870"/>
          </a:xfrm>
        </p:grpSpPr>
        <p:grpSp>
          <p:nvGrpSpPr>
            <p:cNvPr id="20" name="Group 19"/>
            <p:cNvGrpSpPr/>
            <p:nvPr/>
          </p:nvGrpSpPr>
          <p:grpSpPr>
            <a:xfrm>
              <a:off x="7484037" y="400335"/>
              <a:ext cx="2016226" cy="2891870"/>
              <a:chOff x="9922825" y="403415"/>
              <a:chExt cx="2016226" cy="289187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922825" y="403415"/>
                <a:ext cx="2016226" cy="2593537"/>
                <a:chOff x="9922825" y="403415"/>
                <a:chExt cx="2016226" cy="2593537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9922825" y="403415"/>
                  <a:ext cx="2016226" cy="2030933"/>
                  <a:chOff x="9551590" y="1448402"/>
                  <a:chExt cx="2016226" cy="2030933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9551590" y="1448402"/>
                    <a:ext cx="2016225" cy="1375143"/>
                    <a:chOff x="2314787" y="5514280"/>
                    <a:chExt cx="2016225" cy="1375143"/>
                  </a:xfrm>
                </p:grpSpPr>
                <p:pic>
                  <p:nvPicPr>
                    <p:cNvPr id="13" name="Picture 2" descr="https://lh3.googleusercontent.com/Ai9oOPLhj8pmZaKRhkYJQfPfunZarNc4RPQelFfmPjLIXA2jVquyAHYVq1fQlS5zE7mNt9TEkYjVZru2ZkFkzSoSrSrXQefAE5khv19Q9bLbHvD6Tg3YHhLaVOyE0QYMeyzHiivxkkQhNpf9uipagm27X3-2y4Cg4SQx6QLfXu-k0jQ7RLrbXuEmL-8tA74BWfrNlv5skmUebONf9HO1CQXEYGTznx9df4Sb0WWakrlbgvUlK674FowyDHbE6MLCjCkATJ-AvKdvKWYM0XunXRwCyOOe9QOpYEpvduQGWfRw9IVBYkHE26kvo55czOhDb12uQdIp-tp9lro7wvsKiE0qz5JWAJPgm3aUUGSsAp5dCaWdVQHoxUqoKK4IkrKinPM6vPnW9HWOjHkR_XkuKMKfsf9fq24IBktu8p4UmQ-eWXlFZbhzABxBWJccJLjP9yxPyda1ctTgjP42mZZIwE262Dy-sUYd0trfskI1KEUySY3-wXxhhC89Wh_gJI5TDS0ob3jQOjdItNr1pgAH_dDF8yd72ejhdAzv4pXFy06t3aNkgdS4S7bjGGiVWkoH2FqGdPhZR-8wn8Q4uHkXjfwsZlQefNwvojDtNY_MnpGhyftWJssfN2QNRSdFoePF75aNEvlCgWAy6N1gHLUBfmeYNYFpiWx1ep2e7ytwN_5KVSPfvxx4ykmO=w1344-h1008-no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0722" t="39239" r="12361" b="32224"/>
                    <a:stretch/>
                  </p:blipFill>
                  <p:spPr bwMode="auto">
                    <a:xfrm>
                      <a:off x="2314787" y="6242080"/>
                      <a:ext cx="2016225" cy="64734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" name="Picture 6" descr="https://lh3.googleusercontent.com/tuW4eRCwnletv8yNFs05ch_HLoe81j4JhT-pZIZCP4hb66ENjK_5udidbm9QtFWoaqFMmCZbotM1s3vOhl7y2wJH9sWQIunBputZLRWhg_3uzEcXx-4Z86ScCOOhyoFWnYJJooTXMXaGDkFFmCNax0wEGv4gqPzJvnSyY7Q4DB0ns9aTrBc04FIGrT1Z2caZ2IrnPBhO5jhaJXuzZYUdRWJCVVBYVjWfpk9RtcSd1XQb1edjAOlSCcJZt04XT0Q9i2MX871bngtwMjOitN-Sgq4nqmiLfjGrNErCeOiDdnuxfVz1Sy2iHynfFUsU3PXw-q16NKOM3Ysnrgoyd_-s9oBX_g0KZPzuEqqYHWUxZrf5ewoPpWPdwMXt257ycFOfZxw3Llr_yN1EVJF-zUYxLnRB8kZK_5Dn4KtHOJJCKH4ziglAtqGwW_S8nwMWV5Aqh-5_ckWaHYLH5i87i7oI1jjVD1MzJkd_1aVV1x1sHTH_5zoUtqKbUMWvn9exhNdV8JsVAsSur8iyIJ-7hVR1bS9qxP2mvsrq9S3uXPkGdEkOkml4oS4Rb5qSDNwOqmMng-5NuztQ8cpqDl5wEhTm4teVJgsICupJVrDBUpbNzxR9I88chzApAbcACyBfVKaT8dQku_ea0Gc1p07RTY5lJkjQ2SkzkaJfNMj6fXf2N1Wh_KXMzfI_I6Vm=w1344-h1008-no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56" t="65094" r="39511" b="17365"/>
                    <a:stretch/>
                  </p:blipFill>
                  <p:spPr bwMode="auto">
                    <a:xfrm>
                      <a:off x="2674828" y="5514280"/>
                      <a:ext cx="1656184" cy="64807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2" name="Picture 2" descr="https://lh3.googleusercontent.com/PfdJhpHtsTGPcFFs7QOVYLG52nJcwPkf2Isi_bBxP4hFui9VMzrv4GSK5GKcMYqrINI1h5RhIb_6b5FpWi2ZgrFVQrgTmezNyl3mpqntrjYJXJoi0mz991sof_CCnI2kQq4KQPDIPJtH9xjTwfDONsFNPtGhTu1j5FvR_8XNGmGRAJlE_67XMUCZWIShKh6ireF6NDJSSlmobnqVy-wcwCblcZIA9QU678mSaeUwbSUuNC-hjgmqXuiIbFSu8K-nxVOwWXBSR8L1f3mmgrJr0S51chC0tVW-DfwIjGY2U43cVghGAaGdOTUmwlQhmMZFlG_DWIABhm3fSnL49IqOq_NUKVrk6MlCmTlOzHP802bXK6NfQpH8zBYmoe3nLUcEIPPj3ZkGA79qF8RzZLZKif10ZPNbL9ahDGfezdhTYQue11615REqvcqbhtv5vzRYbnVDGvYhEsxRG6hxYncmAKaaCugjm_0shJGkOrav1XFEfdj0SgwnvVJLcAG9aW94bC65lOLy3Kb5jbmkFnoIqBgrQYYJC949b-cjly94oo2OJOgpVitzQJWHKOWmsiOqo6RiQDhesEo3P8aZAdAwmzqEVO194xtvzEz2D7QQnPbxq1yUm1KZWae4eUR-XuG4KnW3QCw464yy_v7siGT2pxoaZkhYKL1VnFwCM6vcXWVUCFE70xiKiaCg=w793-h1057-no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055" t="19852" r="39690" b="25558"/>
                  <a:stretch/>
                </p:blipFill>
                <p:spPr bwMode="auto">
                  <a:xfrm rot="16200000">
                    <a:off x="10415689" y="2327207"/>
                    <a:ext cx="576062" cy="17281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26" name="Picture 2" descr="https://lh3.googleusercontent.com/JQaD83F4z9DU2M-zicGjVJufVIyFBRnZ2kwqvNUw01-SKc1_4PL9CivitCAl9emuT5JC0lqzqPTRyQZ01VROhQzCcmPgP8mrNSfAd9D9XRzk8y8kYom3nb4SJ8zWmf8q3We4hN7YwAzWp7QqruX_S1eSBiA-3vvKbsoE9MBi7RRcE9JAFD1SsY0_gQCoFdVIeVMxFpQ_AEQlU7IEAS-vqq3SLr-PE3-hnVp29R4d8ABvjrCLpjRCMxQruiutjPFFu0y8Brhv4ExoywSg4PcCB_j4tk29RlSG_Gflzcy76AB9Kj8a4uU2N64XceejmvIHlPgNejQXbWlv5WYOVqVGkNmmV-USBBW_VXU-tue10w8OWvmxjc27TW8IhEcwcb410PaX1ZrvWY-GcquYDrY0rg-58RN7CZ9W4J-nl3_jLd0KpCXqk-Z9gVb_LTy2U_AclIZjGvFL_KFOOKHlRo8nRVUgzK0aEfAPdAQ4xNjJD1XQzZEOhlYUpXENq2EWEGSvvLMokKKIIJNPpU3GJAGhPgrSat7KlytLJKatgHQN857eh-vpxsZsfR1_OBEredzh0y-C2nEobS3280cIRJopbalnM4HyUj9lvk5uybXA8sBqMaBxbGqWKV_TvOnqGcpZtSA1E3NYXsMhzly1X6bbMibi21Ld_vNN514Dq0flFd4i0y-V3cc2vVZB=w1410-h1057-no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462" t="42391" r="25797" b="39131"/>
                <a:stretch/>
              </p:blipFill>
              <p:spPr bwMode="auto">
                <a:xfrm>
                  <a:off x="10206374" y="2514075"/>
                  <a:ext cx="1732675" cy="482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Right Arrow 18"/>
              <p:cNvSpPr/>
              <p:nvPr/>
            </p:nvSpPr>
            <p:spPr bwMode="auto">
              <a:xfrm>
                <a:off x="10597896" y="3124473"/>
                <a:ext cx="978408" cy="170812"/>
              </a:xfrm>
              <a:prstGeom prst="rightArrow">
                <a:avLst>
                  <a:gd name="adj1" fmla="val 50000"/>
                  <a:gd name="adj2" fmla="val 96683"/>
                </a:avLst>
              </a:prstGeom>
              <a:solidFill>
                <a:srgbClr val="008737"/>
              </a:solidFill>
              <a:ln w="9525" cap="flat" cmpd="sng" algn="ctr">
                <a:solidFill>
                  <a:srgbClr val="00873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0000" tIns="3960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432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-80" charset="-128"/>
                  </a:rPr>
                  <a:t>Fl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-80" charset="-128"/>
                  </a:rPr>
                  <a:t>ow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-80" charset="-128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335566" y="820268"/>
              <a:ext cx="162254" cy="2190102"/>
              <a:chOff x="9335566" y="820268"/>
              <a:chExt cx="162254" cy="219010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9335566" y="820268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endParaRPr lang="en-US" b="1" dirty="0" smtClean="0">
                  <a:latin typeface="+mn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335566" y="1555576"/>
                <a:ext cx="1474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US" b="1" dirty="0" smtClean="0">
                    <a:latin typeface="+mn-lt"/>
                  </a:rPr>
                  <a:t>A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335566" y="2208142"/>
                <a:ext cx="1474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US" b="1" dirty="0">
                    <a:latin typeface="+mn-lt"/>
                  </a:rPr>
                  <a:t>B</a:t>
                </a:r>
                <a:endParaRPr lang="en-US" b="1" dirty="0" smtClean="0">
                  <a:latin typeface="+mn-lt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350344" y="2764149"/>
                <a:ext cx="1474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US" b="1" dirty="0">
                    <a:latin typeface="+mn-lt"/>
                  </a:rPr>
                  <a:t>C</a:t>
                </a:r>
                <a:endParaRPr lang="en-US" b="1" dirty="0" smtClean="0">
                  <a:latin typeface="+mn-lt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550590" y="3710916"/>
            <a:ext cx="6747458" cy="2540990"/>
            <a:chOff x="5442955" y="3789040"/>
            <a:chExt cx="6747458" cy="2540990"/>
          </a:xfrm>
        </p:grpSpPr>
        <p:grpSp>
          <p:nvGrpSpPr>
            <p:cNvPr id="26" name="Group 25"/>
            <p:cNvGrpSpPr/>
            <p:nvPr/>
          </p:nvGrpSpPr>
          <p:grpSpPr>
            <a:xfrm>
              <a:off x="5442955" y="3789040"/>
              <a:ext cx="4742788" cy="2540990"/>
              <a:chOff x="5442955" y="3789040"/>
              <a:chExt cx="4742788" cy="2540990"/>
            </a:xfrm>
          </p:grpSpPr>
          <p:pic>
            <p:nvPicPr>
              <p:cNvPr id="15" name="Picture 4" descr="https://lh3.googleusercontent.com/Y2xBId4ZTZvBU6pTztO8MLtrLTZwh40MsfprLlBuPxQLVqfQcHTQRN6Osvk9zR5B2lzS974Lz8GFktd8VJ9PyMG5P18hJtIjUSDXyrioFu6OLIM7n5F4YpfVkvWyDU_83Pt7rt9EENbm5qPpJx2WQI5oQt2gKVAA_q3mTH_UpMGA7pAAJRCvM4Q1KCenW58hebHuqSPOWIVl1i6thYzAZZhtBIuvzLKXP3_P9L5eqb7LkRXT_PP_7bftxE1i3SHfofy6mGN9WcQwh94Lvo5c6srnVPxydKhKEY_0hON9j6EYCPMRqQq3tXG09hmtulvjDfEi4LP3OlQWLLQwirLg64lmadDVICCt2qPdsSF5dfGAZkaaaAkx1YxhEAFNc0L-O5Bsaq6z_whoakYTzGuqhCHzOiPSfUoURF88PT9DONDvyBWy6oHPIvTZguq05QIFmkQrbbCm0BWfIjbosd7VhR37h44yRgt1KAqoEquJ8jd0mLevXzrv9BplGO8bRepk8tj7_9Lv8YmIcvxadC27TTz-d5dn41ofzwbkTkg7EIJ1LhJtKQFEmFyYGmReUK55imfBfKE7w4v2US1N1963N8wxP80wQM42742S_6o8sEYFqqUdOLzHqNuRwYFyRCbvh7TzCrYqxB2VBWlfLFd-bMYZmFKk-XmDhrSh1QkV0IskuNNb0lkEpb4E=w1410-h1057-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8558" y="3789040"/>
                <a:ext cx="3387185" cy="254099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  <a:extLst/>
            </p:spPr>
          </p:pic>
          <p:grpSp>
            <p:nvGrpSpPr>
              <p:cNvPr id="25" name="Group 24"/>
              <p:cNvGrpSpPr/>
              <p:nvPr/>
            </p:nvGrpSpPr>
            <p:grpSpPr>
              <a:xfrm>
                <a:off x="5442955" y="4879515"/>
                <a:ext cx="1355603" cy="360040"/>
                <a:chOff x="5442955" y="4879515"/>
                <a:chExt cx="1355603" cy="36004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5442955" y="4879515"/>
                  <a:ext cx="576064" cy="36004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180000" tIns="46800" rIns="180000" bIns="468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432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ea typeface="ＭＳ Ｐゴシック" pitchFamily="-80" charset="-128"/>
                    </a:rPr>
                    <a:t>Gas</a:t>
                  </a:r>
                </a:p>
              </p:txBody>
            </p:sp>
            <p:cxnSp>
              <p:nvCxnSpPr>
                <p:cNvPr id="23" name="Straight Connector 22"/>
                <p:cNvCxnSpPr>
                  <a:endCxn id="15" idx="1"/>
                </p:cNvCxnSpPr>
                <p:nvPr/>
              </p:nvCxnSpPr>
              <p:spPr bwMode="auto">
                <a:xfrm>
                  <a:off x="6019019" y="5059535"/>
                  <a:ext cx="779539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45" name="Group 44"/>
            <p:cNvGrpSpPr/>
            <p:nvPr/>
          </p:nvGrpSpPr>
          <p:grpSpPr>
            <a:xfrm>
              <a:off x="10185743" y="4106419"/>
              <a:ext cx="2004670" cy="1859084"/>
              <a:chOff x="10185743" y="4106419"/>
              <a:chExt cx="2004670" cy="1859084"/>
            </a:xfrm>
          </p:grpSpPr>
          <p:cxnSp>
            <p:nvCxnSpPr>
              <p:cNvPr id="28" name="Straight Connector 27"/>
              <p:cNvCxnSpPr/>
              <p:nvPr/>
            </p:nvCxnSpPr>
            <p:spPr bwMode="auto">
              <a:xfrm flipV="1">
                <a:off x="10185743" y="5059535"/>
                <a:ext cx="1238055" cy="106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Rectangle 35"/>
              <p:cNvSpPr/>
              <p:nvPr/>
            </p:nvSpPr>
            <p:spPr bwMode="auto">
              <a:xfrm>
                <a:off x="10744793" y="5605463"/>
                <a:ext cx="1445620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180000" tIns="46800" rIns="18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432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tx1"/>
                    </a:solidFill>
                    <a:ea typeface="ＭＳ Ｐゴシック" pitchFamily="-80" charset="-128"/>
                  </a:rPr>
                  <a:t>Vacuum pump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pitchFamily="-80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0700988" y="4106419"/>
                <a:ext cx="1445620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180000" tIns="46800" rIns="18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432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tx1"/>
                    </a:solidFill>
                    <a:ea typeface="ＭＳ Ｐゴシック" pitchFamily="-80" charset="-128"/>
                  </a:rPr>
                  <a:t>Exhaust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pitchFamily="-80" charset="-128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1423798" y="4472191"/>
                <a:ext cx="0" cy="1133272"/>
                <a:chOff x="11423798" y="4472191"/>
                <a:chExt cx="0" cy="1133272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flipV="1">
                  <a:off x="11423798" y="4472191"/>
                  <a:ext cx="0" cy="59228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flipV="1">
                  <a:off x="11423798" y="5013176"/>
                  <a:ext cx="0" cy="59228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56" name="Right Arrow 55"/>
          <p:cNvSpPr/>
          <p:nvPr/>
        </p:nvSpPr>
        <p:spPr bwMode="auto">
          <a:xfrm rot="21043017">
            <a:off x="8155287" y="1183769"/>
            <a:ext cx="1203509" cy="157468"/>
          </a:xfrm>
          <a:prstGeom prst="rightArrow">
            <a:avLst>
              <a:gd name="adj1" fmla="val 40926"/>
              <a:gd name="adj2" fmla="val 96683"/>
            </a:avLst>
          </a:prstGeom>
          <a:solidFill>
            <a:srgbClr val="008737"/>
          </a:solidFill>
          <a:ln w="9525" cap="flat" cmpd="sng" algn="ctr">
            <a:solidFill>
              <a:srgbClr val="00873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latin typeface="+mn-lt"/>
              </a:rPr>
              <a:t>Lateral gradient in </a:t>
            </a:r>
            <a:r>
              <a:rPr lang="en-US" sz="1050" dirty="0" err="1" smtClean="0">
                <a:latin typeface="+mn-lt"/>
              </a:rPr>
              <a:t>Pd:Zn</a:t>
            </a:r>
            <a:r>
              <a:rPr lang="en-US" sz="1050" dirty="0" smtClean="0">
                <a:latin typeface="+mn-lt"/>
              </a:rPr>
              <a:t> </a:t>
            </a:r>
            <a:endParaRPr kumimoji="0" lang="en-US" sz="105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310658">
            <a:off x="8080055" y="2244151"/>
            <a:ext cx="1203509" cy="157468"/>
          </a:xfrm>
          <a:prstGeom prst="rightArrow">
            <a:avLst>
              <a:gd name="adj1" fmla="val 40926"/>
              <a:gd name="adj2" fmla="val 96683"/>
            </a:avLst>
          </a:prstGeom>
          <a:solidFill>
            <a:srgbClr val="008737"/>
          </a:solidFill>
          <a:ln w="9525" cap="flat" cmpd="sng" algn="ctr">
            <a:solidFill>
              <a:srgbClr val="00873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latin typeface="+mn-lt"/>
              </a:rPr>
              <a:t>Slow Zn deposition</a:t>
            </a:r>
            <a:endParaRPr kumimoji="0" lang="en-US" sz="105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 rot="1455173">
            <a:off x="8116118" y="3460499"/>
            <a:ext cx="1203509" cy="157468"/>
          </a:xfrm>
          <a:prstGeom prst="rightArrow">
            <a:avLst>
              <a:gd name="adj1" fmla="val 40926"/>
              <a:gd name="adj2" fmla="val 96683"/>
            </a:avLst>
          </a:prstGeom>
          <a:solidFill>
            <a:srgbClr val="008737"/>
          </a:solidFill>
          <a:ln w="9525" cap="flat" cmpd="sng" algn="ctr">
            <a:solidFill>
              <a:srgbClr val="00873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latin typeface="+mn-lt"/>
              </a:rPr>
              <a:t>Lateral gradient in </a:t>
            </a:r>
            <a:r>
              <a:rPr lang="en-US" sz="1050" dirty="0" err="1" smtClean="0">
                <a:latin typeface="+mn-lt"/>
              </a:rPr>
              <a:t>Pd:Zn</a:t>
            </a:r>
            <a:endParaRPr kumimoji="0" lang="en-US" sz="105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489395" y="392757"/>
            <a:ext cx="2057505" cy="4275640"/>
            <a:chOff x="9489395" y="392757"/>
            <a:chExt cx="2057505" cy="4275640"/>
          </a:xfrm>
        </p:grpSpPr>
        <p:grpSp>
          <p:nvGrpSpPr>
            <p:cNvPr id="48" name="Group 47"/>
            <p:cNvGrpSpPr/>
            <p:nvPr/>
          </p:nvGrpSpPr>
          <p:grpSpPr>
            <a:xfrm>
              <a:off x="9489395" y="392757"/>
              <a:ext cx="2057505" cy="2855862"/>
              <a:chOff x="10140284" y="-1261320"/>
              <a:chExt cx="1804849" cy="2505169"/>
            </a:xfrm>
          </p:grpSpPr>
          <p:pic>
            <p:nvPicPr>
              <p:cNvPr id="49" name="Picture 2" descr="https://lh3.googleusercontent.com/k6ihYAVuRqomWUdS-IcaN15ai5ftE-wBZOQBK_rdc35sL13CfpOtAOEGgAtz3FEeolxKkQRhEgwEsFpQZveQbzW9giMv7mCa2-rn2n9aHXpSSjLER3gFqyffLpefiYosI95fCJKVjw2pte3ZinkVZMLHKfeHYOWDek7Gnho5cIrPAp78Z5y6U_wuCbd1Z-Y8M9--5LaTPY2SyBminsF6H8PLWsFyykz3u91cVPBd2Vfi7eLAokNJ8KH52s3CyI_lgQaJVNYa-Awj8Ds19V7s2csiqr0YAVai220FZ0ropy-5PNikqa0iiOaqxJRi5tDmzOcLjtnD0dnLIwxIokLMW8QMlXi2ZBB7mNcnBctVr_66YJwZMcDk54xWjHSiLsg5Zks-i6jk90qtF8YMNd2o2ElwQNxDAW-K1KH1eSL5s34kA-QwBMF0UhN8rRPVrOY08Ly9kZ-c059bEplbQFrOkCzYl_jSR30MB_QF2DMljAZP5qKIiNA5BuMAqQTWIjeEXzDipLjnjdINfSgEq_ziGTk112eCntbCYbJB-tdtRzpy7sNDvyGeWgY0itAnJz6hqdxrKs9DkMD7npa2fq7o9BADvWGqqsLD_5ERhIs5GcRwD4DJ0WBS5DWyNx-OPbjUicGXZMNmyOIa_81S9FmAc8KrXV48bfXgrjoTcfuIsPuCdl1goMDpRjKy=w1410-h1057-no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70" t="26384" r="34308" b="43890"/>
              <a:stretch/>
            </p:blipFill>
            <p:spPr bwMode="auto">
              <a:xfrm>
                <a:off x="10140284" y="126561"/>
                <a:ext cx="1804849" cy="1117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s://lh3.googleusercontent.com/MUheiE-DHn6K2ZVyYI9gohtSPfllFYWjKRAgYSVgbSNRnsTQubKGR0r3cN0UcH1OCPRyadkMLloJUuSbdmVQaYK8-0oAZMSkjeitex6K5HHWQL_Ux6xIcD9N5ctNuvAqEOJz1R2M5tmTUlBUx309Rhub48-XDU2lCyVPr_F82oxA8uGCMN2qBDbZMsst9eZlBNuZsjAJ99HqrCc4PgDbI3GNNp9T3-U6eOjYgnwWaLZNr7BEnHS0WMeRJZT986R59Dcs-0k5cjJbbJnHUIL9JwJL8VaOZvS-z0fZXZpGrVx4bfWc5a-0oSwK8iwyDOLpHl-REHrT5gJjIk6z_V907XFKfcvMTAUBEt2TPJ4ugplZhWbxRXA9qq-1vdVggUoIFMSOxMsqeHgeI7fr9O5nQJksq4jR1dqUxhx2aBtcSOIYjW1H1GTIDFKUrg2-rZi0Fhi8ltCInh0TuTXItj5YpeUW1vT-Gc3J-DI4ru9Yt9HhWUkt1Nh1DU0NfWNAPORuHZlUbThgYDNOdRaFFDXJDcO9nxYlaV9ZC0PT6iJ1TAVOPvK4Fnt8uob7huy0Yo-soakebcFiGSfEXW9EuNvKLeSBZF76j9opRV2FcHSeSTzKgxWe-uccLgRSssfVujle5jBig_BHpn2hV_tVAlVpnOUZD70dQ6XFiT0EsfBCWJHlGzYlgZ94RGws=w793-h1057-no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23" t="32990" r="17533" b="37577"/>
              <a:stretch/>
            </p:blipFill>
            <p:spPr bwMode="auto">
              <a:xfrm>
                <a:off x="10140284" y="-1261320"/>
                <a:ext cx="1792161" cy="1303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" name="Picture 2" descr="https://lh3.googleusercontent.com/da7wML0VVSaqvrYBeRJYi6AE5ycRkBcI2Tps0MKh4UVvTbZ-uTNHA_C3bEY3it1EidbdVien7Z5GFxl0g26TVnnRYMNXIdeGkJDlCo-twgYzjp7UWF6eouYYqeK2IKrmK2VYogCm4RpgogaWz1XufWTdJ2JktIIijRwmoZgRZu6Ui2NtV3-Kh8NrZ5Mz6LvuNdeV7CRPtgmdF38QBSbL1_0AVWXM2tluHO7B1YIaIB0WAT4tdWzrOgLR6ELu3F86hQgaZXXFAQO5ZXycvrA-71tEZX2kRbCQflOG2SOBP-awKP3WL6SDDJxh75d3jy3dSJKdtiGwbVZ3uS6UDRk2fnqcwbTObUmWoO4pqoj1GO_N5tmP38odQbq7Xg3hjuQ_fR5YS1ySXD0UUoOt4j2tPRJANoi-re_BqBjUaYNSH3Lnz9gbkPcmYtMSvv425ZnaBo7B_HiVx1qarMNpCiPnWdRN-poOLaYSKFtN-kkAlqdNhW0g9rorv3n9QT8eIbq8k50B0CuMtLimG89e8yijGxhXGMS8iLp5WnqRxhNIO-rJ2hChn8j5q5WkL15m45kB6sGhX5i7vUSViJR3fp_TqNRy0GKfvfXMMRxP02zzRr5lsLg4ocBOmeqeTJLso8KVP2f5uECZZsAR8Qov8mCTeKW0TpA2c-cLyn734ltCrj_91e4yDrZrnVD9=w793-h1057-n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7006" r="12841" b="23149"/>
            <a:stretch/>
          </p:blipFill>
          <p:spPr bwMode="auto">
            <a:xfrm>
              <a:off x="9496626" y="3344935"/>
              <a:ext cx="2043041" cy="132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36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744153"/>
            <a:ext cx="3168352" cy="45077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Gas flow</a:t>
            </a:r>
          </a:p>
          <a:p>
            <a:r>
              <a:rPr lang="en-US" dirty="0" smtClean="0"/>
              <a:t>100 ml/min </a:t>
            </a:r>
          </a:p>
          <a:p>
            <a:r>
              <a:rPr lang="en-US" dirty="0" smtClean="0"/>
              <a:t>16/84 </a:t>
            </a:r>
            <a:r>
              <a:rPr lang="en-US" dirty="0" err="1" smtClean="0"/>
              <a:t>vol</a:t>
            </a:r>
            <a:r>
              <a:rPr lang="en-US" dirty="0" smtClean="0"/>
              <a:t>% H₂/</a:t>
            </a:r>
            <a:r>
              <a:rPr lang="en-US" dirty="0" err="1" smtClean="0"/>
              <a:t>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Experimental Procedure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48382"/>
              </p:ext>
            </p:extLst>
          </p:nvPr>
        </p:nvGraphicFramePr>
        <p:xfrm>
          <a:off x="3070870" y="2505022"/>
          <a:ext cx="6346750" cy="353993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69350">
                  <a:extLst>
                    <a:ext uri="{9D8B030D-6E8A-4147-A177-3AD203B41FA5}">
                      <a16:colId xmlns:a16="http://schemas.microsoft.com/office/drawing/2014/main" val="2891665034"/>
                    </a:ext>
                  </a:extLst>
                </a:gridCol>
                <a:gridCol w="1269350">
                  <a:extLst>
                    <a:ext uri="{9D8B030D-6E8A-4147-A177-3AD203B41FA5}">
                      <a16:colId xmlns:a16="http://schemas.microsoft.com/office/drawing/2014/main" val="3913409757"/>
                    </a:ext>
                  </a:extLst>
                </a:gridCol>
                <a:gridCol w="1269350">
                  <a:extLst>
                    <a:ext uri="{9D8B030D-6E8A-4147-A177-3AD203B41FA5}">
                      <a16:colId xmlns:a16="http://schemas.microsoft.com/office/drawing/2014/main" val="2558280964"/>
                    </a:ext>
                  </a:extLst>
                </a:gridCol>
                <a:gridCol w="1269350">
                  <a:extLst>
                    <a:ext uri="{9D8B030D-6E8A-4147-A177-3AD203B41FA5}">
                      <a16:colId xmlns:a16="http://schemas.microsoft.com/office/drawing/2014/main" val="907290039"/>
                    </a:ext>
                  </a:extLst>
                </a:gridCol>
                <a:gridCol w="1269350">
                  <a:extLst>
                    <a:ext uri="{9D8B030D-6E8A-4147-A177-3AD203B41FA5}">
                      <a16:colId xmlns:a16="http://schemas.microsoft.com/office/drawing/2014/main" val="2007164326"/>
                    </a:ext>
                  </a:extLst>
                </a:gridCol>
              </a:tblGrid>
              <a:tr h="9544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</a:t>
                      </a:r>
                      <a:endParaRPr lang="en-US" sz="14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Annealin</a:t>
                      </a:r>
                      <a:r>
                        <a:rPr lang="en-US" sz="1400" baseline="0" dirty="0" smtClean="0"/>
                        <a:t>g temperature (° C /K)</a:t>
                      </a:r>
                      <a:endParaRPr lang="en-US" sz="14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time at annealing temperature (min)</a:t>
                      </a:r>
                      <a:endParaRPr lang="en-US" sz="14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Annealing</a:t>
                      </a:r>
                      <a:r>
                        <a:rPr lang="en-US" sz="1400" baseline="0" dirty="0" smtClean="0"/>
                        <a:t> time with no flow</a:t>
                      </a:r>
                      <a:endParaRPr lang="en-US" sz="14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Configu</a:t>
                      </a:r>
                      <a:r>
                        <a:rPr lang="en-US" sz="1400" dirty="0" smtClean="0"/>
                        <a:t>-ration</a:t>
                      </a:r>
                      <a:endParaRPr lang="en-US" sz="1400" dirty="0"/>
                    </a:p>
                  </a:txBody>
                  <a:tcPr marL="106046" marR="106046" marT="53023" marB="53023"/>
                </a:tc>
                <a:extLst>
                  <a:ext uri="{0D108BD9-81ED-4DB2-BD59-A6C34878D82A}">
                    <a16:rowId xmlns:a16="http://schemas.microsoft.com/office/drawing/2014/main" val="1292060140"/>
                  </a:ext>
                </a:extLst>
              </a:tr>
              <a:tr h="430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#1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600 (873)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extLst>
                  <a:ext uri="{0D108BD9-81ED-4DB2-BD59-A6C34878D82A}">
                    <a16:rowId xmlns:a16="http://schemas.microsoft.com/office/drawing/2014/main" val="2905971928"/>
                  </a:ext>
                </a:extLst>
              </a:tr>
              <a:tr h="430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#2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 (523)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extLst>
                  <a:ext uri="{0D108BD9-81ED-4DB2-BD59-A6C34878D82A}">
                    <a16:rowId xmlns:a16="http://schemas.microsoft.com/office/drawing/2014/main" val="2963039030"/>
                  </a:ext>
                </a:extLst>
              </a:tr>
              <a:tr h="430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#3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350 (623)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extLst>
                  <a:ext uri="{0D108BD9-81ED-4DB2-BD59-A6C34878D82A}">
                    <a16:rowId xmlns:a16="http://schemas.microsoft.com/office/drawing/2014/main" val="4052301486"/>
                  </a:ext>
                </a:extLst>
              </a:tr>
              <a:tr h="430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#4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350 (623)</a:t>
                      </a:r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extLst>
                  <a:ext uri="{0D108BD9-81ED-4DB2-BD59-A6C34878D82A}">
                    <a16:rowId xmlns:a16="http://schemas.microsoft.com/office/drawing/2014/main" val="2869997000"/>
                  </a:ext>
                </a:extLst>
              </a:tr>
              <a:tr h="430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#5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350 (623)</a:t>
                      </a:r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extLst>
                  <a:ext uri="{0D108BD9-81ED-4DB2-BD59-A6C34878D82A}">
                    <a16:rowId xmlns:a16="http://schemas.microsoft.com/office/drawing/2014/main" val="2436468722"/>
                  </a:ext>
                </a:extLst>
              </a:tr>
              <a:tr h="430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#6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450</a:t>
                      </a:r>
                      <a:r>
                        <a:rPr lang="en-US" sz="1600" baseline="0" dirty="0" smtClean="0"/>
                        <a:t> (723)</a:t>
                      </a:r>
                      <a:endParaRPr lang="en-US" sz="1600" dirty="0" smtClean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06046" marR="106046" marT="53023" marB="53023"/>
                </a:tc>
                <a:extLst>
                  <a:ext uri="{0D108BD9-81ED-4DB2-BD59-A6C34878D82A}">
                    <a16:rowId xmlns:a16="http://schemas.microsoft.com/office/drawing/2014/main" val="56166115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136779" y="394923"/>
            <a:ext cx="1887049" cy="2272181"/>
            <a:chOff x="7484037" y="820268"/>
            <a:chExt cx="2016226" cy="2471937"/>
          </a:xfrm>
        </p:grpSpPr>
        <p:grpSp>
          <p:nvGrpSpPr>
            <p:cNvPr id="9" name="Group 8"/>
            <p:cNvGrpSpPr/>
            <p:nvPr/>
          </p:nvGrpSpPr>
          <p:grpSpPr>
            <a:xfrm>
              <a:off x="7484037" y="1128135"/>
              <a:ext cx="2016226" cy="2164070"/>
              <a:chOff x="9922825" y="1131215"/>
              <a:chExt cx="2016226" cy="216407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922825" y="1131215"/>
                <a:ext cx="2016226" cy="1865737"/>
                <a:chOff x="9922825" y="1131215"/>
                <a:chExt cx="2016226" cy="1865737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9922825" y="1131215"/>
                  <a:ext cx="2016226" cy="1303133"/>
                  <a:chOff x="9551590" y="2176202"/>
                  <a:chExt cx="2016226" cy="1303133"/>
                </a:xfrm>
              </p:grpSpPr>
              <p:pic>
                <p:nvPicPr>
                  <p:cNvPr id="21" name="Picture 2" descr="https://lh3.googleusercontent.com/Ai9oOPLhj8pmZaKRhkYJQfPfunZarNc4RPQelFfmPjLIXA2jVquyAHYVq1fQlS5zE7mNt9TEkYjVZru2ZkFkzSoSrSrXQefAE5khv19Q9bLbHvD6Tg3YHhLaVOyE0QYMeyzHiivxkkQhNpf9uipagm27X3-2y4Cg4SQx6QLfXu-k0jQ7RLrbXuEmL-8tA74BWfrNlv5skmUebONf9HO1CQXEYGTznx9df4Sb0WWakrlbgvUlK674FowyDHbE6MLCjCkATJ-AvKdvKWYM0XunXRwCyOOe9QOpYEpvduQGWfRw9IVBYkHE26kvo55czOhDb12uQdIp-tp9lro7wvsKiE0qz5JWAJPgm3aUUGSsAp5dCaWdVQHoxUqoKK4IkrKinPM6vPnW9HWOjHkR_XkuKMKfsf9fq24IBktu8p4UmQ-eWXlFZbhzABxBWJccJLjP9yxPyda1ctTgjP42mZZIwE262Dy-sUYd0trfskI1KEUySY3-wXxhhC89Wh_gJI5TDS0ob3jQOjdItNr1pgAH_dDF8yd72ejhdAzv4pXFy06t3aNkgdS4S7bjGGiVWkoH2FqGdPhZR-8wn8Q4uHkXjfwsZlQefNwvojDtNY_MnpGhyftWJssfN2QNRSdFoePF75aNEvlCgWAy6N1gHLUBfmeYNYFpiWx1ep2e7ytwN_5KVSPfvxx4ykmO=w1344-h1008-no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722" t="39239" r="12361" b="32224"/>
                  <a:stretch/>
                </p:blipFill>
                <p:spPr bwMode="auto">
                  <a:xfrm>
                    <a:off x="9551590" y="2176202"/>
                    <a:ext cx="2016225" cy="64734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" name="Picture 2" descr="https://lh3.googleusercontent.com/PfdJhpHtsTGPcFFs7QOVYLG52nJcwPkf2Isi_bBxP4hFui9VMzrv4GSK5GKcMYqrINI1h5RhIb_6b5FpWi2ZgrFVQrgTmezNyl3mpqntrjYJXJoi0mz991sof_CCnI2kQq4KQPDIPJtH9xjTwfDONsFNPtGhTu1j5FvR_8XNGmGRAJlE_67XMUCZWIShKh6ireF6NDJSSlmobnqVy-wcwCblcZIA9QU678mSaeUwbSUuNC-hjgmqXuiIbFSu8K-nxVOwWXBSR8L1f3mmgrJr0S51chC0tVW-DfwIjGY2U43cVghGAaGdOTUmwlQhmMZFlG_DWIABhm3fSnL49IqOq_NUKVrk6MlCmTlOzHP802bXK6NfQpH8zBYmoe3nLUcEIPPj3ZkGA79qF8RzZLZKif10ZPNbL9ahDGfezdhTYQue11615REqvcqbhtv5vzRYbnVDGvYhEsxRG6hxYncmAKaaCugjm_0shJGkOrav1XFEfdj0SgwnvVJLcAG9aW94bC65lOLy3Kb5jbmkFnoIqBgrQYYJC949b-cjly94oo2OJOgpVitzQJWHKOWmsiOqo6RiQDhesEo3P8aZAdAwmzqEVO194xtvzEz2D7QQnPbxq1yUm1KZWae4eUR-XuG4KnW3QCw464yy_v7siGT2pxoaZkhYKL1VnFwCM6vcXWVUCFE70xiKiaCg=w793-h1057-no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055" t="19852" r="39690" b="25558"/>
                  <a:stretch/>
                </p:blipFill>
                <p:spPr bwMode="auto">
                  <a:xfrm rot="16200000">
                    <a:off x="10415689" y="2327207"/>
                    <a:ext cx="576062" cy="17281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8" name="Picture 2" descr="https://lh3.googleusercontent.com/JQaD83F4z9DU2M-zicGjVJufVIyFBRnZ2kwqvNUw01-SKc1_4PL9CivitCAl9emuT5JC0lqzqPTRyQZ01VROhQzCcmPgP8mrNSfAd9D9XRzk8y8kYom3nb4SJ8zWmf8q3We4hN7YwAzWp7QqruX_S1eSBiA-3vvKbsoE9MBi7RRcE9JAFD1SsY0_gQCoFdVIeVMxFpQ_AEQlU7IEAS-vqq3SLr-PE3-hnVp29R4d8ABvjrCLpjRCMxQruiutjPFFu0y8Brhv4ExoywSg4PcCB_j4tk29RlSG_Gflzcy76AB9Kj8a4uU2N64XceejmvIHlPgNejQXbWlv5WYOVqVGkNmmV-USBBW_VXU-tue10w8OWvmxjc27TW8IhEcwcb410PaX1ZrvWY-GcquYDrY0rg-58RN7CZ9W4J-nl3_jLd0KpCXqk-Z9gVb_LTy2U_AclIZjGvFL_KFOOKHlRo8nRVUgzK0aEfAPdAQ4xNjJD1XQzZEOhlYUpXENq2EWEGSvvLMokKKIIJNPpU3GJAGhPgrSat7KlytLJKatgHQN857eh-vpxsZsfR1_OBEredzh0y-C2nEobS3280cIRJopbalnM4HyUj9lvk5uybXA8sBqMaBxbGqWKV_TvOnqGcpZtSA1E3NYXsMhzly1X6bbMibi21Ld_vNN514Dq0flFd4i0y-V3cc2vVZB=w1410-h1057-no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462" t="42391" r="25797" b="39131"/>
                <a:stretch/>
              </p:blipFill>
              <p:spPr bwMode="auto">
                <a:xfrm>
                  <a:off x="10206374" y="2514075"/>
                  <a:ext cx="1732675" cy="482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Right Arrow 15"/>
              <p:cNvSpPr/>
              <p:nvPr/>
            </p:nvSpPr>
            <p:spPr bwMode="auto">
              <a:xfrm>
                <a:off x="10597896" y="3124473"/>
                <a:ext cx="978408" cy="170812"/>
              </a:xfrm>
              <a:prstGeom prst="rightArrow">
                <a:avLst>
                  <a:gd name="adj1" fmla="val 50000"/>
                  <a:gd name="adj2" fmla="val 96683"/>
                </a:avLst>
              </a:prstGeom>
              <a:solidFill>
                <a:srgbClr val="008737"/>
              </a:solidFill>
              <a:ln w="9525" cap="flat" cmpd="sng" algn="ctr">
                <a:solidFill>
                  <a:srgbClr val="00873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0000" tIns="3960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432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-80" charset="-128"/>
                  </a:rPr>
                  <a:t>Fl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-80" charset="-128"/>
                  </a:rPr>
                  <a:t>ow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-80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35566" y="820268"/>
              <a:ext cx="162254" cy="2190102"/>
              <a:chOff x="9335566" y="820268"/>
              <a:chExt cx="162254" cy="219010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335566" y="820268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endParaRPr lang="en-US" b="1" dirty="0" smtClean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335566" y="1555576"/>
                <a:ext cx="1474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US" b="1" dirty="0" smtClean="0">
                    <a:latin typeface="+mn-lt"/>
                  </a:rPr>
                  <a:t>A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335566" y="2208142"/>
                <a:ext cx="1474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US" b="1" dirty="0">
                    <a:latin typeface="+mn-lt"/>
                  </a:rPr>
                  <a:t>B</a:t>
                </a:r>
                <a:endParaRPr lang="en-US" b="1" dirty="0" smtClean="0">
                  <a:latin typeface="+mn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350344" y="2764149"/>
                <a:ext cx="1474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US" b="1" dirty="0">
                    <a:latin typeface="+mn-lt"/>
                  </a:rPr>
                  <a:t>C</a:t>
                </a:r>
                <a:endParaRPr lang="en-US" b="1" dirty="0" smtClean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7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Annealing at different temperatures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622" y="1744153"/>
            <a:ext cx="2448272" cy="892759"/>
          </a:xfrm>
        </p:spPr>
        <p:txBody>
          <a:bodyPr/>
          <a:lstStyle/>
          <a:p>
            <a:r>
              <a:rPr lang="el-GR" dirty="0"/>
              <a:t>ω</a:t>
            </a:r>
            <a:r>
              <a:rPr lang="en-US" dirty="0"/>
              <a:t> = 0.5</a:t>
            </a:r>
            <a:r>
              <a:rPr lang="en-US" dirty="0" smtClean="0"/>
              <a:t>°</a:t>
            </a:r>
          </a:p>
          <a:p>
            <a:r>
              <a:rPr lang="en-US" dirty="0" smtClean="0"/>
              <a:t>Mask = 10 mm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GIXRD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4566" y="2780928"/>
            <a:ext cx="8352928" cy="3249956"/>
            <a:chOff x="1846734" y="2389522"/>
            <a:chExt cx="8352928" cy="32499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734" y="2389522"/>
              <a:ext cx="7615424" cy="3249956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8241381" y="2766669"/>
              <a:ext cx="1045091" cy="2242542"/>
              <a:chOff x="8169372" y="3310328"/>
              <a:chExt cx="1045091" cy="2242542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518" y="3310328"/>
                <a:ext cx="929203" cy="17300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9885" y="4325192"/>
                <a:ext cx="907836" cy="17308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3625" y="4647279"/>
                <a:ext cx="864096" cy="18037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9372" y="4991140"/>
                <a:ext cx="1045091" cy="17713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1470" y="5349892"/>
                <a:ext cx="685051" cy="202978"/>
              </a:xfrm>
              <a:prstGeom prst="rect">
                <a:avLst/>
              </a:prstGeom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2115" y="3121293"/>
              <a:ext cx="1364357" cy="18110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2115" y="3444148"/>
              <a:ext cx="2277547" cy="20001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9479582" y="2780928"/>
            <a:ext cx="2194096" cy="2705785"/>
            <a:chOff x="8005566" y="2883455"/>
            <a:chExt cx="2194096" cy="2705785"/>
          </a:xfrm>
        </p:grpSpPr>
        <p:grpSp>
          <p:nvGrpSpPr>
            <p:cNvPr id="17" name="Group 16"/>
            <p:cNvGrpSpPr/>
            <p:nvPr/>
          </p:nvGrpSpPr>
          <p:grpSpPr>
            <a:xfrm>
              <a:off x="8903518" y="2883455"/>
              <a:ext cx="1296144" cy="1791941"/>
              <a:chOff x="9533122" y="230803"/>
              <a:chExt cx="1296144" cy="1791941"/>
            </a:xfrm>
          </p:grpSpPr>
          <p:pic>
            <p:nvPicPr>
              <p:cNvPr id="18" name="Picture 2" descr="https://lh3.googleusercontent.com/k6ihYAVuRqomWUdS-IcaN15ai5ftE-wBZOQBK_rdc35sL13CfpOtAOEGgAtz3FEeolxKkQRhEgwEsFpQZveQbzW9giMv7mCa2-rn2n9aHXpSSjLER3gFqyffLpefiYosI95fCJKVjw2pte3ZinkVZMLHKfeHYOWDek7Gnho5cIrPAp78Z5y6U_wuCbd1Z-Y8M9--5LaTPY2SyBminsF6H8PLWsFyykz3u91cVPBd2Vfi7eLAokNJ8KH52s3CyI_lgQaJVNYa-Awj8Ds19V7s2csiqr0YAVai220FZ0ropy-5PNikqa0iiOaqxJRi5tDmzOcLjtnD0dnLIwxIokLMW8QMlXi2ZBB7mNcnBctVr_66YJwZMcDk54xWjHSiLsg5Zks-i6jk90qtF8YMNd2o2ElwQNxDAW-K1KH1eSL5s34kA-QwBMF0UhN8rRPVrOY08Ly9kZ-c059bEplbQFrOkCzYl_jSR30MB_QF2DMljAZP5qKIiNA5BuMAqQTWIjeEXzDipLjnjdINfSgEq_ziGTk112eCntbCYbJB-tdtRzpy7sNDvyGeWgY0itAnJz6hqdxrKs9DkMD7npa2fq7o9BADvWGqqsLD_5ERhIs5GcRwD4DJ0WBS5DWyNx-OPbjUicGXZMNmyOIa_81S9FmAc8KrXV48bfXgrjoTcfuIsPuCdl1goMDpRjKy=w1410-h1057-n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76" t="26494" r="34524" b="42226"/>
              <a:stretch/>
            </p:blipFill>
            <p:spPr bwMode="auto">
              <a:xfrm>
                <a:off x="9533122" y="1158648"/>
                <a:ext cx="1296144" cy="864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https://lh3.googleusercontent.com/MUheiE-DHn6K2ZVyYI9gohtSPfllFYWjKRAgYSVgbSNRnsTQubKGR0r3cN0UcH1OCPRyadkMLloJUuSbdmVQaYK8-0oAZMSkjeitex6K5HHWQL_Ux6xIcD9N5ctNuvAqEOJz1R2M5tmTUlBUx309Rhub48-XDU2lCyVPr_F82oxA8uGCMN2qBDbZMsst9eZlBNuZsjAJ99HqrCc4PgDbI3GNNp9T3-U6eOjYgnwWaLZNr7BEnHS0WMeRJZT986R59Dcs-0k5cjJbbJnHUIL9JwJL8VaOZvS-z0fZXZpGrVx4bfWc5a-0oSwK8iwyDOLpHl-REHrT5gJjIk6z_V907XFKfcvMTAUBEt2TPJ4ugplZhWbxRXA9qq-1vdVggUoIFMSOxMsqeHgeI7fr9O5nQJksq4jR1dqUxhx2aBtcSOIYjW1H1GTIDFKUrg2-rZi0Fhi8ltCInh0TuTXItj5YpeUW1vT-Gc3J-DI4ru9Yt9HhWUkt1Nh1DU0NfWNAPORuHZlUbThgYDNOdRaFFDXJDcO9nxYlaV9ZC0PT6iJ1TAVOPvK4Fnt8uob7huy0Yo-soakebcFiGSfEXW9EuNvKLeSBZF76j9opRV2FcHSeSTzKgxWe-uccLgRSssfVujle5jBig_BHpn2hV_tVAlVpnOUZD70dQ6XFiT0EsfBCWJHlGzYlgZ94RGws=w793-h1057-no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82" t="35287" r="19708" b="37451"/>
              <a:stretch/>
            </p:blipFill>
            <p:spPr bwMode="auto">
              <a:xfrm>
                <a:off x="9533122" y="230803"/>
                <a:ext cx="1296144" cy="886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8005566" y="3325879"/>
              <a:ext cx="681928" cy="186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Right Brace 13"/>
            <p:cNvSpPr/>
            <p:nvPr/>
          </p:nvSpPr>
          <p:spPr bwMode="auto">
            <a:xfrm>
              <a:off x="8005566" y="3578364"/>
              <a:ext cx="416810" cy="1260523"/>
            </a:xfrm>
            <a:prstGeom prst="rightBrace">
              <a:avLst>
                <a:gd name="adj1" fmla="val 8333"/>
                <a:gd name="adj2" fmla="val 5066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8005566" y="5337532"/>
              <a:ext cx="762152" cy="251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195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 at different </a:t>
            </a:r>
            <a:r>
              <a:rPr lang="en-US" dirty="0" smtClean="0"/>
              <a:t>temperatures - </a:t>
            </a:r>
            <a:r>
              <a:rPr lang="en-US" dirty="0" err="1" smtClean="0"/>
              <a:t>Pd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622" y="1744153"/>
            <a:ext cx="3528392" cy="892759"/>
          </a:xfrm>
        </p:spPr>
        <p:txBody>
          <a:bodyPr/>
          <a:lstStyle/>
          <a:p>
            <a:r>
              <a:rPr lang="en-US" dirty="0" smtClean="0"/>
              <a:t>No pure </a:t>
            </a:r>
            <a:r>
              <a:rPr lang="en-US" dirty="0" err="1" smtClean="0"/>
              <a:t>Pd</a:t>
            </a:r>
            <a:r>
              <a:rPr lang="en-US" dirty="0" smtClean="0"/>
              <a:t> at T &gt; 523 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GIXRD - </a:t>
            </a:r>
            <a:r>
              <a:rPr lang="el-GR" dirty="0"/>
              <a:t>ω</a:t>
            </a:r>
            <a:r>
              <a:rPr lang="en-US" dirty="0"/>
              <a:t> = 0.5</a:t>
            </a:r>
            <a:r>
              <a:rPr lang="en-US" dirty="0" smtClean="0"/>
              <a:t>°, mask </a:t>
            </a:r>
            <a:r>
              <a:rPr lang="en-US" dirty="0"/>
              <a:t>= 10 mm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99462" y="2192045"/>
            <a:ext cx="2256112" cy="2821131"/>
            <a:chOff x="8399462" y="2192045"/>
            <a:chExt cx="2256112" cy="2821131"/>
          </a:xfrm>
        </p:grpSpPr>
        <p:grpSp>
          <p:nvGrpSpPr>
            <p:cNvPr id="21" name="Group 20"/>
            <p:cNvGrpSpPr/>
            <p:nvPr/>
          </p:nvGrpSpPr>
          <p:grpSpPr>
            <a:xfrm>
              <a:off x="8399462" y="2192045"/>
              <a:ext cx="2256112" cy="2821131"/>
              <a:chOff x="8005566" y="1718508"/>
              <a:chExt cx="2256112" cy="282113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8964148" y="1718508"/>
                <a:ext cx="1297530" cy="2674529"/>
                <a:chOff x="9593752" y="-934144"/>
                <a:chExt cx="1297530" cy="2674529"/>
              </a:xfrm>
            </p:grpSpPr>
            <p:pic>
              <p:nvPicPr>
                <p:cNvPr id="18" name="Picture 2" descr="https://lh3.googleusercontent.com/k6ihYAVuRqomWUdS-IcaN15ai5ftE-wBZOQBK_rdc35sL13CfpOtAOEGgAtz3FEeolxKkQRhEgwEsFpQZveQbzW9giMv7mCa2-rn2n9aHXpSSjLER3gFqyffLpefiYosI95fCJKVjw2pte3ZinkVZMLHKfeHYOWDek7Gnho5cIrPAp78Z5y6U_wuCbd1Z-Y8M9--5LaTPY2SyBminsF6H8PLWsFyykz3u91cVPBd2Vfi7eLAokNJ8KH52s3CyI_lgQaJVNYa-Awj8Ds19V7s2csiqr0YAVai220FZ0ropy-5PNikqa0iiOaqxJRi5tDmzOcLjtnD0dnLIwxIokLMW8QMlXi2ZBB7mNcnBctVr_66YJwZMcDk54xWjHSiLsg5Zks-i6jk90qtF8YMNd2o2ElwQNxDAW-K1KH1eSL5s34kA-QwBMF0UhN8rRPVrOY08Ly9kZ-c059bEplbQFrOkCzYl_jSR30MB_QF2DMljAZP5qKIiNA5BuMAqQTWIjeEXzDipLjnjdINfSgEq_ziGTk112eCntbCYbJB-tdtRzpy7sNDvyGeWgY0itAnJz6hqdxrKs9DkMD7npa2fq7o9BADvWGqqsLD_5ERhIs5GcRwD4DJ0WBS5DWyNx-OPbjUicGXZMNmyOIa_81S9FmAc8KrXV48bfXgrjoTcfuIsPuCdl1goMDpRjKy=w1410-h1057-no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276" t="26494" r="34524" b="42226"/>
                <a:stretch/>
              </p:blipFill>
              <p:spPr bwMode="auto">
                <a:xfrm>
                  <a:off x="9595138" y="876289"/>
                  <a:ext cx="1296144" cy="8640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https://lh3.googleusercontent.com/MUheiE-DHn6K2ZVyYI9gohtSPfllFYWjKRAgYSVgbSNRnsTQubKGR0r3cN0UcH1OCPRyadkMLloJUuSbdmVQaYK8-0oAZMSkjeitex6K5HHWQL_Ux6xIcD9N5ctNuvAqEOJz1R2M5tmTUlBUx309Rhub48-XDU2lCyVPr_F82oxA8uGCMN2qBDbZMsst9eZlBNuZsjAJ99HqrCc4PgDbI3GNNp9T3-U6eOjYgnwWaLZNr7BEnHS0WMeRJZT986R59Dcs-0k5cjJbbJnHUIL9JwJL8VaOZvS-z0fZXZpGrVx4bfWc5a-0oSwK8iwyDOLpHl-REHrT5gJjIk6z_V907XFKfcvMTAUBEt2TPJ4ugplZhWbxRXA9qq-1vdVggUoIFMSOxMsqeHgeI7fr9O5nQJksq4jR1dqUxhx2aBtcSOIYjW1H1GTIDFKUrg2-rZi0Fhi8ltCInh0TuTXItj5YpeUW1vT-Gc3J-DI4ru9Yt9HhWUkt1Nh1DU0NfWNAPORuHZlUbThgYDNOdRaFFDXJDcO9nxYlaV9ZC0PT6iJ1TAVOPvK4Fnt8uob7huy0Yo-soakebcFiGSfEXW9EuNvKLeSBZF76j9opRV2FcHSeSTzKgxWe-uccLgRSssfVujle5jBig_BHpn2hV_tVAlVpnOUZD70dQ6XFiT0EsfBCWJHlGzYlgZ94RGws=w793-h1057-no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182" t="35287" r="19708" b="37451"/>
                <a:stretch/>
              </p:blipFill>
              <p:spPr bwMode="auto">
                <a:xfrm>
                  <a:off x="9593752" y="-934144"/>
                  <a:ext cx="1296144" cy="8868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8051345" y="2285684"/>
                <a:ext cx="695331" cy="44275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Right Brace 13"/>
              <p:cNvSpPr/>
              <p:nvPr/>
            </p:nvSpPr>
            <p:spPr bwMode="auto">
              <a:xfrm>
                <a:off x="8005566" y="3578364"/>
                <a:ext cx="416810" cy="961275"/>
              </a:xfrm>
              <a:prstGeom prst="rightBrace">
                <a:avLst>
                  <a:gd name="adj1" fmla="val 8333"/>
                  <a:gd name="adj2" fmla="val 50662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8082896" y="3035472"/>
                <a:ext cx="762152" cy="2517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026" name="Picture 2" descr="https://lh3.googleusercontent.com/da7wML0VVSaqvrYBeRJYi6AE5ycRkBcI2Tps0MKh4UVvTbZ-uTNHA_C3bEY3it1EidbdVien7Z5GFxl0g26TVnnRYMNXIdeGkJDlCo-twgYzjp7UWF6eouYYqeK2IKrmK2VYogCm4RpgogaWz1XufWTdJ2JktIIijRwmoZgRZu6Ui2NtV3-Kh8NrZ5Mz6LvuNdeV7CRPtgmdF38QBSbL1_0AVWXM2tluHO7B1YIaIB0WAT4tdWzrOgLR6ELu3F86hQgaZXXFAQO5ZXycvrA-71tEZX2kRbCQflOG2SOBP-awKP3WL6SDDJxh75d3jy3dSJKdtiGwbVZ3uS6UDRk2fnqcwbTObUmWoO4pqoj1GO_N5tmP38odQbq7Xg3hjuQ_fR5YS1ySXD0UUoOt4j2tPRJANoi-re_BqBjUaYNSH3Lnz9gbkPcmYtMSvv425ZnaBo7B_HiVx1qarMNpCiPnWdRN-poOLaYSKFtN-kkAlqdNhW0g9rorv3n9QT8eIbq8k50B0CuMtLimG89e8yijGxhXGMS8iLp5WnqRxhNIO-rJ2hChn8j5q5WkL15m45kB6sGhX5i7vUSViJR3fp_TqNRy0GKfvfXMMRxP02zzRr5lsLg4ocBOmeqeTJLso8KVP2f5uECZZsAR8Qov8mCTeKW0TpA2c-cLyn734ltCrj_91e4yDrZrnVD9=w793-h1057-n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7006" r="12841" b="23149"/>
            <a:stretch/>
          </p:blipFill>
          <p:spPr bwMode="auto">
            <a:xfrm>
              <a:off x="9358044" y="3126111"/>
              <a:ext cx="1296144" cy="83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0118785" y="4620353"/>
            <a:ext cx="546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 smtClean="0">
                <a:solidFill>
                  <a:schemeClr val="bg1"/>
                </a:solidFill>
                <a:latin typeface="+mn-lt"/>
              </a:rPr>
              <a:t>623 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03276" y="3706294"/>
            <a:ext cx="546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7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23 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03276" y="2839272"/>
            <a:ext cx="546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 smtClean="0">
                <a:solidFill>
                  <a:schemeClr val="bg1"/>
                </a:solidFill>
                <a:latin typeface="+mn-lt"/>
              </a:rPr>
              <a:t>873 K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1" y="2788524"/>
            <a:ext cx="8235171" cy="35144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385" y="1502466"/>
            <a:ext cx="2425302" cy="18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737"/>
        </a:solidFill>
        <a:ln w="9525" cap="flat" cmpd="sng" algn="ctr">
          <a:solidFill>
            <a:srgbClr val="008737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964369970345660","enableDocumentContentUpdater":true,"version":"1.2"}]]></TemplafySlideTemplateConfiguration>
</file>

<file path=customXml/item2.xml><?xml version="1.0" encoding="utf-8"?>
<TemplafyTemplateConfiguration><![CDATA[{"elementsMetadata":[{"type":"shape","id":"b2731bc4-e5db-4b52-bfb9-38f322471858","elementConfiguration":{"binding":"UserProfile.Offices.Workarea_{{DocumentLanguage}}","disableUpdates":false,"type":"text"}},{"type":"shape","id":"d4ad963c-5d27-4ec4-889b-c33b15b4fcf7","elementConfiguration":{"binding":"Form.Date","format":"{{DateFormats.GeneralDate}}","disableUpdates":false,"type":"date"}},{"type":"shape","id":"d600d8c1-45ce-4b93-83df-457a7732ef8a","elementConfiguration":{"binding":"Form.PresentationTitle","disableUpdates":false,"type":"text"}}],"transformationConfigurations":[{"language":"{{DocumentLanguage}}","disableUpdates":false,"type":"proofingLanguage"}],"templateName":"DTU Template 16_9 - Green","templateDescription":"","enableDocumentContentUpdater":true,"version":"1.2"}]]></Templafy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64369970985159","enableDocumentContentUpdater":true,"version":"1.2"}]]></TemplafySlideTemplate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meEcGyVkG5FY8J4gP+eQIg=="},{"name":"PresentationTitle","value":"fVNiocuNkcX17K/FvG6mhiAc+dk+yHWn9u9mS1QYMmQ="}]}]]></TemplafyFormConfiguration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737E023FA8814B8FAFC758585580F0" ma:contentTypeVersion="7" ma:contentTypeDescription="Opret et nyt dokument." ma:contentTypeScope="" ma:versionID="638274c78b8d30ed9552a20ed28b89e8">
  <xsd:schema xmlns:xsd="http://www.w3.org/2001/XMLSchema" xmlns:xs="http://www.w3.org/2001/XMLSchema" xmlns:p="http://schemas.microsoft.com/office/2006/metadata/properties" xmlns:ns3="590467b8-7c49-4d2f-8728-66506e20d5f7" targetNamespace="http://schemas.microsoft.com/office/2006/metadata/properties" ma:root="true" ma:fieldsID="82a655819ae56a3bc2238da480de4447" ns3:_="">
    <xsd:import namespace="590467b8-7c49-4d2f-8728-66506e20d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0467b8-7c49-4d2f-8728-66506e20d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D4340-81E9-46AF-B909-48B68CC900EF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9A75AE2F-93CA-4972-86BB-29AB79ACCA1E}">
  <ds:schemaRefs/>
</ds:datastoreItem>
</file>

<file path=customXml/itemProps4.xml><?xml version="1.0" encoding="utf-8"?>
<ds:datastoreItem xmlns:ds="http://schemas.openxmlformats.org/officeDocument/2006/customXml" ds:itemID="{4C783684-3C48-4182-96D6-D5E1A36F2834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90467b8-7c49-4d2f-8728-66506e20d5f7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ABF51F55-B004-46D7-A679-5A180B2299D4}">
  <ds:schemaRefs/>
</ds:datastoreItem>
</file>

<file path=customXml/itemProps6.xml><?xml version="1.0" encoding="utf-8"?>
<ds:datastoreItem xmlns:ds="http://schemas.openxmlformats.org/officeDocument/2006/customXml" ds:itemID="{D63ABDA6-5C33-4EC5-B851-214E5F278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0467b8-7c49-4d2f-8728-66506e20d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40BF509C-78FA-46F5-B5D7-7488E351E3B9}">
  <ds:schemaRefs/>
</ds:datastoreItem>
</file>

<file path=customXml/itemProps8.xml><?xml version="1.0" encoding="utf-8"?>
<ds:datastoreItem xmlns:ds="http://schemas.openxmlformats.org/officeDocument/2006/customXml" ds:itemID="{BDF24F0A-B8FF-43DE-92DA-AC86FABA256A}">
  <ds:schemaRefs/>
</ds:datastoreItem>
</file>

<file path=customXml/itemProps9.xml><?xml version="1.0" encoding="utf-8"?>
<ds:datastoreItem xmlns:ds="http://schemas.openxmlformats.org/officeDocument/2006/customXml" ds:itemID="{09B326A9-A6D9-4637-8FD1-E4217CF1AF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8476</TotalTime>
  <Words>705</Words>
  <Application>Microsoft Office PowerPoint</Application>
  <PresentationFormat>Custom</PresentationFormat>
  <Paragraphs>164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Verdana</vt:lpstr>
      <vt:lpstr>Wingdings</vt:lpstr>
      <vt:lpstr>Blank</vt:lpstr>
      <vt:lpstr>PowerPoint Presentation</vt:lpstr>
      <vt:lpstr>CVD of PdZn </vt:lpstr>
      <vt:lpstr>PdZn = Cu</vt:lpstr>
      <vt:lpstr>”Expected” (desirable) PdZn formation</vt:lpstr>
      <vt:lpstr>APVCD Procedure</vt:lpstr>
      <vt:lpstr>Configurations</vt:lpstr>
      <vt:lpstr>Samples</vt:lpstr>
      <vt:lpstr>Annealing at different temperatures</vt:lpstr>
      <vt:lpstr>Annealing at different temperatures - Pd</vt:lpstr>
      <vt:lpstr>Annealing at different temperatures</vt:lpstr>
      <vt:lpstr>Annealing at different temperatures</vt:lpstr>
      <vt:lpstr>Annealing at 873 K  Pd2.352Zn10.648</vt:lpstr>
      <vt:lpstr>Annealing at 723 K  Pd2.352Zn10.648</vt:lpstr>
      <vt:lpstr>Annealing at 623 K  Pd₂Si </vt:lpstr>
      <vt:lpstr>Annealing at 623 K  Si on the surface</vt:lpstr>
      <vt:lpstr>Next steps</vt:lpstr>
      <vt:lpstr>Any suggestions?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Celia Sullca Huaman Cailloux</cp:lastModifiedBy>
  <cp:revision>286</cp:revision>
  <dcterms:created xsi:type="dcterms:W3CDTF">2017-07-31T08:31:56Z</dcterms:created>
  <dcterms:modified xsi:type="dcterms:W3CDTF">2019-11-07T13:35:25Z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2019-06-10T12:55:42.8581309Z</vt:lpwstr>
  </property>
  <property fmtid="{D5CDD505-2E9C-101B-9397-08002B2CF9AE}" pid="4" name="TemplafyTenantId">
    <vt:lpwstr>dtu</vt:lpwstr>
  </property>
  <property fmtid="{D5CDD505-2E9C-101B-9397-08002B2CF9AE}" pid="5" name="TemplafyTemplateId">
    <vt:lpwstr>636964369962321026</vt:lpwstr>
  </property>
  <property fmtid="{D5CDD505-2E9C-101B-9397-08002B2CF9AE}" pid="6" name="TemplafyUserProfileId">
    <vt:lpwstr>637038819816163848</vt:lpwstr>
  </property>
  <property fmtid="{D5CDD505-2E9C-101B-9397-08002B2CF9AE}" pid="7" name="TemplafyLanguageCode">
    <vt:lpwstr>da-DK</vt:lpwstr>
  </property>
  <property fmtid="{D5CDD505-2E9C-101B-9397-08002B2CF9AE}" pid="8" name="ContentTypeId">
    <vt:lpwstr>0x0101003C737E023FA8814B8FAFC758585580F0</vt:lpwstr>
  </property>
</Properties>
</file>