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2"/>
  </p:notesMasterIdLst>
  <p:sldIdLst>
    <p:sldId id="256" r:id="rId3"/>
    <p:sldId id="257" r:id="rId4"/>
    <p:sldId id="258" r:id="rId5"/>
    <p:sldId id="260" r:id="rId6"/>
    <p:sldId id="259" r:id="rId7"/>
    <p:sldId id="309" r:id="rId8"/>
    <p:sldId id="306" r:id="rId9"/>
    <p:sldId id="310" r:id="rId10"/>
    <p:sldId id="270" r:id="rId11"/>
    <p:sldId id="274" r:id="rId12"/>
    <p:sldId id="273" r:id="rId13"/>
    <p:sldId id="275" r:id="rId14"/>
    <p:sldId id="302" r:id="rId15"/>
    <p:sldId id="265" r:id="rId16"/>
    <p:sldId id="264" r:id="rId17"/>
    <p:sldId id="307" r:id="rId18"/>
    <p:sldId id="304" r:id="rId19"/>
    <p:sldId id="262"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Qiuxia" initials="CQ" lastIdx="3" clrIdx="0">
    <p:extLst>
      <p:ext uri="{19B8F6BF-5375-455C-9EA6-DF929625EA0E}">
        <p15:presenceInfo xmlns:p15="http://schemas.microsoft.com/office/powerpoint/2012/main" userId="Chen, Qiuxia" providerId="None"/>
      </p:ext>
    </p:extLst>
  </p:cmAuthor>
  <p:cmAuthor id="2" name="He, Xuechen" initials="HX" lastIdx="3" clrIdx="1">
    <p:extLst>
      <p:ext uri="{19B8F6BF-5375-455C-9EA6-DF929625EA0E}">
        <p15:presenceInfo xmlns:p15="http://schemas.microsoft.com/office/powerpoint/2012/main" userId="S::xxh190007@utdallas.edu::28cd07b7-1cc7-40e0-89bc-32fd3962e87b" providerId="AD"/>
      </p:ext>
    </p:extLst>
  </p:cmAuthor>
  <p:cmAuthor id="3" name="Lu, Mei" initials="LM" lastIdx="1" clrIdx="2">
    <p:extLst>
      <p:ext uri="{19B8F6BF-5375-455C-9EA6-DF929625EA0E}">
        <p15:presenceInfo xmlns:p15="http://schemas.microsoft.com/office/powerpoint/2012/main" userId="S::mxl190021@utdallas.edu::a21773fa-8f7c-41df-86d3-e4f2c6396d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E2DB"/>
    <a:srgbClr val="F1CDC5"/>
    <a:srgbClr val="FAB9B6"/>
    <a:srgbClr val="FFB9B6"/>
    <a:srgbClr val="941100"/>
    <a:srgbClr val="EDD4C9"/>
    <a:srgbClr val="E9D3CD"/>
    <a:srgbClr val="F9CABD"/>
    <a:srgbClr val="FF7E79"/>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71F22-B117-A676-8737-288EAB81779C}" v="2" dt="2020-04-30T04:33:41.604"/>
    <p1510:client id="{0754AF70-2A19-8E85-B6DB-3899E8F0DD7B}" v="98" dt="2020-04-30T04:37:05.240"/>
    <p1510:client id="{1C4F5F9B-B1F5-587C-96C7-293B6509F206}" v="3" dt="2020-04-30T00:40:51.405"/>
    <p1510:client id="{1F80F5C9-4694-4379-AE71-A47B409D9A4B}" v="280" dt="2020-04-30T04:29:11.042"/>
    <p1510:client id="{2DA66138-F2CC-4103-9B9F-ACB873ADCA54}" v="455" dt="2020-04-30T21:43:32.192"/>
    <p1510:client id="{331FECD6-2868-841A-28BE-5E62E1D7295F}" v="5119" dt="2020-04-30T04:22:18.053"/>
    <p1510:client id="{64DC8728-19A7-5273-2575-231A25F297F1}" v="110" dt="2020-04-30T01:29:20.762"/>
    <p1510:client id="{AA159632-3DB2-4638-9340-B475E9C6FB41}" v="606" dt="2020-04-30T03:47:46.988"/>
    <p1510:client id="{CBB36C6C-E24B-4680-8E55-4C0C7AF5AAA9}" v="908" dt="2020-04-30T03:12:56.108"/>
    <p1510:client id="{D1325459-3439-9D95-4BEE-2778CCEAB44E}" v="1194" dt="2020-04-30T04:03:15.615"/>
    <p1510:client id="{E1772AF2-4AD3-B9BF-D5CA-274FFDE4B440}" v="904" dt="2020-04-30T21:42:20.324"/>
    <p1510:client id="{E2FEE5AA-3C46-41B8-9C86-A0615BA8FB83}" v="48" dt="2020-04-30T21:16:17.698"/>
    <p1510:client id="{EC43ECE8-C5A0-517B-5CA2-1A904582D75E}" v="2406" dt="2020-04-30T21:43:32.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D5A12-AD0B-4695-AB51-0DE37F2C01F0}"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78747-88B5-4D00-B866-5EAB9CA50862}" type="slidenum">
              <a:rPr lang="en-US" smtClean="0"/>
              <a:t>‹#›</a:t>
            </a:fld>
            <a:endParaRPr lang="en-US"/>
          </a:p>
        </p:txBody>
      </p:sp>
    </p:spTree>
    <p:extLst>
      <p:ext uri="{BB962C8B-B14F-4D97-AF65-F5344CB8AC3E}">
        <p14:creationId xmlns:p14="http://schemas.microsoft.com/office/powerpoint/2010/main" val="373855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378747-88B5-4D00-B866-5EAB9CA50862}" type="slidenum">
              <a:rPr lang="en-US" smtClean="0"/>
              <a:t>6</a:t>
            </a:fld>
            <a:endParaRPr lang="en-US"/>
          </a:p>
        </p:txBody>
      </p:sp>
    </p:spTree>
    <p:extLst>
      <p:ext uri="{BB962C8B-B14F-4D97-AF65-F5344CB8AC3E}">
        <p14:creationId xmlns:p14="http://schemas.microsoft.com/office/powerpoint/2010/main" val="3129188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Operation cost such as raw material, overheads and logistics were not given to us for which we can only optimize our revenue for the most part, but high revenue does not necessarily imply profitability.</a:t>
            </a:r>
          </a:p>
          <a:p>
            <a:r>
              <a:rPr lang="en-US"/>
              <a:t>Unit Checkout Price &gt;&lt; Unit Base Price, </a:t>
            </a:r>
            <a:r>
              <a:rPr lang="en-US" err="1"/>
              <a:t>noisey</a:t>
            </a:r>
            <a:r>
              <a:rPr lang="en-US"/>
              <a:t> data, low model fit</a:t>
            </a:r>
            <a:endParaRPr lang="en-US">
              <a:cs typeface="Calibri"/>
            </a:endParaRPr>
          </a:p>
          <a:p>
            <a:r>
              <a:rPr lang="en-US">
                <a:cs typeface="Calibri"/>
              </a:rPr>
              <a:t>Data provided mainly focus on centers and location, if include them, can possibly have multicollinearity present.</a:t>
            </a:r>
          </a:p>
          <a:p>
            <a:r>
              <a:rPr lang="en-US">
                <a:cs typeface="Calibri"/>
              </a:rPr>
              <a:t>Few other variables were provided </a:t>
            </a:r>
            <a:r>
              <a:rPr lang="en-US"/>
              <a:t>besides Prices and number of orders that prevents </a:t>
            </a:r>
            <a:r>
              <a:rPr lang="en-US">
                <a:cs typeface="Calibri"/>
              </a:rPr>
              <a:t>to better estimate the model parameters, which can cause our model to have </a:t>
            </a:r>
            <a:r>
              <a:rPr lang="en-US"/>
              <a:t>Omitted Variable Bias, adj. r square(model fitness). Inflated coefficient estimate , </a:t>
            </a:r>
            <a:r>
              <a:rPr lang="en-US" err="1"/>
              <a:t>absor</a:t>
            </a:r>
            <a:r>
              <a:rPr lang="en-US"/>
              <a:t> effect of Omitted Variable.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4378747-88B5-4D00-B866-5EAB9CA50862}" type="slidenum">
              <a:rPr lang="en-US" smtClean="0"/>
              <a:t>18</a:t>
            </a:fld>
            <a:endParaRPr lang="en-US"/>
          </a:p>
        </p:txBody>
      </p:sp>
    </p:spTree>
    <p:extLst>
      <p:ext uri="{BB962C8B-B14F-4D97-AF65-F5344CB8AC3E}">
        <p14:creationId xmlns:p14="http://schemas.microsoft.com/office/powerpoint/2010/main" val="133461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378747-88B5-4D00-B866-5EAB9CA50862}" type="slidenum">
              <a:rPr lang="en-US" smtClean="0"/>
              <a:t>7</a:t>
            </a:fld>
            <a:endParaRPr lang="en-US"/>
          </a:p>
        </p:txBody>
      </p:sp>
    </p:spTree>
    <p:extLst>
      <p:ext uri="{BB962C8B-B14F-4D97-AF65-F5344CB8AC3E}">
        <p14:creationId xmlns:p14="http://schemas.microsoft.com/office/powerpoint/2010/main" val="20734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378747-88B5-4D00-B866-5EAB9CA50862}" type="slidenum">
              <a:rPr lang="en-US" smtClean="0"/>
              <a:t>8</a:t>
            </a:fld>
            <a:endParaRPr lang="en-US"/>
          </a:p>
        </p:txBody>
      </p:sp>
    </p:spTree>
    <p:extLst>
      <p:ext uri="{BB962C8B-B14F-4D97-AF65-F5344CB8AC3E}">
        <p14:creationId xmlns:p14="http://schemas.microsoft.com/office/powerpoint/2010/main" val="276052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*Unit_checkoutprice = checkout_price / num_orders</a:t>
            </a:r>
          </a:p>
          <a:p>
            <a:r>
              <a:rPr lang="en-US"/>
              <a:t>*Unit_baseprice = base_price / num_orders</a:t>
            </a:r>
          </a:p>
        </p:txBody>
      </p:sp>
      <p:sp>
        <p:nvSpPr>
          <p:cNvPr id="4" name="Slide Number Placeholder 3"/>
          <p:cNvSpPr>
            <a:spLocks noGrp="1"/>
          </p:cNvSpPr>
          <p:nvPr>
            <p:ph type="sldNum" sz="quarter" idx="5"/>
          </p:nvPr>
        </p:nvSpPr>
        <p:spPr/>
        <p:txBody>
          <a:bodyPr/>
          <a:lstStyle/>
          <a:p>
            <a:fld id="{04378747-88B5-4D00-B866-5EAB9CA50862}" type="slidenum">
              <a:rPr lang="en-US" smtClean="0"/>
              <a:t>9</a:t>
            </a:fld>
            <a:endParaRPr lang="en-US"/>
          </a:p>
        </p:txBody>
      </p:sp>
    </p:spTree>
    <p:extLst>
      <p:ext uri="{BB962C8B-B14F-4D97-AF65-F5344CB8AC3E}">
        <p14:creationId xmlns:p14="http://schemas.microsoft.com/office/powerpoint/2010/main" val="248736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Promotion: indian food is more effective</a:t>
            </a:r>
          </a:p>
          <a:p>
            <a:r>
              <a:rPr lang="en-US">
                <a:cs typeface="Calibri"/>
              </a:rPr>
              <a:t>Thai food: more sales in center typeB, have feature</a:t>
            </a:r>
          </a:p>
        </p:txBody>
      </p:sp>
      <p:sp>
        <p:nvSpPr>
          <p:cNvPr id="4" name="Slide Number Placeholder 3"/>
          <p:cNvSpPr>
            <a:spLocks noGrp="1"/>
          </p:cNvSpPr>
          <p:nvPr>
            <p:ph type="sldNum" sz="quarter" idx="5"/>
          </p:nvPr>
        </p:nvSpPr>
        <p:spPr/>
        <p:txBody>
          <a:bodyPr/>
          <a:lstStyle/>
          <a:p>
            <a:fld id="{04378747-88B5-4D00-B866-5EAB9CA50862}" type="slidenum">
              <a:rPr lang="en-US" smtClean="0"/>
              <a:t>11</a:t>
            </a:fld>
            <a:endParaRPr lang="en-US"/>
          </a:p>
        </p:txBody>
      </p:sp>
    </p:spTree>
    <p:extLst>
      <p:ext uri="{BB962C8B-B14F-4D97-AF65-F5344CB8AC3E}">
        <p14:creationId xmlns:p14="http://schemas.microsoft.com/office/powerpoint/2010/main" val="60028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ea typeface="游ゴシック"/>
              <a:cs typeface="Calibri"/>
            </a:endParaRPr>
          </a:p>
        </p:txBody>
      </p:sp>
      <p:sp>
        <p:nvSpPr>
          <p:cNvPr id="4" name="Slide Number Placeholder 3"/>
          <p:cNvSpPr>
            <a:spLocks noGrp="1"/>
          </p:cNvSpPr>
          <p:nvPr>
            <p:ph type="sldNum" sz="quarter" idx="5"/>
          </p:nvPr>
        </p:nvSpPr>
        <p:spPr/>
        <p:txBody>
          <a:bodyPr/>
          <a:lstStyle/>
          <a:p>
            <a:fld id="{04378747-88B5-4D00-B866-5EAB9CA50862}" type="slidenum">
              <a:rPr lang="en-US" smtClean="0"/>
              <a:t>12</a:t>
            </a:fld>
            <a:endParaRPr lang="en-US"/>
          </a:p>
        </p:txBody>
      </p:sp>
    </p:spTree>
    <p:extLst>
      <p:ext uri="{BB962C8B-B14F-4D97-AF65-F5344CB8AC3E}">
        <p14:creationId xmlns:p14="http://schemas.microsoft.com/office/powerpoint/2010/main" val="313645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378747-88B5-4D00-B866-5EAB9CA50862}" type="slidenum">
              <a:rPr lang="en-US" smtClean="0"/>
              <a:t>13</a:t>
            </a:fld>
            <a:endParaRPr lang="en-US"/>
          </a:p>
        </p:txBody>
      </p:sp>
    </p:spTree>
    <p:extLst>
      <p:ext uri="{BB962C8B-B14F-4D97-AF65-F5344CB8AC3E}">
        <p14:creationId xmlns:p14="http://schemas.microsoft.com/office/powerpoint/2010/main" val="199426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Fish-2956: Log(D) = 2.86 – 0.60*</a:t>
            </a:r>
            <a:r>
              <a:rPr lang="en-US" b="1" err="1"/>
              <a:t>unit_price</a:t>
            </a:r>
            <a:r>
              <a:rPr lang="en-US" b="1"/>
              <a:t> + 0.15*4.08 + 0.85*1 </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04378747-88B5-4D00-B866-5EAB9CA50862}" type="slidenum">
              <a:rPr lang="en-US" smtClean="0"/>
              <a:t>16</a:t>
            </a:fld>
            <a:endParaRPr lang="en-US"/>
          </a:p>
        </p:txBody>
      </p:sp>
    </p:spTree>
    <p:extLst>
      <p:ext uri="{BB962C8B-B14F-4D97-AF65-F5344CB8AC3E}">
        <p14:creationId xmlns:p14="http://schemas.microsoft.com/office/powerpoint/2010/main" val="203013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Covid-19 impact to the business, might want to consider b2c</a:t>
            </a:r>
          </a:p>
          <a:p>
            <a:pPr>
              <a:lnSpc>
                <a:spcPct val="90000"/>
              </a:lnSpc>
              <a:spcBef>
                <a:spcPts val="1000"/>
              </a:spcBef>
            </a:pPr>
            <a:r>
              <a:rPr lang="en-US"/>
              <a:t>Can they optimize the contribution by consolidating goods and service with other operators in the industry?</a:t>
            </a:r>
            <a:endParaRPr lang="en-US">
              <a:cs typeface="Calibri"/>
            </a:endParaRPr>
          </a:p>
          <a:p>
            <a:pPr>
              <a:lnSpc>
                <a:spcPct val="90000"/>
              </a:lnSpc>
              <a:spcBef>
                <a:spcPts val="1000"/>
              </a:spcBef>
            </a:pPr>
            <a:r>
              <a:rPr lang="en-US"/>
              <a:t>What innovative technologies should we have to minimize the cost of processing, delivering and storing the meals?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04378747-88B5-4D00-B866-5EAB9CA50862}" type="slidenum">
              <a:rPr lang="en-US" smtClean="0"/>
              <a:t>17</a:t>
            </a:fld>
            <a:endParaRPr lang="en-US"/>
          </a:p>
        </p:txBody>
      </p:sp>
    </p:spTree>
    <p:extLst>
      <p:ext uri="{BB962C8B-B14F-4D97-AF65-F5344CB8AC3E}">
        <p14:creationId xmlns:p14="http://schemas.microsoft.com/office/powerpoint/2010/main" val="2070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B775-AA58-6740-811F-E3895B1FF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26116A-AB55-D844-AD71-62863432B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35BD8F-4F96-D54A-949D-EBB2E7D1770A}"/>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5" name="Footer Placeholder 4">
            <a:extLst>
              <a:ext uri="{FF2B5EF4-FFF2-40B4-BE49-F238E27FC236}">
                <a16:creationId xmlns:a16="http://schemas.microsoft.com/office/drawing/2014/main" id="{41AD45A9-AFCE-2948-BDCE-2A688CE73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A5CD3-F83B-BE4A-953D-3CAA7287B4D5}"/>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323973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B2BC-C965-FF48-9CC7-459A9A9B41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F92DC-260E-6044-B502-7F4EEF24F2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71D02-A603-3043-B239-8B52EC684767}"/>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5" name="Footer Placeholder 4">
            <a:extLst>
              <a:ext uri="{FF2B5EF4-FFF2-40B4-BE49-F238E27FC236}">
                <a16:creationId xmlns:a16="http://schemas.microsoft.com/office/drawing/2014/main" id="{172A7915-B6EC-4944-91F9-25C25D032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D9AB3-1579-F34F-8C5C-463DE29692CB}"/>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231753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0551-14B4-4444-8EF3-97022266B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56B82B-838A-3243-9782-0747773EA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FC7A2-A33B-114B-8FFC-2DA7DA698E6D}"/>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5" name="Footer Placeholder 4">
            <a:extLst>
              <a:ext uri="{FF2B5EF4-FFF2-40B4-BE49-F238E27FC236}">
                <a16:creationId xmlns:a16="http://schemas.microsoft.com/office/drawing/2014/main" id="{BAC01F70-B705-8D4C-AB97-C1A535846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606FB-69A5-3B41-B52B-5EC487438D8B}"/>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1310237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94B7-86B7-DC44-A22C-24FF90D3F3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B2D3F-181E-5643-ABC1-FE82B45F1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EADCE-CB5E-444A-8093-D6778FF96D7A}"/>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5" name="Footer Placeholder 4">
            <a:extLst>
              <a:ext uri="{FF2B5EF4-FFF2-40B4-BE49-F238E27FC236}">
                <a16:creationId xmlns:a16="http://schemas.microsoft.com/office/drawing/2014/main" id="{B1B8C843-9F22-0D44-96BA-2EE7A0512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831CC-6B10-4942-93FD-417C15393CA4}"/>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25639028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577A-6E84-884A-B8E9-FDB974752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847F45-AAF2-A747-B38B-C343B1D5B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C6DA3-A9CD-7C44-B2F4-C4B09F8991BC}"/>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5" name="Footer Placeholder 4">
            <a:extLst>
              <a:ext uri="{FF2B5EF4-FFF2-40B4-BE49-F238E27FC236}">
                <a16:creationId xmlns:a16="http://schemas.microsoft.com/office/drawing/2014/main" id="{C69A79E0-0CBE-884C-A20F-8307B8870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D8E3F-EC6A-EF4A-890A-C691B194628B}"/>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29039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0C0C-1088-F14D-89D0-8B1365C81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4C025-7776-8C4A-A3D9-66DFAA7231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419C41-3134-FC46-97F4-3ABDF55B8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69E15-A91A-F546-9B20-8343A6A2A7DB}"/>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6" name="Footer Placeholder 5">
            <a:extLst>
              <a:ext uri="{FF2B5EF4-FFF2-40B4-BE49-F238E27FC236}">
                <a16:creationId xmlns:a16="http://schemas.microsoft.com/office/drawing/2014/main" id="{73DC43A3-9C2F-8346-A3AE-DBA5FA014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BA95D-CB2F-8C4F-B0B8-4B6538A0B950}"/>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218637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19E1-8071-8347-911A-E32817D35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4BDD0-EC7F-7C44-98B0-A18B590BE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AC9A-8896-6D49-B998-B6575BB37B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9D8E19-66C2-9B44-B65B-828D435A0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5C3CD1-8CDC-534B-AC81-6825FD139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F29B3B-AD6E-424D-A785-F3027751904A}"/>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8" name="Footer Placeholder 7">
            <a:extLst>
              <a:ext uri="{FF2B5EF4-FFF2-40B4-BE49-F238E27FC236}">
                <a16:creationId xmlns:a16="http://schemas.microsoft.com/office/drawing/2014/main" id="{8C800523-0F48-3F45-AF62-9D38BD2E51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2C1C7-B86D-2A48-830D-D9FB2C40BA61}"/>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107918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D840-E2F4-974D-B9B1-4749BF4D9D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B591F-D94B-284A-BE38-A1A0DCA207C3}"/>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4" name="Footer Placeholder 3">
            <a:extLst>
              <a:ext uri="{FF2B5EF4-FFF2-40B4-BE49-F238E27FC236}">
                <a16:creationId xmlns:a16="http://schemas.microsoft.com/office/drawing/2014/main" id="{5699D565-0542-9E49-81B0-A662477FB4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D854F-F18A-1149-B5A8-6624FCF62207}"/>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227439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43222-1690-F94F-B9A5-74732CE1FF58}"/>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3" name="Footer Placeholder 2">
            <a:extLst>
              <a:ext uri="{FF2B5EF4-FFF2-40B4-BE49-F238E27FC236}">
                <a16:creationId xmlns:a16="http://schemas.microsoft.com/office/drawing/2014/main" id="{691909E2-7550-2F4B-A0FE-38C7B2267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B974E-8CA8-AD42-ABDF-3865F5946AD7}"/>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16795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1788-40A8-414E-A0FB-262EFFA1C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653BB-D6BF-DE49-BD48-B8C61F84C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F950B-373F-2349-836B-B82753587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68C4E-0760-3E4C-9F32-9EBD90F9948F}"/>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6" name="Footer Placeholder 5">
            <a:extLst>
              <a:ext uri="{FF2B5EF4-FFF2-40B4-BE49-F238E27FC236}">
                <a16:creationId xmlns:a16="http://schemas.microsoft.com/office/drawing/2014/main" id="{8A371769-EBED-CB42-954F-BA0090999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A2499-E6BE-A144-85BC-079B75C0119F}"/>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211141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755F-BA44-7C47-A389-E54FAB039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D1D95-747C-8848-BD8C-631EE2DDB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1254D5-53AA-D546-BE75-06EA3EA15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5A869-9301-4842-956E-7D55EE7E96A7}"/>
              </a:ext>
            </a:extLst>
          </p:cNvPr>
          <p:cNvSpPr>
            <a:spLocks noGrp="1"/>
          </p:cNvSpPr>
          <p:nvPr>
            <p:ph type="dt" sz="half" idx="10"/>
          </p:nvPr>
        </p:nvSpPr>
        <p:spPr/>
        <p:txBody>
          <a:bodyPr/>
          <a:lstStyle/>
          <a:p>
            <a:fld id="{9B5332FB-007D-484A-B8FC-771820DFDE94}" type="datetimeFigureOut">
              <a:rPr lang="en-US" smtClean="0"/>
              <a:t>4/30/2020</a:t>
            </a:fld>
            <a:endParaRPr lang="en-US"/>
          </a:p>
        </p:txBody>
      </p:sp>
      <p:sp>
        <p:nvSpPr>
          <p:cNvPr id="6" name="Footer Placeholder 5">
            <a:extLst>
              <a:ext uri="{FF2B5EF4-FFF2-40B4-BE49-F238E27FC236}">
                <a16:creationId xmlns:a16="http://schemas.microsoft.com/office/drawing/2014/main" id="{B3CE04A4-3321-D64B-8886-9801C2D01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BD89B-DAB3-AB49-8CCF-DAF2173D06C0}"/>
              </a:ext>
            </a:extLst>
          </p:cNvPr>
          <p:cNvSpPr>
            <a:spLocks noGrp="1"/>
          </p:cNvSpPr>
          <p:nvPr>
            <p:ph type="sldNum" sz="quarter" idx="12"/>
          </p:nvPr>
        </p:nvSpPr>
        <p:spPr/>
        <p:txBody>
          <a:bodyPr/>
          <a:lstStyle/>
          <a:p>
            <a:fld id="{47E2D21B-BEA1-A141-8AD3-73C5BC19214F}" type="slidenum">
              <a:rPr lang="en-US" smtClean="0"/>
              <a:t>‹#›</a:t>
            </a:fld>
            <a:endParaRPr lang="en-US"/>
          </a:p>
        </p:txBody>
      </p:sp>
    </p:spTree>
    <p:extLst>
      <p:ext uri="{BB962C8B-B14F-4D97-AF65-F5344CB8AC3E}">
        <p14:creationId xmlns:p14="http://schemas.microsoft.com/office/powerpoint/2010/main" val="266786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2F9EA7-7C1A-CC42-9CAF-44138D377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DC7FF5-C5A3-2A44-ACE8-B4EDB01D2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F853A-1BA2-454A-80C6-77465308D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332FB-007D-484A-B8FC-771820DFDE94}" type="datetimeFigureOut">
              <a:rPr lang="en-US" smtClean="0"/>
              <a:t>4/30/2020</a:t>
            </a:fld>
            <a:endParaRPr lang="en-US"/>
          </a:p>
        </p:txBody>
      </p:sp>
      <p:sp>
        <p:nvSpPr>
          <p:cNvPr id="5" name="Footer Placeholder 4">
            <a:extLst>
              <a:ext uri="{FF2B5EF4-FFF2-40B4-BE49-F238E27FC236}">
                <a16:creationId xmlns:a16="http://schemas.microsoft.com/office/drawing/2014/main" id="{2F27A7C1-AB96-524D-9DFA-3191D0A1F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07375-1D36-9841-879D-5102F8E92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2D21B-BEA1-A141-8AD3-73C5BC19214F}" type="slidenum">
              <a:rPr lang="en-US" smtClean="0"/>
              <a:t>‹#›</a:t>
            </a:fld>
            <a:endParaRPr lang="en-US"/>
          </a:p>
        </p:txBody>
      </p:sp>
    </p:spTree>
    <p:extLst>
      <p:ext uri="{BB962C8B-B14F-4D97-AF65-F5344CB8AC3E}">
        <p14:creationId xmlns:p14="http://schemas.microsoft.com/office/powerpoint/2010/main" val="331461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6.wdp"/><Relationship Id="rId18" Type="http://schemas.openxmlformats.org/officeDocument/2006/relationships/image" Target="../media/image10.png"/><Relationship Id="rId3" Type="http://schemas.microsoft.com/office/2007/relationships/hdphoto" Target="../media/hdphoto1.wdp"/><Relationship Id="rId21" Type="http://schemas.openxmlformats.org/officeDocument/2006/relationships/image" Target="../media/image11.png"/><Relationship Id="rId7" Type="http://schemas.microsoft.com/office/2007/relationships/hdphoto" Target="../media/hdphoto3.wdp"/><Relationship Id="rId12" Type="http://schemas.openxmlformats.org/officeDocument/2006/relationships/image" Target="../media/image7.png"/><Relationship Id="rId17" Type="http://schemas.microsoft.com/office/2007/relationships/hdphoto" Target="../media/hdphoto8.wdp"/><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hyperlink" Target="http://www.ifdaonline.org/economicimpact"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6.png"/><Relationship Id="rId19" Type="http://schemas.microsoft.com/office/2007/relationships/hdphoto" Target="../media/hdphoto9.wdp"/><Relationship Id="rId4" Type="http://schemas.openxmlformats.org/officeDocument/2006/relationships/image" Target="../media/image3.png"/><Relationship Id="rId9" Type="http://schemas.microsoft.com/office/2007/relationships/hdphoto" Target="../media/hdphoto4.wdp"/><Relationship Id="rId14" Type="http://schemas.openxmlformats.org/officeDocument/2006/relationships/image" Target="../media/image8.png"/><Relationship Id="rId22" Type="http://schemas.microsoft.com/office/2007/relationships/hdphoto" Target="../media/hdphoto10.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7CF599-4E61-7D4B-8666-58DD4BD0B7A9}"/>
              </a:ext>
            </a:extLst>
          </p:cNvPr>
          <p:cNvSpPr/>
          <p:nvPr/>
        </p:nvSpPr>
        <p:spPr>
          <a:xfrm>
            <a:off x="0" y="0"/>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5" name="Subtitle 4">
            <a:extLst>
              <a:ext uri="{FF2B5EF4-FFF2-40B4-BE49-F238E27FC236}">
                <a16:creationId xmlns:a16="http://schemas.microsoft.com/office/drawing/2014/main" id="{92B2F01B-79BA-7F46-831C-7141444DF960}"/>
              </a:ext>
            </a:extLst>
          </p:cNvPr>
          <p:cNvSpPr>
            <a:spLocks noGrp="1"/>
          </p:cNvSpPr>
          <p:nvPr>
            <p:ph type="subTitle" idx="1"/>
          </p:nvPr>
        </p:nvSpPr>
        <p:spPr>
          <a:xfrm>
            <a:off x="700431" y="4497417"/>
            <a:ext cx="3511296" cy="1655762"/>
          </a:xfrm>
        </p:spPr>
        <p:txBody>
          <a:bodyPr vert="horz" lIns="91440" tIns="45720" rIns="91440" bIns="45720" rtlCol="0" anchor="t">
            <a:normAutofit fontScale="77500" lnSpcReduction="20000"/>
          </a:bodyPr>
          <a:lstStyle/>
          <a:p>
            <a:pPr algn="l"/>
            <a:r>
              <a:rPr lang="en-US" altLang="zh-CN" b="1">
                <a:solidFill>
                  <a:schemeClr val="tx1">
                    <a:lumMod val="65000"/>
                    <a:lumOff val="35000"/>
                  </a:schemeClr>
                </a:solidFill>
                <a:ea typeface="等线"/>
              </a:rPr>
              <a:t>Group</a:t>
            </a:r>
            <a:r>
              <a:rPr lang="zh-CN" altLang="en-US" b="1">
                <a:solidFill>
                  <a:schemeClr val="tx1">
                    <a:lumMod val="65000"/>
                    <a:lumOff val="35000"/>
                  </a:schemeClr>
                </a:solidFill>
                <a:ea typeface="等线"/>
              </a:rPr>
              <a:t> </a:t>
            </a:r>
            <a:r>
              <a:rPr lang="en-US" altLang="zh-CN" b="1">
                <a:solidFill>
                  <a:schemeClr val="tx1">
                    <a:lumMod val="65000"/>
                    <a:lumOff val="35000"/>
                  </a:schemeClr>
                </a:solidFill>
                <a:ea typeface="等线"/>
              </a:rPr>
              <a:t>1:</a:t>
            </a:r>
            <a:endParaRPr lang="en-US" altLang="zh-CN" b="1">
              <a:solidFill>
                <a:schemeClr val="tx1">
                  <a:lumMod val="65000"/>
                  <a:lumOff val="35000"/>
                </a:schemeClr>
              </a:solidFill>
              <a:ea typeface="等线"/>
              <a:cs typeface="Calibri"/>
            </a:endParaRPr>
          </a:p>
          <a:p>
            <a:pPr algn="l"/>
            <a:r>
              <a:rPr lang="en-US" b="1">
                <a:solidFill>
                  <a:schemeClr val="tx1">
                    <a:lumMod val="65000"/>
                    <a:lumOff val="35000"/>
                  </a:schemeClr>
                </a:solidFill>
                <a:ea typeface="+mn-lt"/>
                <a:cs typeface="+mn-lt"/>
              </a:rPr>
              <a:t>Qiuxia Chen (Katalia)</a:t>
            </a:r>
            <a:endParaRPr lang="en-US">
              <a:solidFill>
                <a:schemeClr val="tx1">
                  <a:lumMod val="65000"/>
                  <a:lumOff val="35000"/>
                </a:schemeClr>
              </a:solidFill>
              <a:ea typeface="+mn-lt"/>
              <a:cs typeface="+mn-lt"/>
            </a:endParaRPr>
          </a:p>
          <a:p>
            <a:pPr algn="l"/>
            <a:r>
              <a:rPr lang="en-US" b="1" err="1">
                <a:solidFill>
                  <a:schemeClr val="tx1">
                    <a:lumMod val="65000"/>
                    <a:lumOff val="35000"/>
                  </a:schemeClr>
                </a:solidFill>
              </a:rPr>
              <a:t>Xuechen</a:t>
            </a:r>
            <a:r>
              <a:rPr lang="en-US" b="1">
                <a:solidFill>
                  <a:schemeClr val="tx1">
                    <a:lumMod val="65000"/>
                    <a:lumOff val="35000"/>
                  </a:schemeClr>
                </a:solidFill>
              </a:rPr>
              <a:t> He (Celia)</a:t>
            </a:r>
            <a:endParaRPr lang="en-US" b="1">
              <a:solidFill>
                <a:schemeClr val="tx1">
                  <a:lumMod val="65000"/>
                  <a:lumOff val="35000"/>
                </a:schemeClr>
              </a:solidFill>
              <a:cs typeface="Calibri"/>
            </a:endParaRPr>
          </a:p>
          <a:p>
            <a:pPr algn="l"/>
            <a:r>
              <a:rPr lang="en-US" b="1">
                <a:solidFill>
                  <a:schemeClr val="tx1">
                    <a:lumMod val="65000"/>
                    <a:lumOff val="35000"/>
                  </a:schemeClr>
                </a:solidFill>
              </a:rPr>
              <a:t>Mei Lu (May)</a:t>
            </a:r>
            <a:endParaRPr lang="en-US" b="1">
              <a:solidFill>
                <a:schemeClr val="tx1">
                  <a:lumMod val="65000"/>
                  <a:lumOff val="35000"/>
                </a:schemeClr>
              </a:solidFill>
              <a:cs typeface="Calibri"/>
            </a:endParaRPr>
          </a:p>
          <a:p>
            <a:pPr algn="l"/>
            <a:r>
              <a:rPr lang="en-US" b="1" err="1">
                <a:solidFill>
                  <a:schemeClr val="tx1">
                    <a:lumMod val="65000"/>
                    <a:lumOff val="35000"/>
                  </a:schemeClr>
                </a:solidFill>
              </a:rPr>
              <a:t>Junkai</a:t>
            </a:r>
            <a:r>
              <a:rPr lang="en-US" b="1">
                <a:solidFill>
                  <a:schemeClr val="tx1">
                    <a:lumMod val="65000"/>
                    <a:lumOff val="35000"/>
                  </a:schemeClr>
                </a:solidFill>
              </a:rPr>
              <a:t> Zhong (Caesar)</a:t>
            </a:r>
            <a:endParaRPr lang="en-US" b="1">
              <a:solidFill>
                <a:schemeClr val="tx1">
                  <a:lumMod val="65000"/>
                  <a:lumOff val="35000"/>
                </a:schemeClr>
              </a:solidFill>
              <a:cs typeface="Calibri"/>
            </a:endParaRPr>
          </a:p>
        </p:txBody>
      </p:sp>
      <p:pic>
        <p:nvPicPr>
          <p:cNvPr id="12" name="Picture 11" descr="A box of pizza&#10;&#10;Description automatically generated">
            <a:extLst>
              <a:ext uri="{FF2B5EF4-FFF2-40B4-BE49-F238E27FC236}">
                <a16:creationId xmlns:a16="http://schemas.microsoft.com/office/drawing/2014/main" id="{5C4AABFD-6AEE-7E43-A9B8-4336AC7A288A}"/>
              </a:ext>
            </a:extLst>
          </p:cNvPr>
          <p:cNvPicPr>
            <a:picLocks noChangeAspect="1"/>
          </p:cNvPicPr>
          <p:nvPr/>
        </p:nvPicPr>
        <p:blipFill>
          <a:blip r:embed="rId2"/>
          <a:stretch>
            <a:fillRect/>
          </a:stretch>
        </p:blipFill>
        <p:spPr>
          <a:xfrm>
            <a:off x="6494683" y="1493076"/>
            <a:ext cx="4664157" cy="3726462"/>
          </a:xfrm>
          <a:prstGeom prst="rect">
            <a:avLst/>
          </a:prstGeom>
        </p:spPr>
      </p:pic>
      <p:sp>
        <p:nvSpPr>
          <p:cNvPr id="2" name="Title 3">
            <a:extLst>
              <a:ext uri="{FF2B5EF4-FFF2-40B4-BE49-F238E27FC236}">
                <a16:creationId xmlns:a16="http://schemas.microsoft.com/office/drawing/2014/main" id="{94986B01-350A-4F89-8654-6A60576E6048}"/>
              </a:ext>
            </a:extLst>
          </p:cNvPr>
          <p:cNvSpPr txBox="1">
            <a:spLocks/>
          </p:cNvSpPr>
          <p:nvPr/>
        </p:nvSpPr>
        <p:spPr>
          <a:xfrm>
            <a:off x="624663" y="1493076"/>
            <a:ext cx="5769992" cy="16520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500" b="1">
                <a:solidFill>
                  <a:srgbClr val="941100"/>
                </a:solidFill>
                <a:latin typeface="Ayuthaya" pitchFamily="2" charset="-34"/>
                <a:ea typeface="Ayuthaya" pitchFamily="2" charset="-34"/>
                <a:cs typeface="Ayuthaya"/>
              </a:rPr>
              <a:t>Meal Price Optimization</a:t>
            </a:r>
            <a:endParaRPr lang="en-US" altLang="zh-CN" sz="5500" b="1">
              <a:solidFill>
                <a:srgbClr val="941100"/>
              </a:solidFill>
              <a:latin typeface="Ayuthaya" pitchFamily="2" charset="-34"/>
              <a:ea typeface="Ayuthaya" pitchFamily="2" charset="-34"/>
              <a:cs typeface="Ayuthaya" pitchFamily="2" charset="-34"/>
            </a:endParaRPr>
          </a:p>
        </p:txBody>
      </p:sp>
      <p:cxnSp>
        <p:nvCxnSpPr>
          <p:cNvPr id="7" name="Straight Connector 6">
            <a:extLst>
              <a:ext uri="{FF2B5EF4-FFF2-40B4-BE49-F238E27FC236}">
                <a16:creationId xmlns:a16="http://schemas.microsoft.com/office/drawing/2014/main" id="{D9E00033-4114-409C-81CB-55F7AEECD9E5}"/>
              </a:ext>
            </a:extLst>
          </p:cNvPr>
          <p:cNvCxnSpPr>
            <a:cxnSpLocks/>
          </p:cNvCxnSpPr>
          <p:nvPr/>
        </p:nvCxnSpPr>
        <p:spPr>
          <a:xfrm>
            <a:off x="702068" y="4369340"/>
            <a:ext cx="2694894" cy="0"/>
          </a:xfrm>
          <a:prstGeom prst="line">
            <a:avLst/>
          </a:prstGeom>
          <a:ln w="2857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1732BC8-B263-4093-BBB9-94B923B0E65E}"/>
              </a:ext>
            </a:extLst>
          </p:cNvPr>
          <p:cNvSpPr txBox="1"/>
          <p:nvPr/>
        </p:nvSpPr>
        <p:spPr>
          <a:xfrm>
            <a:off x="699246" y="3872869"/>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tx1">
                    <a:lumMod val="65000"/>
                    <a:lumOff val="35000"/>
                  </a:schemeClr>
                </a:solidFill>
                <a:cs typeface="Calibri"/>
              </a:rPr>
              <a:t>½ Consulting,</a:t>
            </a:r>
            <a:r>
              <a:rPr lang="zh-CN" altLang="en-US" sz="2400" b="1">
                <a:solidFill>
                  <a:schemeClr val="tx1">
                    <a:lumMod val="65000"/>
                    <a:lumOff val="35000"/>
                  </a:schemeClr>
                </a:solidFill>
                <a:cs typeface="Calibri"/>
              </a:rPr>
              <a:t> </a:t>
            </a:r>
            <a:r>
              <a:rPr lang="en-US" sz="2400" b="1" err="1">
                <a:solidFill>
                  <a:schemeClr val="tx1">
                    <a:lumMod val="65000"/>
                    <a:lumOff val="35000"/>
                  </a:schemeClr>
                </a:solidFill>
                <a:cs typeface="Calibri"/>
              </a:rPr>
              <a:t>lnc</a:t>
            </a:r>
            <a:r>
              <a:rPr lang="en-US" sz="2400" b="1">
                <a:solidFill>
                  <a:schemeClr val="tx1">
                    <a:lumMod val="65000"/>
                    <a:lumOff val="35000"/>
                  </a:schemeClr>
                </a:solidFill>
                <a:cs typeface="Calibri"/>
              </a:rPr>
              <a:t>.</a:t>
            </a:r>
          </a:p>
        </p:txBody>
      </p:sp>
    </p:spTree>
    <p:extLst>
      <p:ext uri="{BB962C8B-B14F-4D97-AF65-F5344CB8AC3E}">
        <p14:creationId xmlns:p14="http://schemas.microsoft.com/office/powerpoint/2010/main" val="257199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8F2007-614C-4BE9-B22E-4A398CDE3C89}"/>
              </a:ext>
            </a:extLst>
          </p:cNvPr>
          <p:cNvSpPr txBox="1"/>
          <p:nvPr/>
        </p:nvSpPr>
        <p:spPr>
          <a:xfrm>
            <a:off x="830970" y="1658088"/>
            <a:ext cx="10580118"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dirty="0" err="1">
                <a:cs typeface="Segoe UI"/>
              </a:rPr>
              <a:t>center_type</a:t>
            </a:r>
            <a:r>
              <a:rPr lang="en-US" dirty="0">
                <a:cs typeface="Segoe UI"/>
              </a:rPr>
              <a:t> A, B, C as dummy variables </a:t>
            </a:r>
            <a:r>
              <a:rPr lang="en-US" b="1" dirty="0" err="1">
                <a:cs typeface="Calibri"/>
              </a:rPr>
              <a:t>type</a:t>
            </a:r>
            <a:r>
              <a:rPr lang="en-US" b="1" dirty="0" err="1">
                <a:ea typeface="+mn-lt"/>
                <a:cs typeface="+mn-lt"/>
              </a:rPr>
              <a:t>_A</a:t>
            </a:r>
            <a:r>
              <a:rPr lang="en-US" b="1" dirty="0">
                <a:ea typeface="+mn-lt"/>
                <a:cs typeface="+mn-lt"/>
              </a:rPr>
              <a:t>, </a:t>
            </a:r>
            <a:r>
              <a:rPr lang="en-US" b="1" dirty="0" err="1">
                <a:ea typeface="+mn-lt"/>
                <a:cs typeface="+mn-lt"/>
              </a:rPr>
              <a:t>type_B</a:t>
            </a:r>
            <a:r>
              <a:rPr lang="en-US" b="1" dirty="0">
                <a:ea typeface="+mn-lt"/>
                <a:cs typeface="+mn-lt"/>
              </a:rPr>
              <a:t> and </a:t>
            </a:r>
            <a:r>
              <a:rPr lang="en-US" b="1" dirty="0" err="1">
                <a:ea typeface="+mn-lt"/>
                <a:cs typeface="+mn-lt"/>
              </a:rPr>
              <a:t>type_C</a:t>
            </a:r>
            <a:r>
              <a:rPr lang="en-US" dirty="0">
                <a:cs typeface="Segoe UI"/>
              </a:rPr>
              <a:t>​</a:t>
            </a:r>
            <a:endParaRPr lang="en-US" dirty="0">
              <a:cs typeface="Calibri" panose="020F0502020204030204"/>
            </a:endParaRPr>
          </a:p>
          <a:p>
            <a:pPr marL="285750" indent="-285750" algn="just">
              <a:buFont typeface="Arial"/>
              <a:buChar char="•"/>
            </a:pPr>
            <a:r>
              <a:rPr lang="en-US" dirty="0" err="1">
                <a:cs typeface="Segoe UI"/>
              </a:rPr>
              <a:t>Emailer_for_promotion</a:t>
            </a:r>
            <a:r>
              <a:rPr lang="en-US" dirty="0">
                <a:cs typeface="Segoe UI"/>
              </a:rPr>
              <a:t>, </a:t>
            </a:r>
            <a:r>
              <a:rPr lang="en-US" dirty="0" err="1">
                <a:cs typeface="Segoe UI"/>
              </a:rPr>
              <a:t>homepage_featured</a:t>
            </a:r>
            <a:r>
              <a:rPr lang="en-US" dirty="0">
                <a:cs typeface="Segoe UI"/>
              </a:rPr>
              <a:t> are binary variables</a:t>
            </a:r>
          </a:p>
          <a:p>
            <a:pPr marL="285750" indent="-285750" algn="just">
              <a:buFont typeface="Arial"/>
              <a:buChar char="•"/>
            </a:pPr>
            <a:r>
              <a:rPr lang="en-US">
                <a:cs typeface="Segoe UI"/>
              </a:rPr>
              <a:t>Log(num_orders) ​is dependent variable</a:t>
            </a:r>
            <a:endParaRPr lang="ja-JP" altLang="en-US">
              <a:ea typeface="ＭＳ Ｐゴシック"/>
              <a:cs typeface="Segoe UI"/>
            </a:endParaRPr>
          </a:p>
        </p:txBody>
      </p:sp>
      <p:sp>
        <p:nvSpPr>
          <p:cNvPr id="4" name="Triangle 1">
            <a:extLst>
              <a:ext uri="{FF2B5EF4-FFF2-40B4-BE49-F238E27FC236}">
                <a16:creationId xmlns:a16="http://schemas.microsoft.com/office/drawing/2014/main" id="{B11C1EDF-13EF-48AC-87DF-71046D40E0C9}"/>
              </a:ext>
            </a:extLst>
          </p:cNvPr>
          <p:cNvSpPr/>
          <p:nvPr/>
        </p:nvSpPr>
        <p:spPr>
          <a:xfrm rot="19779779">
            <a:off x="-584792" y="-138224"/>
            <a:ext cx="2073349" cy="1787370"/>
          </a:xfrm>
          <a:prstGeom prst="triangle">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E5D053F9-73D5-4F9C-8145-EF5D0EDEFCEA}"/>
              </a:ext>
            </a:extLst>
          </p:cNvPr>
          <p:cNvSpPr txBox="1">
            <a:spLocks/>
          </p:cNvSpPr>
          <p:nvPr/>
        </p:nvSpPr>
        <p:spPr>
          <a:xfrm>
            <a:off x="738961" y="306455"/>
            <a:ext cx="8476732"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rgbClr val="941100"/>
                </a:solidFill>
                <a:latin typeface="Ayuthaya" pitchFamily="2" charset="-34"/>
                <a:ea typeface="Ayuthaya" pitchFamily="2" charset="-34"/>
                <a:cs typeface="Ayuthaya"/>
              </a:rPr>
              <a:t>Demand Model</a:t>
            </a:r>
            <a:endParaRPr lang="ja-JP" altLang="en-US" sz="4000" b="1">
              <a:solidFill>
                <a:srgbClr val="941100"/>
              </a:solidFill>
              <a:latin typeface="Calibri Light"/>
              <a:ea typeface="Ayuthaya" pitchFamily="2" charset="-34"/>
              <a:cs typeface="Calibri Light"/>
            </a:endParaRPr>
          </a:p>
        </p:txBody>
      </p:sp>
      <p:sp>
        <p:nvSpPr>
          <p:cNvPr id="7" name="Rectangle: Rounded Corners 6">
            <a:extLst>
              <a:ext uri="{FF2B5EF4-FFF2-40B4-BE49-F238E27FC236}">
                <a16:creationId xmlns:a16="http://schemas.microsoft.com/office/drawing/2014/main" id="{AFA31B7E-3D4B-469D-81FF-FAF1D7D70C94}"/>
              </a:ext>
            </a:extLst>
          </p:cNvPr>
          <p:cNvSpPr/>
          <p:nvPr/>
        </p:nvSpPr>
        <p:spPr>
          <a:xfrm>
            <a:off x="833194" y="2771928"/>
            <a:ext cx="10523386" cy="1311274"/>
          </a:xfrm>
          <a:prstGeom prst="roundRect">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cs typeface="Calibri"/>
              </a:rPr>
              <a:t>Log(D) =  β</a:t>
            </a:r>
            <a:r>
              <a:rPr lang="en-US" sz="2400" b="1" baseline="-25000">
                <a:solidFill>
                  <a:schemeClr val="tx1"/>
                </a:solidFill>
                <a:cs typeface="Calibri"/>
              </a:rPr>
              <a:t>0</a:t>
            </a:r>
            <a:r>
              <a:rPr lang="en-US" sz="2400" b="1">
                <a:solidFill>
                  <a:schemeClr val="tx1"/>
                </a:solidFill>
                <a:cs typeface="Calibri"/>
              </a:rPr>
              <a:t> + </a:t>
            </a:r>
            <a:r>
              <a:rPr lang="en-US" sz="2400" b="1">
                <a:solidFill>
                  <a:schemeClr val="tx1"/>
                </a:solidFill>
                <a:ea typeface="+mn-lt"/>
                <a:cs typeface="+mn-lt"/>
              </a:rPr>
              <a:t>β</a:t>
            </a:r>
            <a:r>
              <a:rPr lang="en-US" sz="2400" b="1" baseline="-25000">
                <a:solidFill>
                  <a:schemeClr val="tx1"/>
                </a:solidFill>
                <a:ea typeface="+mn-lt"/>
                <a:cs typeface="+mn-lt"/>
              </a:rPr>
              <a:t>1</a:t>
            </a:r>
            <a:r>
              <a:rPr lang="en-US" sz="2400" b="1">
                <a:solidFill>
                  <a:schemeClr val="tx1"/>
                </a:solidFill>
                <a:ea typeface="+mn-lt"/>
                <a:cs typeface="+mn-lt"/>
              </a:rPr>
              <a:t> unit_checkout_price</a:t>
            </a:r>
            <a:r>
              <a:rPr lang="en-US" sz="2400" b="1">
                <a:solidFill>
                  <a:schemeClr val="tx1"/>
                </a:solidFill>
                <a:cs typeface="Calibri"/>
              </a:rPr>
              <a:t> + </a:t>
            </a:r>
            <a:r>
              <a:rPr lang="en-US" sz="2400" b="1">
                <a:solidFill>
                  <a:schemeClr val="tx1"/>
                </a:solidFill>
                <a:ea typeface="+mn-lt"/>
                <a:cs typeface="+mn-lt"/>
              </a:rPr>
              <a:t>β</a:t>
            </a:r>
            <a:r>
              <a:rPr lang="en-US" sz="2400" b="1" baseline="-25000">
                <a:solidFill>
                  <a:schemeClr val="tx1"/>
                </a:solidFill>
                <a:ea typeface="+mn-lt"/>
                <a:cs typeface="+mn-lt"/>
              </a:rPr>
              <a:t>2</a:t>
            </a:r>
            <a:r>
              <a:rPr lang="en-US" sz="2400" b="1">
                <a:solidFill>
                  <a:schemeClr val="tx1"/>
                </a:solidFill>
                <a:ea typeface="+mn-lt"/>
                <a:cs typeface="+mn-lt"/>
              </a:rPr>
              <a:t> </a:t>
            </a:r>
            <a:r>
              <a:rPr lang="en-US" sz="2400" b="1">
                <a:solidFill>
                  <a:schemeClr val="tx1"/>
                </a:solidFill>
                <a:cs typeface="Calibri"/>
              </a:rPr>
              <a:t>promotion + </a:t>
            </a:r>
            <a:r>
              <a:rPr lang="en-US" sz="2400" b="1">
                <a:solidFill>
                  <a:schemeClr val="tx1"/>
                </a:solidFill>
                <a:ea typeface="+mn-lt"/>
                <a:cs typeface="+mn-lt"/>
              </a:rPr>
              <a:t>β</a:t>
            </a:r>
            <a:r>
              <a:rPr lang="en-US" sz="2400" b="1" baseline="-25000">
                <a:solidFill>
                  <a:schemeClr val="tx1"/>
                </a:solidFill>
                <a:ea typeface="+mn-lt"/>
                <a:cs typeface="+mn-lt"/>
              </a:rPr>
              <a:t>3</a:t>
            </a:r>
            <a:r>
              <a:rPr lang="en-US" sz="2400" b="1">
                <a:solidFill>
                  <a:schemeClr val="tx1"/>
                </a:solidFill>
                <a:ea typeface="+mn-lt"/>
                <a:cs typeface="+mn-lt"/>
              </a:rPr>
              <a:t> </a:t>
            </a:r>
            <a:r>
              <a:rPr lang="en-US" sz="2400" b="1">
                <a:solidFill>
                  <a:schemeClr val="tx1"/>
                </a:solidFill>
                <a:cs typeface="Calibri"/>
              </a:rPr>
              <a:t>featured + </a:t>
            </a:r>
            <a:r>
              <a:rPr lang="en-US" sz="2400" b="1">
                <a:solidFill>
                  <a:schemeClr val="tx1"/>
                </a:solidFill>
                <a:ea typeface="+mn-lt"/>
                <a:cs typeface="+mn-lt"/>
              </a:rPr>
              <a:t>β</a:t>
            </a:r>
            <a:r>
              <a:rPr lang="en-US" sz="2400" b="1" baseline="-25000">
                <a:solidFill>
                  <a:schemeClr val="tx1"/>
                </a:solidFill>
                <a:ea typeface="+mn-lt"/>
                <a:cs typeface="+mn-lt"/>
              </a:rPr>
              <a:t>4</a:t>
            </a:r>
            <a:r>
              <a:rPr lang="en-US" sz="2400" b="1">
                <a:solidFill>
                  <a:schemeClr val="tx1"/>
                </a:solidFill>
                <a:ea typeface="+mn-lt"/>
                <a:cs typeface="+mn-lt"/>
              </a:rPr>
              <a:t> </a:t>
            </a:r>
            <a:r>
              <a:rPr lang="en-US" sz="2400" b="1">
                <a:solidFill>
                  <a:schemeClr val="tx1"/>
                </a:solidFill>
                <a:cs typeface="Calibri"/>
              </a:rPr>
              <a:t>area + </a:t>
            </a:r>
            <a:r>
              <a:rPr lang="en-US" sz="2400" b="1">
                <a:solidFill>
                  <a:schemeClr val="tx1"/>
                </a:solidFill>
                <a:ea typeface="+mn-lt"/>
                <a:cs typeface="+mn-lt"/>
              </a:rPr>
              <a:t>β</a:t>
            </a:r>
            <a:r>
              <a:rPr lang="en-US" sz="2400" b="1" baseline="-25000">
                <a:solidFill>
                  <a:schemeClr val="tx1"/>
                </a:solidFill>
                <a:ea typeface="+mn-lt"/>
                <a:cs typeface="+mn-lt"/>
              </a:rPr>
              <a:t>5</a:t>
            </a:r>
            <a:r>
              <a:rPr lang="en-US" sz="2400" b="1">
                <a:solidFill>
                  <a:schemeClr val="tx1"/>
                </a:solidFill>
                <a:ea typeface="+mn-lt"/>
                <a:cs typeface="+mn-lt"/>
              </a:rPr>
              <a:t> </a:t>
            </a:r>
            <a:r>
              <a:rPr lang="en-US" sz="2400" b="1">
                <a:solidFill>
                  <a:schemeClr val="tx1"/>
                </a:solidFill>
                <a:cs typeface="Calibri"/>
              </a:rPr>
              <a:t>type_A + </a:t>
            </a:r>
            <a:r>
              <a:rPr lang="en-US" sz="2400" b="1">
                <a:solidFill>
                  <a:schemeClr val="tx1"/>
                </a:solidFill>
                <a:ea typeface="+mn-lt"/>
                <a:cs typeface="+mn-lt"/>
              </a:rPr>
              <a:t>β</a:t>
            </a:r>
            <a:r>
              <a:rPr lang="en-US" sz="2400" b="1" baseline="-25000">
                <a:solidFill>
                  <a:schemeClr val="tx1"/>
                </a:solidFill>
                <a:ea typeface="+mn-lt"/>
                <a:cs typeface="+mn-lt"/>
              </a:rPr>
              <a:t>6</a:t>
            </a:r>
            <a:r>
              <a:rPr lang="en-US" sz="2400" b="1">
                <a:solidFill>
                  <a:schemeClr val="tx1"/>
                </a:solidFill>
                <a:ea typeface="+mn-lt"/>
                <a:cs typeface="+mn-lt"/>
              </a:rPr>
              <a:t> </a:t>
            </a:r>
            <a:r>
              <a:rPr lang="en-US" sz="2400" b="1">
                <a:solidFill>
                  <a:schemeClr val="tx1"/>
                </a:solidFill>
                <a:cs typeface="Calibri"/>
              </a:rPr>
              <a:t>type_B + </a:t>
            </a:r>
            <a:r>
              <a:rPr lang="en-US" sz="2400" b="1">
                <a:solidFill>
                  <a:schemeClr val="tx1"/>
                </a:solidFill>
                <a:ea typeface="+mn-lt"/>
                <a:cs typeface="+mn-lt"/>
              </a:rPr>
              <a:t>β</a:t>
            </a:r>
            <a:r>
              <a:rPr lang="en-US" sz="2400" b="1" baseline="-25000">
                <a:solidFill>
                  <a:schemeClr val="tx1"/>
                </a:solidFill>
                <a:ea typeface="+mn-lt"/>
                <a:cs typeface="+mn-lt"/>
              </a:rPr>
              <a:t>7</a:t>
            </a:r>
            <a:r>
              <a:rPr lang="en-US" sz="2400" b="1">
                <a:solidFill>
                  <a:schemeClr val="tx1"/>
                </a:solidFill>
                <a:ea typeface="+mn-lt"/>
                <a:cs typeface="+mn-lt"/>
              </a:rPr>
              <a:t> </a:t>
            </a:r>
            <a:r>
              <a:rPr lang="en-US" sz="2400" b="1">
                <a:solidFill>
                  <a:schemeClr val="tx1"/>
                </a:solidFill>
                <a:cs typeface="Calibri"/>
              </a:rPr>
              <a:t>type_C</a:t>
            </a:r>
          </a:p>
        </p:txBody>
      </p:sp>
      <p:pic>
        <p:nvPicPr>
          <p:cNvPr id="3" name="Picture 4" descr="A screenshot of a cell phone&#10;&#10;Description generated with very high confidence">
            <a:extLst>
              <a:ext uri="{FF2B5EF4-FFF2-40B4-BE49-F238E27FC236}">
                <a16:creationId xmlns:a16="http://schemas.microsoft.com/office/drawing/2014/main" id="{912885A0-CFFB-4E42-8CE1-A7584EBC473D}"/>
              </a:ext>
            </a:extLst>
          </p:cNvPr>
          <p:cNvPicPr>
            <a:picLocks noChangeAspect="1"/>
          </p:cNvPicPr>
          <p:nvPr/>
        </p:nvPicPr>
        <p:blipFill>
          <a:blip r:embed="rId2"/>
          <a:stretch>
            <a:fillRect/>
          </a:stretch>
        </p:blipFill>
        <p:spPr>
          <a:xfrm>
            <a:off x="3821723" y="4337757"/>
            <a:ext cx="3880338" cy="2120373"/>
          </a:xfrm>
          <a:prstGeom prst="rect">
            <a:avLst/>
          </a:prstGeom>
        </p:spPr>
      </p:pic>
      <p:sp>
        <p:nvSpPr>
          <p:cNvPr id="5" name="Rectangle 4">
            <a:extLst>
              <a:ext uri="{FF2B5EF4-FFF2-40B4-BE49-F238E27FC236}">
                <a16:creationId xmlns:a16="http://schemas.microsoft.com/office/drawing/2014/main" id="{1FD3D660-275A-4C45-A4B6-60CDD554113F}"/>
              </a:ext>
            </a:extLst>
          </p:cNvPr>
          <p:cNvSpPr/>
          <p:nvPr/>
        </p:nvSpPr>
        <p:spPr>
          <a:xfrm>
            <a:off x="6471138" y="4372174"/>
            <a:ext cx="410308" cy="2045677"/>
          </a:xfrm>
          <a:prstGeom prst="rect">
            <a:avLst/>
          </a:prstGeom>
          <a:noFill/>
          <a:ln>
            <a:solidFill>
              <a:srgbClr val="94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14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A7BC0A5-6F90-460D-922F-4769EF3DF619}"/>
              </a:ext>
            </a:extLst>
          </p:cNvPr>
          <p:cNvGraphicFramePr>
            <a:graphicFrameLocks noGrp="1"/>
          </p:cNvGraphicFramePr>
          <p:nvPr>
            <p:extLst>
              <p:ext uri="{D42A27DB-BD31-4B8C-83A1-F6EECF244321}">
                <p14:modId xmlns:p14="http://schemas.microsoft.com/office/powerpoint/2010/main" val="3266707198"/>
              </p:ext>
            </p:extLst>
          </p:nvPr>
        </p:nvGraphicFramePr>
        <p:xfrm>
          <a:off x="383781" y="2080204"/>
          <a:ext cx="11529495" cy="3148116"/>
        </p:xfrm>
        <a:graphic>
          <a:graphicData uri="http://schemas.openxmlformats.org/drawingml/2006/table">
            <a:tbl>
              <a:tblPr firstRow="1" bandRow="1">
                <a:tableStyleId>{5C22544A-7EE6-4342-B048-85BDC9FD1C3A}</a:tableStyleId>
              </a:tblPr>
              <a:tblGrid>
                <a:gridCol w="1277812">
                  <a:extLst>
                    <a:ext uri="{9D8B030D-6E8A-4147-A177-3AD203B41FA5}">
                      <a16:colId xmlns:a16="http://schemas.microsoft.com/office/drawing/2014/main" val="24480502"/>
                    </a:ext>
                  </a:extLst>
                </a:gridCol>
                <a:gridCol w="7057292">
                  <a:extLst>
                    <a:ext uri="{9D8B030D-6E8A-4147-A177-3AD203B41FA5}">
                      <a16:colId xmlns:a16="http://schemas.microsoft.com/office/drawing/2014/main" val="2194585682"/>
                    </a:ext>
                  </a:extLst>
                </a:gridCol>
                <a:gridCol w="1570892">
                  <a:extLst>
                    <a:ext uri="{9D8B030D-6E8A-4147-A177-3AD203B41FA5}">
                      <a16:colId xmlns:a16="http://schemas.microsoft.com/office/drawing/2014/main" val="701222883"/>
                    </a:ext>
                  </a:extLst>
                </a:gridCol>
                <a:gridCol w="1623499">
                  <a:extLst>
                    <a:ext uri="{9D8B030D-6E8A-4147-A177-3AD203B41FA5}">
                      <a16:colId xmlns:a16="http://schemas.microsoft.com/office/drawing/2014/main" val="3078466175"/>
                    </a:ext>
                  </a:extLst>
                </a:gridCol>
              </a:tblGrid>
              <a:tr h="674596">
                <a:tc>
                  <a:txBody>
                    <a:bodyPr/>
                    <a:lstStyle/>
                    <a:p>
                      <a:pPr algn="ctr"/>
                      <a:r>
                        <a:rPr lang="en-US"/>
                        <a:t>Cuisines</a:t>
                      </a:r>
                    </a:p>
                  </a:txBody>
                  <a:tcPr anchor="ctr"/>
                </a:tc>
                <a:tc>
                  <a:txBody>
                    <a:bodyPr/>
                    <a:lstStyle/>
                    <a:p>
                      <a:pPr algn="ctr"/>
                      <a:r>
                        <a:rPr lang="en-US"/>
                        <a:t>Model</a:t>
                      </a:r>
                    </a:p>
                  </a:txBody>
                  <a:tcPr anchor="ctr"/>
                </a:tc>
                <a:tc>
                  <a:txBody>
                    <a:bodyPr/>
                    <a:lstStyle/>
                    <a:p>
                      <a:pPr lvl="0" algn="ctr">
                        <a:buNone/>
                      </a:pPr>
                      <a:r>
                        <a:rPr lang="en-US" sz="1800" b="1" i="0" u="none" strike="noStrike" noProof="0">
                          <a:latin typeface="Calibri"/>
                        </a:rPr>
                        <a:t>Price </a:t>
                      </a:r>
                      <a:r>
                        <a:rPr lang="en-US"/>
                        <a:t>Coff. </a:t>
                      </a:r>
                    </a:p>
                  </a:txBody>
                  <a:tcPr anchor="ctr"/>
                </a:tc>
                <a:tc>
                  <a:txBody>
                    <a:bodyPr/>
                    <a:lstStyle/>
                    <a:p>
                      <a:pPr lvl="0" algn="ctr">
                        <a:buNone/>
                      </a:pPr>
                      <a:r>
                        <a:rPr lang="en-US" sz="1800" b="1" i="0" u="none" strike="noStrike" noProof="0">
                          <a:latin typeface="Calibri"/>
                        </a:rPr>
                        <a:t>R-square</a:t>
                      </a:r>
                      <a:endParaRPr lang="en-US"/>
                    </a:p>
                  </a:txBody>
                  <a:tcPr anchor="ctr"/>
                </a:tc>
                <a:extLst>
                  <a:ext uri="{0D108BD9-81ED-4DB2-BD59-A6C34878D82A}">
                    <a16:rowId xmlns:a16="http://schemas.microsoft.com/office/drawing/2014/main" val="3198519581"/>
                  </a:ext>
                </a:extLst>
              </a:tr>
              <a:tr h="618380">
                <a:tc>
                  <a:txBody>
                    <a:bodyPr/>
                    <a:lstStyle/>
                    <a:p>
                      <a:pPr algn="ctr"/>
                      <a:r>
                        <a:rPr lang="en-US" sz="1600"/>
                        <a:t>Thai</a:t>
                      </a:r>
                    </a:p>
                  </a:txBody>
                  <a:tcPr anchor="ctr"/>
                </a:tc>
                <a:tc>
                  <a:txBody>
                    <a:bodyPr/>
                    <a:lstStyle/>
                    <a:p>
                      <a:pPr lvl="0" algn="ctr">
                        <a:buNone/>
                      </a:pPr>
                      <a:r>
                        <a:rPr lang="en-US" sz="1600" b="0" i="0" u="none" strike="noStrike" noProof="0">
                          <a:latin typeface="Calibri"/>
                        </a:rPr>
                        <a:t>Log(D) = 3.8 - 0.19*unitprice + 0.16*promotion + 0.61*featured + 0.11*area + 1.26*type_A + 1.42*type_B + 1.11*type_C</a:t>
                      </a:r>
                    </a:p>
                  </a:txBody>
                  <a:tcPr anchor="ctr"/>
                </a:tc>
                <a:tc>
                  <a:txBody>
                    <a:bodyPr/>
                    <a:lstStyle/>
                    <a:p>
                      <a:pPr algn="ctr"/>
                      <a:r>
                        <a:rPr lang="en-US" sz="1600"/>
                        <a:t>-0.1857</a:t>
                      </a:r>
                    </a:p>
                  </a:txBody>
                  <a:tcPr anchor="ctr"/>
                </a:tc>
                <a:tc>
                  <a:txBody>
                    <a:bodyPr/>
                    <a:lstStyle/>
                    <a:p>
                      <a:pPr lvl="0" algn="ctr">
                        <a:buNone/>
                      </a:pPr>
                      <a:r>
                        <a:rPr lang="en-US" sz="1600"/>
                        <a:t>0.694</a:t>
                      </a:r>
                    </a:p>
                  </a:txBody>
                  <a:tcPr anchor="ctr"/>
                </a:tc>
                <a:extLst>
                  <a:ext uri="{0D108BD9-81ED-4DB2-BD59-A6C34878D82A}">
                    <a16:rowId xmlns:a16="http://schemas.microsoft.com/office/drawing/2014/main" val="2630966353"/>
                  </a:ext>
                </a:extLst>
              </a:tr>
              <a:tr h="618380">
                <a:tc>
                  <a:txBody>
                    <a:bodyPr/>
                    <a:lstStyle/>
                    <a:p>
                      <a:pPr algn="ctr"/>
                      <a:r>
                        <a:rPr lang="en-US" sz="1600"/>
                        <a:t>Italian</a:t>
                      </a:r>
                    </a:p>
                  </a:txBody>
                  <a:tcPr anchor="ctr"/>
                </a:tc>
                <a:tc>
                  <a:txBody>
                    <a:bodyPr/>
                    <a:lstStyle/>
                    <a:p>
                      <a:pPr lvl="0" algn="ctr">
                        <a:buNone/>
                      </a:pPr>
                      <a:r>
                        <a:rPr lang="en-US" sz="1600" b="0" i="0" u="none" strike="noStrike" noProof="0">
                          <a:latin typeface="Calibri"/>
                        </a:rPr>
                        <a:t>Log(D) = 3.8 - 0.13*unitprice + 0.42*promotion + 0.41*featured + 0.17*area + 1.25*type_A + 1.19*type_B + 1.35*type_C</a:t>
                      </a:r>
                      <a:endParaRPr lang="en-US"/>
                    </a:p>
                  </a:txBody>
                  <a:tcPr anchor="ctr"/>
                </a:tc>
                <a:tc>
                  <a:txBody>
                    <a:bodyPr/>
                    <a:lstStyle/>
                    <a:p>
                      <a:pPr algn="ctr"/>
                      <a:r>
                        <a:rPr lang="en-US" sz="1600"/>
                        <a:t>-0.1327</a:t>
                      </a:r>
                    </a:p>
                  </a:txBody>
                  <a:tcPr anchor="ctr"/>
                </a:tc>
                <a:tc>
                  <a:txBody>
                    <a:bodyPr/>
                    <a:lstStyle/>
                    <a:p>
                      <a:pPr lvl="0" algn="ctr">
                        <a:buNone/>
                      </a:pPr>
                      <a:r>
                        <a:rPr lang="en-US" sz="1600"/>
                        <a:t>0.667</a:t>
                      </a:r>
                    </a:p>
                  </a:txBody>
                  <a:tcPr anchor="ctr"/>
                </a:tc>
                <a:extLst>
                  <a:ext uri="{0D108BD9-81ED-4DB2-BD59-A6C34878D82A}">
                    <a16:rowId xmlns:a16="http://schemas.microsoft.com/office/drawing/2014/main" val="3904529189"/>
                  </a:ext>
                </a:extLst>
              </a:tr>
              <a:tr h="618380">
                <a:tc>
                  <a:txBody>
                    <a:bodyPr/>
                    <a:lstStyle/>
                    <a:p>
                      <a:pPr algn="ctr"/>
                      <a:r>
                        <a:rPr lang="en-US" sz="1600"/>
                        <a:t>Indian</a:t>
                      </a:r>
                    </a:p>
                  </a:txBody>
                  <a:tcPr anchor="ctr"/>
                </a:tc>
                <a:tc>
                  <a:txBody>
                    <a:bodyPr/>
                    <a:lstStyle/>
                    <a:p>
                      <a:pPr lvl="0" algn="ctr">
                        <a:buNone/>
                      </a:pPr>
                      <a:r>
                        <a:rPr lang="en-US" sz="1600" b="0" i="0" u="none" strike="noStrike" noProof="0">
                          <a:latin typeface="Calibri"/>
                        </a:rPr>
                        <a:t>Log(D) = 3.66 - 0.1*unitprice + 0.85*promotion + 0.19*featured + 0.09*area + 1.2*type_A + 1.25*type_B + 1.21*type_C</a:t>
                      </a:r>
                      <a:endParaRPr lang="en-US"/>
                    </a:p>
                  </a:txBody>
                  <a:tcPr anchor="ctr"/>
                </a:tc>
                <a:tc>
                  <a:txBody>
                    <a:bodyPr/>
                    <a:lstStyle/>
                    <a:p>
                      <a:pPr algn="ctr"/>
                      <a:r>
                        <a:rPr lang="en-US" sz="1600"/>
                        <a:t>-0.0952</a:t>
                      </a:r>
                    </a:p>
                  </a:txBody>
                  <a:tcPr anchor="ctr"/>
                </a:tc>
                <a:tc>
                  <a:txBody>
                    <a:bodyPr/>
                    <a:lstStyle/>
                    <a:p>
                      <a:pPr lvl="0" algn="ctr">
                        <a:buNone/>
                      </a:pPr>
                      <a:r>
                        <a:rPr lang="en-US" sz="1600"/>
                        <a:t>0.642</a:t>
                      </a:r>
                    </a:p>
                  </a:txBody>
                  <a:tcPr anchor="ctr"/>
                </a:tc>
                <a:extLst>
                  <a:ext uri="{0D108BD9-81ED-4DB2-BD59-A6C34878D82A}">
                    <a16:rowId xmlns:a16="http://schemas.microsoft.com/office/drawing/2014/main" val="3752796105"/>
                  </a:ext>
                </a:extLst>
              </a:tr>
              <a:tr h="618380">
                <a:tc>
                  <a:txBody>
                    <a:bodyPr/>
                    <a:lstStyle/>
                    <a:p>
                      <a:pPr algn="ctr"/>
                      <a:r>
                        <a:rPr lang="en-US" sz="1600"/>
                        <a:t>Continental</a:t>
                      </a:r>
                    </a:p>
                  </a:txBody>
                  <a:tcPr anchor="ctr"/>
                </a:tc>
                <a:tc>
                  <a:txBody>
                    <a:bodyPr/>
                    <a:lstStyle/>
                    <a:p>
                      <a:pPr lvl="0" algn="ctr">
                        <a:buNone/>
                      </a:pPr>
                      <a:r>
                        <a:rPr lang="en-US" sz="1600" b="0" i="0" u="none" strike="noStrike" noProof="0">
                          <a:latin typeface="Calibri"/>
                        </a:rPr>
                        <a:t>Log(D) =3.56 - 0.06*unitprice + 0.39*promotion + 0.49*featured + 0.08*area + 1.19*type_A + 1.09*type_B + 1.28*type_C</a:t>
                      </a:r>
                      <a:endParaRPr lang="en-US"/>
                    </a:p>
                  </a:txBody>
                  <a:tcPr anchor="ctr"/>
                </a:tc>
                <a:tc>
                  <a:txBody>
                    <a:bodyPr/>
                    <a:lstStyle/>
                    <a:p>
                      <a:pPr algn="ctr"/>
                      <a:r>
                        <a:rPr lang="en-US" sz="1600"/>
                        <a:t>-0.0641</a:t>
                      </a:r>
                    </a:p>
                  </a:txBody>
                  <a:tcPr anchor="ctr"/>
                </a:tc>
                <a:tc>
                  <a:txBody>
                    <a:bodyPr/>
                    <a:lstStyle/>
                    <a:p>
                      <a:pPr lvl="0" algn="ctr">
                        <a:buNone/>
                      </a:pPr>
                      <a:r>
                        <a:rPr lang="en-US" sz="1600"/>
                        <a:t>0.768</a:t>
                      </a:r>
                    </a:p>
                  </a:txBody>
                  <a:tcPr anchor="ctr"/>
                </a:tc>
                <a:extLst>
                  <a:ext uri="{0D108BD9-81ED-4DB2-BD59-A6C34878D82A}">
                    <a16:rowId xmlns:a16="http://schemas.microsoft.com/office/drawing/2014/main" val="132860208"/>
                  </a:ext>
                </a:extLst>
              </a:tr>
            </a:tbl>
          </a:graphicData>
        </a:graphic>
      </p:graphicFrame>
      <p:sp>
        <p:nvSpPr>
          <p:cNvPr id="5" name="Triangle 1">
            <a:extLst>
              <a:ext uri="{FF2B5EF4-FFF2-40B4-BE49-F238E27FC236}">
                <a16:creationId xmlns:a16="http://schemas.microsoft.com/office/drawing/2014/main" id="{02D6B382-9C01-412D-9028-7AA0DD9F3A3C}"/>
              </a:ext>
            </a:extLst>
          </p:cNvPr>
          <p:cNvSpPr/>
          <p:nvPr/>
        </p:nvSpPr>
        <p:spPr>
          <a:xfrm rot="19779779">
            <a:off x="-584792" y="-138224"/>
            <a:ext cx="2073349" cy="1787370"/>
          </a:xfrm>
          <a:prstGeom prst="triangle">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8E2DD538-4D9B-4AE5-8495-04AD6C009100}"/>
              </a:ext>
            </a:extLst>
          </p:cNvPr>
          <p:cNvSpPr txBox="1">
            <a:spLocks/>
          </p:cNvSpPr>
          <p:nvPr/>
        </p:nvSpPr>
        <p:spPr>
          <a:xfrm>
            <a:off x="738961" y="306455"/>
            <a:ext cx="11355871"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rgbClr val="941100"/>
                </a:solidFill>
                <a:latin typeface="Ayuthaya" pitchFamily="2" charset="-34"/>
                <a:ea typeface="Ayuthaya" pitchFamily="2" charset="-34"/>
                <a:cs typeface="Ayuthaya"/>
              </a:rPr>
              <a:t>Model for Cuisines</a:t>
            </a:r>
            <a:endParaRPr lang="en-US" sz="4000" b="1">
              <a:solidFill>
                <a:srgbClr val="941100"/>
              </a:solidFill>
              <a:latin typeface="Ayuthaya" pitchFamily="2" charset="-34"/>
              <a:ea typeface="Ayuthaya" pitchFamily="2" charset="-34"/>
              <a:cs typeface="Ayuthaya" pitchFamily="2" charset="-34"/>
            </a:endParaRPr>
          </a:p>
        </p:txBody>
      </p:sp>
      <p:sp>
        <p:nvSpPr>
          <p:cNvPr id="17" name="Donut 5">
            <a:extLst>
              <a:ext uri="{FF2B5EF4-FFF2-40B4-BE49-F238E27FC236}">
                <a16:creationId xmlns:a16="http://schemas.microsoft.com/office/drawing/2014/main" id="{F9E9C193-FF56-4B04-828E-930F2BE8B420}"/>
              </a:ext>
            </a:extLst>
          </p:cNvPr>
          <p:cNvSpPr/>
          <p:nvPr/>
        </p:nvSpPr>
        <p:spPr>
          <a:xfrm>
            <a:off x="845793" y="5307379"/>
            <a:ext cx="552893" cy="552894"/>
          </a:xfrm>
          <a:prstGeom prst="don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F96C9C33-4A41-42E9-90C3-C1EBF48E8F9D}"/>
              </a:ext>
            </a:extLst>
          </p:cNvPr>
          <p:cNvSpPr txBox="1"/>
          <p:nvPr/>
        </p:nvSpPr>
        <p:spPr>
          <a:xfrm>
            <a:off x="1022512" y="5478148"/>
            <a:ext cx="11020978" cy="923330"/>
          </a:xfrm>
          <a:prstGeom prst="rect">
            <a:avLst/>
          </a:prstGeom>
          <a:noFill/>
        </p:spPr>
        <p:txBody>
          <a:bodyPr wrap="square" rtlCol="0" anchor="t">
            <a:spAutoFit/>
          </a:bodyPr>
          <a:lstStyle/>
          <a:p>
            <a:r>
              <a:rPr lang="en-US" altLang="zh-CN" b="1" u="sng" dirty="0">
                <a:ea typeface="等线"/>
              </a:rPr>
              <a:t>Data</a:t>
            </a:r>
            <a:r>
              <a:rPr lang="zh-CN" altLang="en-US" b="1" u="sng" dirty="0">
                <a:ea typeface="等线"/>
              </a:rPr>
              <a:t> </a:t>
            </a:r>
            <a:r>
              <a:rPr lang="en-US" altLang="zh-CN" b="1" u="sng">
                <a:ea typeface="等线"/>
              </a:rPr>
              <a:t>explanation:</a:t>
            </a:r>
            <a:endParaRPr lang="en-US">
              <a:ea typeface="+mn-lt"/>
              <a:cs typeface="+mn-lt"/>
            </a:endParaRPr>
          </a:p>
          <a:p>
            <a:r>
              <a:rPr lang="en-US">
                <a:ea typeface="+mn-lt"/>
                <a:cs typeface="+mn-lt"/>
              </a:rPr>
              <a:t>The coefficient on unit price for Continental, Indian, Italian, Thai food are 0.06 &lt; 0.1&lt; 0.13 &lt; 0.19 respectively, </a:t>
            </a:r>
            <a:r>
              <a:rPr lang="en-US" dirty="0">
                <a:ea typeface="+mn-lt"/>
                <a:cs typeface="+mn-lt"/>
              </a:rPr>
              <a:t>we can conclude that the Thai food is more price sensitivity than others.</a:t>
            </a:r>
            <a:endParaRPr lang="en-US">
              <a:cs typeface="Calibri"/>
            </a:endParaRPr>
          </a:p>
        </p:txBody>
      </p:sp>
    </p:spTree>
    <p:extLst>
      <p:ext uri="{BB962C8B-B14F-4D97-AF65-F5344CB8AC3E}">
        <p14:creationId xmlns:p14="http://schemas.microsoft.com/office/powerpoint/2010/main" val="154050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06B273-BD4F-4808-BB1E-C3A322F11F0B}"/>
              </a:ext>
            </a:extLst>
          </p:cNvPr>
          <p:cNvSpPr txBox="1"/>
          <p:nvPr/>
        </p:nvSpPr>
        <p:spPr>
          <a:xfrm>
            <a:off x="1025212" y="2892636"/>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dirty="0">
                <a:cs typeface="Calibri"/>
              </a:rPr>
              <a:t>Beverage</a:t>
            </a:r>
            <a:endParaRPr lang="en-US" sz="1600" dirty="0">
              <a:ea typeface="+mn-lt"/>
              <a:cs typeface="+mn-lt"/>
            </a:endParaRPr>
          </a:p>
        </p:txBody>
      </p:sp>
      <p:sp>
        <p:nvSpPr>
          <p:cNvPr id="3" name="Triangle 1">
            <a:extLst>
              <a:ext uri="{FF2B5EF4-FFF2-40B4-BE49-F238E27FC236}">
                <a16:creationId xmlns:a16="http://schemas.microsoft.com/office/drawing/2014/main" id="{BC6F5A99-CFFA-422B-9D3A-DEC57D1E7C2B}"/>
              </a:ext>
            </a:extLst>
          </p:cNvPr>
          <p:cNvSpPr/>
          <p:nvPr/>
        </p:nvSpPr>
        <p:spPr>
          <a:xfrm rot="19779779">
            <a:off x="-584792" y="-138224"/>
            <a:ext cx="2073349" cy="1787370"/>
          </a:xfrm>
          <a:prstGeom prst="triangle">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F0C4542-576D-4B59-A7DA-18DB5782567C}"/>
              </a:ext>
            </a:extLst>
          </p:cNvPr>
          <p:cNvSpPr txBox="1">
            <a:spLocks/>
          </p:cNvSpPr>
          <p:nvPr/>
        </p:nvSpPr>
        <p:spPr>
          <a:xfrm>
            <a:off x="738961" y="306455"/>
            <a:ext cx="11355871"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rgbClr val="941100"/>
                </a:solidFill>
                <a:latin typeface="Ayuthaya"/>
                <a:cs typeface="Ayuthaya"/>
              </a:rPr>
              <a:t>Price Sensitivity for Categories</a:t>
            </a:r>
            <a:endParaRPr lang="en-US" sz="4000" b="1">
              <a:latin typeface="Ayuthaya"/>
              <a:cs typeface="Ayuthaya"/>
            </a:endParaRPr>
          </a:p>
        </p:txBody>
      </p:sp>
      <p:sp>
        <p:nvSpPr>
          <p:cNvPr id="14" name="Rectangle: Rounded Corners 13">
            <a:extLst>
              <a:ext uri="{FF2B5EF4-FFF2-40B4-BE49-F238E27FC236}">
                <a16:creationId xmlns:a16="http://schemas.microsoft.com/office/drawing/2014/main" id="{101FB32E-5CE3-44B2-B475-10B9E1FB24C8}"/>
              </a:ext>
            </a:extLst>
          </p:cNvPr>
          <p:cNvSpPr/>
          <p:nvPr/>
        </p:nvSpPr>
        <p:spPr>
          <a:xfrm>
            <a:off x="3867791" y="1711344"/>
            <a:ext cx="4455196" cy="517270"/>
          </a:xfrm>
          <a:prstGeom prst="roundRect">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mn-lt"/>
                <a:cs typeface="+mn-lt"/>
              </a:rPr>
              <a:t>Coefficient of Unit Checkout Price</a:t>
            </a:r>
            <a:endParaRPr lang="en-US" sz="2000" b="1" dirty="0">
              <a:solidFill>
                <a:schemeClr val="tx1"/>
              </a:solidFill>
              <a:cs typeface="Calibri"/>
            </a:endParaRPr>
          </a:p>
        </p:txBody>
      </p:sp>
      <p:sp>
        <p:nvSpPr>
          <p:cNvPr id="27" name="Rectangle 26">
            <a:extLst>
              <a:ext uri="{FF2B5EF4-FFF2-40B4-BE49-F238E27FC236}">
                <a16:creationId xmlns:a16="http://schemas.microsoft.com/office/drawing/2014/main" id="{1BF643DB-7993-4E13-AC70-7763F7110A81}"/>
              </a:ext>
            </a:extLst>
          </p:cNvPr>
          <p:cNvSpPr/>
          <p:nvPr/>
        </p:nvSpPr>
        <p:spPr>
          <a:xfrm>
            <a:off x="1019908" y="2760785"/>
            <a:ext cx="1465384" cy="914400"/>
          </a:xfrm>
          <a:prstGeom prst="rect">
            <a:avLst/>
          </a:prstGeom>
          <a:noFill/>
          <a:ln w="28575">
            <a:solidFill>
              <a:srgbClr val="941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Rectangle 30">
            <a:extLst>
              <a:ext uri="{FF2B5EF4-FFF2-40B4-BE49-F238E27FC236}">
                <a16:creationId xmlns:a16="http://schemas.microsoft.com/office/drawing/2014/main" id="{6170A818-03A1-4282-B44C-3A6865B7B171}"/>
              </a:ext>
            </a:extLst>
          </p:cNvPr>
          <p:cNvSpPr/>
          <p:nvPr/>
        </p:nvSpPr>
        <p:spPr>
          <a:xfrm>
            <a:off x="2485292" y="3675184"/>
            <a:ext cx="1465384" cy="914400"/>
          </a:xfrm>
          <a:prstGeom prst="rect">
            <a:avLst/>
          </a:prstGeom>
          <a:noFill/>
          <a:ln w="28575">
            <a:solidFill>
              <a:srgbClr val="941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Rectangle 32">
            <a:extLst>
              <a:ext uri="{FF2B5EF4-FFF2-40B4-BE49-F238E27FC236}">
                <a16:creationId xmlns:a16="http://schemas.microsoft.com/office/drawing/2014/main" id="{30BC9300-0D60-4C1C-8555-3763771E126E}"/>
              </a:ext>
            </a:extLst>
          </p:cNvPr>
          <p:cNvSpPr/>
          <p:nvPr/>
        </p:nvSpPr>
        <p:spPr>
          <a:xfrm>
            <a:off x="3950676" y="2760784"/>
            <a:ext cx="1465384" cy="914400"/>
          </a:xfrm>
          <a:prstGeom prst="rect">
            <a:avLst/>
          </a:prstGeom>
          <a:noFill/>
          <a:ln w="28575">
            <a:solidFill>
              <a:srgbClr val="941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Rectangle 34">
            <a:extLst>
              <a:ext uri="{FF2B5EF4-FFF2-40B4-BE49-F238E27FC236}">
                <a16:creationId xmlns:a16="http://schemas.microsoft.com/office/drawing/2014/main" id="{BE1E8D36-656C-4ABC-AEBC-06F5331F0648}"/>
              </a:ext>
            </a:extLst>
          </p:cNvPr>
          <p:cNvSpPr/>
          <p:nvPr/>
        </p:nvSpPr>
        <p:spPr>
          <a:xfrm>
            <a:off x="8346830" y="3675184"/>
            <a:ext cx="1465384" cy="914400"/>
          </a:xfrm>
          <a:prstGeom prst="rect">
            <a:avLst/>
          </a:prstGeom>
          <a:noFill/>
          <a:ln w="28575">
            <a:solidFill>
              <a:srgbClr val="941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35">
            <a:extLst>
              <a:ext uri="{FF2B5EF4-FFF2-40B4-BE49-F238E27FC236}">
                <a16:creationId xmlns:a16="http://schemas.microsoft.com/office/drawing/2014/main" id="{E69ED79D-5DF8-4466-A402-C8675263593C}"/>
              </a:ext>
            </a:extLst>
          </p:cNvPr>
          <p:cNvSpPr/>
          <p:nvPr/>
        </p:nvSpPr>
        <p:spPr>
          <a:xfrm>
            <a:off x="6881446" y="2760784"/>
            <a:ext cx="1465384" cy="914400"/>
          </a:xfrm>
          <a:prstGeom prst="rect">
            <a:avLst/>
          </a:prstGeom>
          <a:noFill/>
          <a:ln w="28575">
            <a:solidFill>
              <a:srgbClr val="941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Rectangle 36">
            <a:extLst>
              <a:ext uri="{FF2B5EF4-FFF2-40B4-BE49-F238E27FC236}">
                <a16:creationId xmlns:a16="http://schemas.microsoft.com/office/drawing/2014/main" id="{2538C523-052E-4434-AD6D-6C3E644BF262}"/>
              </a:ext>
            </a:extLst>
          </p:cNvPr>
          <p:cNvSpPr/>
          <p:nvPr/>
        </p:nvSpPr>
        <p:spPr>
          <a:xfrm>
            <a:off x="5416061" y="3675184"/>
            <a:ext cx="1465384" cy="914400"/>
          </a:xfrm>
          <a:prstGeom prst="rect">
            <a:avLst/>
          </a:prstGeom>
          <a:noFill/>
          <a:ln w="28575">
            <a:solidFill>
              <a:srgbClr val="941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Rectangle 37">
            <a:extLst>
              <a:ext uri="{FF2B5EF4-FFF2-40B4-BE49-F238E27FC236}">
                <a16:creationId xmlns:a16="http://schemas.microsoft.com/office/drawing/2014/main" id="{C14EFE51-CDEE-4AB0-A21C-840826D914B4}"/>
              </a:ext>
            </a:extLst>
          </p:cNvPr>
          <p:cNvSpPr/>
          <p:nvPr/>
        </p:nvSpPr>
        <p:spPr>
          <a:xfrm>
            <a:off x="9812215" y="2760784"/>
            <a:ext cx="1465384" cy="914400"/>
          </a:xfrm>
          <a:prstGeom prst="rect">
            <a:avLst/>
          </a:prstGeom>
          <a:noFill/>
          <a:ln w="28575">
            <a:solidFill>
              <a:srgbClr val="941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Donut 5">
            <a:extLst>
              <a:ext uri="{FF2B5EF4-FFF2-40B4-BE49-F238E27FC236}">
                <a16:creationId xmlns:a16="http://schemas.microsoft.com/office/drawing/2014/main" id="{553F016C-B291-49DE-B38A-AF8BE2BC5F86}"/>
              </a:ext>
            </a:extLst>
          </p:cNvPr>
          <p:cNvSpPr/>
          <p:nvPr/>
        </p:nvSpPr>
        <p:spPr>
          <a:xfrm>
            <a:off x="845793" y="5108087"/>
            <a:ext cx="552893" cy="552894"/>
          </a:xfrm>
          <a:prstGeom prst="donut">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EE1429D8-8C14-4ED9-B04A-B23B9D4166FC}"/>
              </a:ext>
            </a:extLst>
          </p:cNvPr>
          <p:cNvSpPr txBox="1"/>
          <p:nvPr/>
        </p:nvSpPr>
        <p:spPr>
          <a:xfrm>
            <a:off x="1022512" y="5278856"/>
            <a:ext cx="10610671" cy="923330"/>
          </a:xfrm>
          <a:prstGeom prst="rect">
            <a:avLst/>
          </a:prstGeom>
          <a:noFill/>
        </p:spPr>
        <p:txBody>
          <a:bodyPr wrap="square" rtlCol="0" anchor="t">
            <a:spAutoFit/>
          </a:bodyPr>
          <a:lstStyle/>
          <a:p>
            <a:r>
              <a:rPr lang="en-US" altLang="zh-CN" b="1" u="sng">
                <a:ea typeface="等线"/>
              </a:rPr>
              <a:t>Data</a:t>
            </a:r>
            <a:r>
              <a:rPr lang="zh-CN" altLang="en-US" b="1" u="sng">
                <a:ea typeface="等线"/>
              </a:rPr>
              <a:t> </a:t>
            </a:r>
            <a:r>
              <a:rPr lang="en-US" altLang="zh-CN" b="1" u="sng">
                <a:ea typeface="等线"/>
              </a:rPr>
              <a:t>explanation:</a:t>
            </a:r>
          </a:p>
          <a:p>
            <a:pPr marL="285750" indent="-285750">
              <a:buFont typeface="Arial"/>
              <a:buChar char="•"/>
            </a:pPr>
            <a:r>
              <a:rPr lang="en-US">
                <a:ea typeface="+mn-lt"/>
                <a:cs typeface="+mn-lt"/>
              </a:rPr>
              <a:t>Desert has the largest price sensitivity, price increase by $1, the demand decrease by 67%</a:t>
            </a:r>
          </a:p>
          <a:p>
            <a:pPr marL="285750" indent="-285750">
              <a:buFont typeface="Arial"/>
              <a:buChar char="•"/>
            </a:pPr>
            <a:r>
              <a:rPr lang="en-US">
                <a:ea typeface="+mn-lt"/>
                <a:cs typeface="+mn-lt"/>
              </a:rPr>
              <a:t>Seafood has the smallest price sensitivity, demand change by 4% with the price goes up $1.  </a:t>
            </a:r>
            <a:endParaRPr lang="en-US">
              <a:cs typeface="Calibri"/>
            </a:endParaRPr>
          </a:p>
        </p:txBody>
      </p:sp>
      <p:sp>
        <p:nvSpPr>
          <p:cNvPr id="41" name="TextBox 40">
            <a:extLst>
              <a:ext uri="{FF2B5EF4-FFF2-40B4-BE49-F238E27FC236}">
                <a16:creationId xmlns:a16="http://schemas.microsoft.com/office/drawing/2014/main" id="{B82096F8-822A-45EC-AC54-4B3ECFD818BF}"/>
              </a:ext>
            </a:extLst>
          </p:cNvPr>
          <p:cNvSpPr txBox="1"/>
          <p:nvPr/>
        </p:nvSpPr>
        <p:spPr>
          <a:xfrm>
            <a:off x="1066242" y="3825542"/>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Biryani</a:t>
            </a:r>
          </a:p>
        </p:txBody>
      </p:sp>
      <p:sp>
        <p:nvSpPr>
          <p:cNvPr id="61" name="TextBox 60">
            <a:extLst>
              <a:ext uri="{FF2B5EF4-FFF2-40B4-BE49-F238E27FC236}">
                <a16:creationId xmlns:a16="http://schemas.microsoft.com/office/drawing/2014/main" id="{85E378D3-195F-4675-85E3-02F6CBA8CF12}"/>
              </a:ext>
            </a:extLst>
          </p:cNvPr>
          <p:cNvSpPr txBox="1"/>
          <p:nvPr/>
        </p:nvSpPr>
        <p:spPr>
          <a:xfrm>
            <a:off x="2484734" y="2892635"/>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a:cs typeface="Calibri"/>
              </a:rPr>
              <a:t>Desert</a:t>
            </a:r>
          </a:p>
        </p:txBody>
      </p:sp>
      <p:sp>
        <p:nvSpPr>
          <p:cNvPr id="62" name="TextBox 61">
            <a:extLst>
              <a:ext uri="{FF2B5EF4-FFF2-40B4-BE49-F238E27FC236}">
                <a16:creationId xmlns:a16="http://schemas.microsoft.com/office/drawing/2014/main" id="{FBFED6B9-C753-4375-AF22-4405F79AA93F}"/>
              </a:ext>
            </a:extLst>
          </p:cNvPr>
          <p:cNvSpPr txBox="1"/>
          <p:nvPr/>
        </p:nvSpPr>
        <p:spPr>
          <a:xfrm>
            <a:off x="2484734" y="3825542"/>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Extras</a:t>
            </a:r>
          </a:p>
        </p:txBody>
      </p:sp>
      <p:sp>
        <p:nvSpPr>
          <p:cNvPr id="63" name="TextBox 62">
            <a:extLst>
              <a:ext uri="{FF2B5EF4-FFF2-40B4-BE49-F238E27FC236}">
                <a16:creationId xmlns:a16="http://schemas.microsoft.com/office/drawing/2014/main" id="{DC06EDA1-1A67-4CAB-9538-8FAD75517F8A}"/>
              </a:ext>
            </a:extLst>
          </p:cNvPr>
          <p:cNvSpPr txBox="1"/>
          <p:nvPr/>
        </p:nvSpPr>
        <p:spPr>
          <a:xfrm>
            <a:off x="3955980" y="3825542"/>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Other Snacks</a:t>
            </a:r>
            <a:endParaRPr lang="en-US"/>
          </a:p>
        </p:txBody>
      </p:sp>
      <p:sp>
        <p:nvSpPr>
          <p:cNvPr id="64" name="TextBox 63">
            <a:extLst>
              <a:ext uri="{FF2B5EF4-FFF2-40B4-BE49-F238E27FC236}">
                <a16:creationId xmlns:a16="http://schemas.microsoft.com/office/drawing/2014/main" id="{D711758B-25B2-467D-9E18-70AD19CE08C1}"/>
              </a:ext>
            </a:extLst>
          </p:cNvPr>
          <p:cNvSpPr txBox="1"/>
          <p:nvPr/>
        </p:nvSpPr>
        <p:spPr>
          <a:xfrm>
            <a:off x="3944257" y="2892635"/>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Fish</a:t>
            </a:r>
          </a:p>
        </p:txBody>
      </p:sp>
      <p:sp>
        <p:nvSpPr>
          <p:cNvPr id="65" name="TextBox 64">
            <a:extLst>
              <a:ext uri="{FF2B5EF4-FFF2-40B4-BE49-F238E27FC236}">
                <a16:creationId xmlns:a16="http://schemas.microsoft.com/office/drawing/2014/main" id="{0CA1CD0D-C0EB-4370-8100-6173CC25C574}"/>
              </a:ext>
            </a:extLst>
          </p:cNvPr>
          <p:cNvSpPr txBox="1"/>
          <p:nvPr/>
        </p:nvSpPr>
        <p:spPr>
          <a:xfrm>
            <a:off x="5403781" y="2892635"/>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Pasta</a:t>
            </a:r>
          </a:p>
        </p:txBody>
      </p:sp>
      <p:sp>
        <p:nvSpPr>
          <p:cNvPr id="66" name="TextBox 65">
            <a:extLst>
              <a:ext uri="{FF2B5EF4-FFF2-40B4-BE49-F238E27FC236}">
                <a16:creationId xmlns:a16="http://schemas.microsoft.com/office/drawing/2014/main" id="{E2ADD3DC-5A80-4568-B4C4-B8EF3AD1470D}"/>
              </a:ext>
            </a:extLst>
          </p:cNvPr>
          <p:cNvSpPr txBox="1"/>
          <p:nvPr/>
        </p:nvSpPr>
        <p:spPr>
          <a:xfrm>
            <a:off x="5421365" y="3825542"/>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Pizza</a:t>
            </a:r>
          </a:p>
        </p:txBody>
      </p:sp>
      <p:sp>
        <p:nvSpPr>
          <p:cNvPr id="67" name="TextBox 66">
            <a:extLst>
              <a:ext uri="{FF2B5EF4-FFF2-40B4-BE49-F238E27FC236}">
                <a16:creationId xmlns:a16="http://schemas.microsoft.com/office/drawing/2014/main" id="{460B5664-719E-40BD-9829-F234467114C1}"/>
              </a:ext>
            </a:extLst>
          </p:cNvPr>
          <p:cNvSpPr txBox="1"/>
          <p:nvPr/>
        </p:nvSpPr>
        <p:spPr>
          <a:xfrm>
            <a:off x="6863304" y="2892636"/>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Rice Bowl</a:t>
            </a:r>
          </a:p>
        </p:txBody>
      </p:sp>
      <p:sp>
        <p:nvSpPr>
          <p:cNvPr id="68" name="TextBox 67">
            <a:extLst>
              <a:ext uri="{FF2B5EF4-FFF2-40B4-BE49-F238E27FC236}">
                <a16:creationId xmlns:a16="http://schemas.microsoft.com/office/drawing/2014/main" id="{2D81DC5D-D0A4-4875-83A0-36CE0C4F595D}"/>
              </a:ext>
            </a:extLst>
          </p:cNvPr>
          <p:cNvSpPr txBox="1"/>
          <p:nvPr/>
        </p:nvSpPr>
        <p:spPr>
          <a:xfrm>
            <a:off x="6828135" y="3825542"/>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Salad</a:t>
            </a:r>
          </a:p>
        </p:txBody>
      </p:sp>
      <p:sp>
        <p:nvSpPr>
          <p:cNvPr id="69" name="TextBox 68">
            <a:extLst>
              <a:ext uri="{FF2B5EF4-FFF2-40B4-BE49-F238E27FC236}">
                <a16:creationId xmlns:a16="http://schemas.microsoft.com/office/drawing/2014/main" id="{EB197BC6-2804-496C-B091-F8343D84E169}"/>
              </a:ext>
            </a:extLst>
          </p:cNvPr>
          <p:cNvSpPr txBox="1"/>
          <p:nvPr/>
        </p:nvSpPr>
        <p:spPr>
          <a:xfrm>
            <a:off x="8352135" y="2892636"/>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Sandwich</a:t>
            </a:r>
          </a:p>
        </p:txBody>
      </p:sp>
      <p:sp>
        <p:nvSpPr>
          <p:cNvPr id="70" name="TextBox 69">
            <a:extLst>
              <a:ext uri="{FF2B5EF4-FFF2-40B4-BE49-F238E27FC236}">
                <a16:creationId xmlns:a16="http://schemas.microsoft.com/office/drawing/2014/main" id="{8986ADFB-7E23-48D3-B61C-DBC781D99D70}"/>
              </a:ext>
            </a:extLst>
          </p:cNvPr>
          <p:cNvSpPr txBox="1"/>
          <p:nvPr/>
        </p:nvSpPr>
        <p:spPr>
          <a:xfrm>
            <a:off x="8322827" y="3825543"/>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a:cs typeface="Calibri"/>
              </a:rPr>
              <a:t>Seafood</a:t>
            </a:r>
          </a:p>
        </p:txBody>
      </p:sp>
      <p:sp>
        <p:nvSpPr>
          <p:cNvPr id="71" name="TextBox 70">
            <a:extLst>
              <a:ext uri="{FF2B5EF4-FFF2-40B4-BE49-F238E27FC236}">
                <a16:creationId xmlns:a16="http://schemas.microsoft.com/office/drawing/2014/main" id="{3F8ACA76-AFA7-4B76-B4D5-98C201D94232}"/>
              </a:ext>
            </a:extLst>
          </p:cNvPr>
          <p:cNvSpPr txBox="1"/>
          <p:nvPr/>
        </p:nvSpPr>
        <p:spPr>
          <a:xfrm>
            <a:off x="9817519" y="3825542"/>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Starters</a:t>
            </a:r>
            <a:endParaRPr lang="en-US"/>
          </a:p>
        </p:txBody>
      </p:sp>
      <p:sp>
        <p:nvSpPr>
          <p:cNvPr id="72" name="TextBox 71">
            <a:extLst>
              <a:ext uri="{FF2B5EF4-FFF2-40B4-BE49-F238E27FC236}">
                <a16:creationId xmlns:a16="http://schemas.microsoft.com/office/drawing/2014/main" id="{A311D1C7-86B4-43F6-9425-F2DF5A79D461}"/>
              </a:ext>
            </a:extLst>
          </p:cNvPr>
          <p:cNvSpPr txBox="1"/>
          <p:nvPr/>
        </p:nvSpPr>
        <p:spPr>
          <a:xfrm>
            <a:off x="9817520" y="2892636"/>
            <a:ext cx="1459140" cy="3385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a:cs typeface="Calibri"/>
              </a:rPr>
              <a:t>Soup</a:t>
            </a:r>
          </a:p>
        </p:txBody>
      </p:sp>
      <p:graphicFrame>
        <p:nvGraphicFramePr>
          <p:cNvPr id="10" name="Table 9">
            <a:extLst>
              <a:ext uri="{FF2B5EF4-FFF2-40B4-BE49-F238E27FC236}">
                <a16:creationId xmlns:a16="http://schemas.microsoft.com/office/drawing/2014/main" id="{C68E11D8-C851-4F23-8CA5-10CBBBEA93F1}"/>
              </a:ext>
            </a:extLst>
          </p:cNvPr>
          <p:cNvGraphicFramePr>
            <a:graphicFrameLocks noGrp="1"/>
          </p:cNvGraphicFramePr>
          <p:nvPr>
            <p:extLst>
              <p:ext uri="{D42A27DB-BD31-4B8C-83A1-F6EECF244321}">
                <p14:modId xmlns:p14="http://schemas.microsoft.com/office/powerpoint/2010/main" val="2172699012"/>
              </p:ext>
            </p:extLst>
          </p:nvPr>
        </p:nvGraphicFramePr>
        <p:xfrm>
          <a:off x="1050524" y="3188563"/>
          <a:ext cx="10222636" cy="445213"/>
        </p:xfrm>
        <a:graphic>
          <a:graphicData uri="http://schemas.openxmlformats.org/drawingml/2006/table">
            <a:tbl>
              <a:tblPr firstRow="1" bandRow="1">
                <a:tableStyleId>{5C22544A-7EE6-4342-B048-85BDC9FD1C3A}</a:tableStyleId>
              </a:tblPr>
              <a:tblGrid>
                <a:gridCol w="1460377">
                  <a:extLst>
                    <a:ext uri="{9D8B030D-6E8A-4147-A177-3AD203B41FA5}">
                      <a16:colId xmlns:a16="http://schemas.microsoft.com/office/drawing/2014/main" val="1409091770"/>
                    </a:ext>
                  </a:extLst>
                </a:gridCol>
                <a:gridCol w="1466244">
                  <a:extLst>
                    <a:ext uri="{9D8B030D-6E8A-4147-A177-3AD203B41FA5}">
                      <a16:colId xmlns:a16="http://schemas.microsoft.com/office/drawing/2014/main" val="4210656997"/>
                    </a:ext>
                  </a:extLst>
                </a:gridCol>
                <a:gridCol w="1454507">
                  <a:extLst>
                    <a:ext uri="{9D8B030D-6E8A-4147-A177-3AD203B41FA5}">
                      <a16:colId xmlns:a16="http://schemas.microsoft.com/office/drawing/2014/main" val="2481082477"/>
                    </a:ext>
                  </a:extLst>
                </a:gridCol>
                <a:gridCol w="1460377">
                  <a:extLst>
                    <a:ext uri="{9D8B030D-6E8A-4147-A177-3AD203B41FA5}">
                      <a16:colId xmlns:a16="http://schemas.microsoft.com/office/drawing/2014/main" val="2207510433"/>
                    </a:ext>
                  </a:extLst>
                </a:gridCol>
                <a:gridCol w="1460377">
                  <a:extLst>
                    <a:ext uri="{9D8B030D-6E8A-4147-A177-3AD203B41FA5}">
                      <a16:colId xmlns:a16="http://schemas.microsoft.com/office/drawing/2014/main" val="3230252530"/>
                    </a:ext>
                  </a:extLst>
                </a:gridCol>
                <a:gridCol w="1460377">
                  <a:extLst>
                    <a:ext uri="{9D8B030D-6E8A-4147-A177-3AD203B41FA5}">
                      <a16:colId xmlns:a16="http://schemas.microsoft.com/office/drawing/2014/main" val="3152688460"/>
                    </a:ext>
                  </a:extLst>
                </a:gridCol>
                <a:gridCol w="1460377">
                  <a:extLst>
                    <a:ext uri="{9D8B030D-6E8A-4147-A177-3AD203B41FA5}">
                      <a16:colId xmlns:a16="http://schemas.microsoft.com/office/drawing/2014/main" val="1735285433"/>
                    </a:ext>
                  </a:extLst>
                </a:gridCol>
              </a:tblGrid>
              <a:tr h="445213">
                <a:tc>
                  <a:txBody>
                    <a:bodyPr/>
                    <a:lstStyle/>
                    <a:p>
                      <a:pPr algn="ctr" fontAlgn="ctr"/>
                      <a:r>
                        <a:rPr lang="en-US" sz="1600">
                          <a:solidFill>
                            <a:schemeClr val="tx1"/>
                          </a:solidFill>
                          <a:effectLst/>
                        </a:rPr>
                        <a:t>-0.17</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-0.67</a:t>
                      </a:r>
                      <a:endParaRPr lang="en-US" sz="1600">
                        <a:solidFill>
                          <a:schemeClr val="tx1"/>
                        </a:solidFill>
                        <a:effectLst/>
                        <a:latin typeface="Calibri"/>
                      </a:endParaRPr>
                    </a:p>
                  </a:txBody>
                  <a:tcPr marL="9525" marR="9525" marT="9525" marB="0" anchor="ctr">
                    <a:solidFill>
                      <a:srgbClr val="FFB9B6"/>
                    </a:solidFill>
                  </a:tcPr>
                </a:tc>
                <a:tc>
                  <a:txBody>
                    <a:bodyPr/>
                    <a:lstStyle/>
                    <a:p>
                      <a:pPr algn="ctr" fontAlgn="ctr"/>
                      <a:r>
                        <a:rPr lang="en-US" sz="1600">
                          <a:solidFill>
                            <a:schemeClr val="tx1"/>
                          </a:solidFill>
                          <a:effectLst/>
                        </a:rPr>
                        <a:t>-0.06</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-0.07</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-0.34</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-0.3</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-0.15</a:t>
                      </a:r>
                      <a:endParaRPr lang="en-US" sz="160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2045780503"/>
                  </a:ext>
                </a:extLst>
              </a:tr>
            </a:tbl>
          </a:graphicData>
        </a:graphic>
      </p:graphicFrame>
      <p:graphicFrame>
        <p:nvGraphicFramePr>
          <p:cNvPr id="12" name="Table 11">
            <a:extLst>
              <a:ext uri="{FF2B5EF4-FFF2-40B4-BE49-F238E27FC236}">
                <a16:creationId xmlns:a16="http://schemas.microsoft.com/office/drawing/2014/main" id="{21BF7685-C0A3-4AB5-A122-D0B2E13BE527}"/>
              </a:ext>
            </a:extLst>
          </p:cNvPr>
          <p:cNvGraphicFramePr>
            <a:graphicFrameLocks noGrp="1"/>
          </p:cNvGraphicFramePr>
          <p:nvPr>
            <p:extLst>
              <p:ext uri="{D42A27DB-BD31-4B8C-83A1-F6EECF244321}">
                <p14:modId xmlns:p14="http://schemas.microsoft.com/office/powerpoint/2010/main" val="2773938047"/>
              </p:ext>
            </p:extLst>
          </p:nvPr>
        </p:nvGraphicFramePr>
        <p:xfrm>
          <a:off x="1099816" y="4161033"/>
          <a:ext cx="10234945" cy="376719"/>
        </p:xfrm>
        <a:graphic>
          <a:graphicData uri="http://schemas.openxmlformats.org/drawingml/2006/table">
            <a:tbl>
              <a:tblPr firstRow="1" bandRow="1">
                <a:tableStyleId>{5C22544A-7EE6-4342-B048-85BDC9FD1C3A}</a:tableStyleId>
              </a:tblPr>
              <a:tblGrid>
                <a:gridCol w="1462135">
                  <a:extLst>
                    <a:ext uri="{9D8B030D-6E8A-4147-A177-3AD203B41FA5}">
                      <a16:colId xmlns:a16="http://schemas.microsoft.com/office/drawing/2014/main" val="845435728"/>
                    </a:ext>
                  </a:extLst>
                </a:gridCol>
                <a:gridCol w="1462135">
                  <a:extLst>
                    <a:ext uri="{9D8B030D-6E8A-4147-A177-3AD203B41FA5}">
                      <a16:colId xmlns:a16="http://schemas.microsoft.com/office/drawing/2014/main" val="2416375121"/>
                    </a:ext>
                  </a:extLst>
                </a:gridCol>
                <a:gridCol w="1462135">
                  <a:extLst>
                    <a:ext uri="{9D8B030D-6E8A-4147-A177-3AD203B41FA5}">
                      <a16:colId xmlns:a16="http://schemas.microsoft.com/office/drawing/2014/main" val="3877546643"/>
                    </a:ext>
                  </a:extLst>
                </a:gridCol>
                <a:gridCol w="1462135">
                  <a:extLst>
                    <a:ext uri="{9D8B030D-6E8A-4147-A177-3AD203B41FA5}">
                      <a16:colId xmlns:a16="http://schemas.microsoft.com/office/drawing/2014/main" val="3854122384"/>
                    </a:ext>
                  </a:extLst>
                </a:gridCol>
                <a:gridCol w="1462135">
                  <a:extLst>
                    <a:ext uri="{9D8B030D-6E8A-4147-A177-3AD203B41FA5}">
                      <a16:colId xmlns:a16="http://schemas.microsoft.com/office/drawing/2014/main" val="3779173262"/>
                    </a:ext>
                  </a:extLst>
                </a:gridCol>
                <a:gridCol w="1462135">
                  <a:extLst>
                    <a:ext uri="{9D8B030D-6E8A-4147-A177-3AD203B41FA5}">
                      <a16:colId xmlns:a16="http://schemas.microsoft.com/office/drawing/2014/main" val="2699693595"/>
                    </a:ext>
                  </a:extLst>
                </a:gridCol>
                <a:gridCol w="1462135">
                  <a:extLst>
                    <a:ext uri="{9D8B030D-6E8A-4147-A177-3AD203B41FA5}">
                      <a16:colId xmlns:a16="http://schemas.microsoft.com/office/drawing/2014/main" val="1971211020"/>
                    </a:ext>
                  </a:extLst>
                </a:gridCol>
              </a:tblGrid>
              <a:tr h="376719">
                <a:tc>
                  <a:txBody>
                    <a:bodyPr/>
                    <a:lstStyle/>
                    <a:p>
                      <a:pPr algn="ctr" fontAlgn="ctr"/>
                      <a:r>
                        <a:rPr lang="en-US" sz="1600">
                          <a:solidFill>
                            <a:schemeClr val="tx1"/>
                          </a:solidFill>
                          <a:effectLst/>
                        </a:rPr>
                        <a:t>-0.05</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-0.19</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-0.14</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-0.08</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-0.32</a:t>
                      </a:r>
                      <a:endParaRPr lang="en-US" sz="1600">
                        <a:solidFill>
                          <a:schemeClr val="tx1"/>
                        </a:solidFill>
                        <a:effectLst/>
                        <a:latin typeface="Calibri"/>
                      </a:endParaRPr>
                    </a:p>
                  </a:txBody>
                  <a:tcPr marL="9525" marR="9525" marT="9525" marB="0" anchor="ctr">
                    <a:noFill/>
                  </a:tcPr>
                </a:tc>
                <a:tc>
                  <a:txBody>
                    <a:bodyPr/>
                    <a:lstStyle/>
                    <a:p>
                      <a:pPr algn="ctr" fontAlgn="ctr"/>
                      <a:r>
                        <a:rPr lang="en-US" sz="1600">
                          <a:solidFill>
                            <a:schemeClr val="tx1"/>
                          </a:solidFill>
                          <a:effectLst/>
                        </a:rPr>
                        <a:t>-0.04</a:t>
                      </a:r>
                      <a:endParaRPr lang="en-US" sz="1600">
                        <a:solidFill>
                          <a:schemeClr val="tx1"/>
                        </a:solidFill>
                        <a:effectLst/>
                        <a:latin typeface="Calibri"/>
                      </a:endParaRPr>
                    </a:p>
                  </a:txBody>
                  <a:tcPr marL="9525" marR="9525" marT="9525" marB="0" anchor="ctr">
                    <a:solidFill>
                      <a:srgbClr val="F7E2DB"/>
                    </a:solidFill>
                  </a:tcPr>
                </a:tc>
                <a:tc>
                  <a:txBody>
                    <a:bodyPr/>
                    <a:lstStyle/>
                    <a:p>
                      <a:pPr algn="ctr" fontAlgn="ctr"/>
                      <a:r>
                        <a:rPr lang="en-US" sz="1600">
                          <a:solidFill>
                            <a:schemeClr val="tx1"/>
                          </a:solidFill>
                          <a:effectLst/>
                        </a:rPr>
                        <a:t>-0.14</a:t>
                      </a:r>
                      <a:endParaRPr lang="en-US" sz="1600">
                        <a:solidFill>
                          <a:schemeClr val="tx1"/>
                        </a:solidFill>
                        <a:effectLst/>
                        <a:latin typeface="Calibri"/>
                      </a:endParaRPr>
                    </a:p>
                  </a:txBody>
                  <a:tcPr marL="9525" marR="9525" marT="9525" marB="0" anchor="ctr">
                    <a:noFill/>
                  </a:tcPr>
                </a:tc>
                <a:extLst>
                  <a:ext uri="{0D108BD9-81ED-4DB2-BD59-A6C34878D82A}">
                    <a16:rowId xmlns:a16="http://schemas.microsoft.com/office/drawing/2014/main" val="3855149799"/>
                  </a:ext>
                </a:extLst>
              </a:tr>
            </a:tbl>
          </a:graphicData>
        </a:graphic>
      </p:graphicFrame>
    </p:spTree>
    <p:extLst>
      <p:ext uri="{BB962C8B-B14F-4D97-AF65-F5344CB8AC3E}">
        <p14:creationId xmlns:p14="http://schemas.microsoft.com/office/powerpoint/2010/main" val="335996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nut 5">
            <a:extLst>
              <a:ext uri="{FF2B5EF4-FFF2-40B4-BE49-F238E27FC236}">
                <a16:creationId xmlns:a16="http://schemas.microsoft.com/office/drawing/2014/main" id="{60AD8429-A05F-4D2E-B175-4028BB41E062}"/>
              </a:ext>
            </a:extLst>
          </p:cNvPr>
          <p:cNvSpPr/>
          <p:nvPr/>
        </p:nvSpPr>
        <p:spPr>
          <a:xfrm>
            <a:off x="1319269" y="5588961"/>
            <a:ext cx="552893" cy="552894"/>
          </a:xfrm>
          <a:prstGeom prst="donut">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riangle 1">
            <a:extLst>
              <a:ext uri="{FF2B5EF4-FFF2-40B4-BE49-F238E27FC236}">
                <a16:creationId xmlns:a16="http://schemas.microsoft.com/office/drawing/2014/main" id="{85153603-6D10-4840-852C-27097C4CDE4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3">
            <a:extLst>
              <a:ext uri="{FF2B5EF4-FFF2-40B4-BE49-F238E27FC236}">
                <a16:creationId xmlns:a16="http://schemas.microsoft.com/office/drawing/2014/main" id="{82BBA92B-DEF9-421D-B0D2-2BEDFEC1E08D}"/>
              </a:ext>
            </a:extLst>
          </p:cNvPr>
          <p:cNvSpPr txBox="1">
            <a:spLocks/>
          </p:cNvSpPr>
          <p:nvPr/>
        </p:nvSpPr>
        <p:spPr>
          <a:xfrm>
            <a:off x="738961" y="306455"/>
            <a:ext cx="9756002"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Item Selection</a:t>
            </a:r>
            <a:endParaRPr lang="en-US" sz="4000" b="1">
              <a:solidFill>
                <a:srgbClr val="941100"/>
              </a:solidFill>
              <a:latin typeface="Ayuthaya" pitchFamily="2" charset="-34"/>
              <a:ea typeface="Ayuthaya" pitchFamily="2" charset="-34"/>
              <a:cs typeface="Ayuthaya" pitchFamily="2" charset="-34"/>
            </a:endParaRPr>
          </a:p>
        </p:txBody>
      </p:sp>
      <p:pic>
        <p:nvPicPr>
          <p:cNvPr id="5" name="Picture 6" descr="A screenshot of a cell phone&#10;&#10;Description generated with high confidence">
            <a:extLst>
              <a:ext uri="{FF2B5EF4-FFF2-40B4-BE49-F238E27FC236}">
                <a16:creationId xmlns:a16="http://schemas.microsoft.com/office/drawing/2014/main" id="{4546804D-5E8E-4402-AD4B-82050A1EB5FB}"/>
              </a:ext>
            </a:extLst>
          </p:cNvPr>
          <p:cNvPicPr>
            <a:picLocks noChangeAspect="1"/>
          </p:cNvPicPr>
          <p:nvPr/>
        </p:nvPicPr>
        <p:blipFill>
          <a:blip r:embed="rId3"/>
          <a:stretch>
            <a:fillRect/>
          </a:stretch>
        </p:blipFill>
        <p:spPr>
          <a:xfrm>
            <a:off x="2298030" y="1349356"/>
            <a:ext cx="7595354" cy="4307510"/>
          </a:xfrm>
          <a:prstGeom prst="rect">
            <a:avLst/>
          </a:prstGeom>
        </p:spPr>
      </p:pic>
      <p:sp>
        <p:nvSpPr>
          <p:cNvPr id="4" name="Rectangle 3">
            <a:extLst>
              <a:ext uri="{FF2B5EF4-FFF2-40B4-BE49-F238E27FC236}">
                <a16:creationId xmlns:a16="http://schemas.microsoft.com/office/drawing/2014/main" id="{2746B40B-5782-423D-994D-461B31D6BF51}"/>
              </a:ext>
            </a:extLst>
          </p:cNvPr>
          <p:cNvSpPr/>
          <p:nvPr/>
        </p:nvSpPr>
        <p:spPr>
          <a:xfrm>
            <a:off x="1266885" y="5721178"/>
            <a:ext cx="9654656" cy="584775"/>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0000"/>
                </a:solidFill>
                <a:latin typeface="Calibri"/>
                <a:cs typeface="Calibri"/>
              </a:rPr>
              <a:t>We </a:t>
            </a:r>
            <a:r>
              <a:rPr lang="en-US" sz="1600">
                <a:solidFill>
                  <a:srgbClr val="000000"/>
                </a:solidFill>
                <a:latin typeface="Calibri"/>
                <a:cs typeface="Calibri"/>
              </a:rPr>
              <a:t>choose three items with the highest price coefficient of variation in different unit level and categories</a:t>
            </a:r>
            <a:endParaRPr lang="en-US" sz="1600">
              <a:cs typeface="Calibri"/>
            </a:endParaRPr>
          </a:p>
          <a:p>
            <a:r>
              <a:rPr lang="en-US" sz="1600" dirty="0">
                <a:solidFill>
                  <a:srgbClr val="000000"/>
                </a:solidFill>
                <a:ea typeface="+mn-lt"/>
                <a:cs typeface="+mn-lt"/>
              </a:rPr>
              <a:t>Beverage : Meal id 1885 (</a:t>
            </a:r>
            <a:r>
              <a:rPr lang="en-US" sz="1600" dirty="0">
                <a:ea typeface="+mn-lt"/>
                <a:cs typeface="+mn-lt"/>
              </a:rPr>
              <a:t>$0.17</a:t>
            </a:r>
            <a:r>
              <a:rPr lang="en-US" sz="1600">
                <a:solidFill>
                  <a:srgbClr val="000000"/>
                </a:solidFill>
                <a:ea typeface="+mn-lt"/>
                <a:cs typeface="+mn-lt"/>
              </a:rPr>
              <a:t>), Starters: Meal id 2640($3.44), Desert: Meal id </a:t>
            </a:r>
            <a:r>
              <a:rPr lang="en-US" sz="1600">
                <a:ea typeface="+mn-lt"/>
                <a:cs typeface="+mn-lt"/>
              </a:rPr>
              <a:t>1543($11.33)</a:t>
            </a:r>
            <a:endParaRPr lang="en-US" sz="1600">
              <a:cs typeface="Calibri"/>
            </a:endParaRPr>
          </a:p>
        </p:txBody>
      </p:sp>
    </p:spTree>
    <p:extLst>
      <p:ext uri="{BB962C8B-B14F-4D97-AF65-F5344CB8AC3E}">
        <p14:creationId xmlns:p14="http://schemas.microsoft.com/office/powerpoint/2010/main" val="16271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306455"/>
            <a:ext cx="4828032"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a:ea typeface="Ayuthaya" pitchFamily="2" charset="-34"/>
                <a:cs typeface="Ayuthaya"/>
              </a:rPr>
              <a:t>Item Based Model</a:t>
            </a:r>
            <a:endParaRPr lang="en-US" altLang="zh-CN" sz="4000" b="1">
              <a:solidFill>
                <a:srgbClr val="941100"/>
              </a:solidFill>
              <a:latin typeface="Calibri"/>
              <a:ea typeface="Ayuthaya" pitchFamily="2" charset="-34"/>
              <a:cs typeface="Ayuthaya"/>
            </a:endParaRPr>
          </a:p>
        </p:txBody>
      </p:sp>
      <p:sp>
        <p:nvSpPr>
          <p:cNvPr id="4" name="Rectangle 3">
            <a:extLst>
              <a:ext uri="{FF2B5EF4-FFF2-40B4-BE49-F238E27FC236}">
                <a16:creationId xmlns:a16="http://schemas.microsoft.com/office/drawing/2014/main" id="{1BA40317-A509-2942-953C-8A96EE8F47AD}"/>
              </a:ext>
            </a:extLst>
          </p:cNvPr>
          <p:cNvSpPr/>
          <p:nvPr/>
        </p:nvSpPr>
        <p:spPr>
          <a:xfrm>
            <a:off x="5179909" y="2453672"/>
            <a:ext cx="184731" cy="369332"/>
          </a:xfrm>
          <a:prstGeom prst="rect">
            <a:avLst/>
          </a:prstGeom>
        </p:spPr>
        <p:txBody>
          <a:bodyPr wrap="square" anchor="t">
            <a:spAutoFit/>
          </a:bodyPr>
          <a:lstStyle/>
          <a:p>
            <a:endParaRPr lang="en-US">
              <a:latin typeface="Calibri"/>
              <a:cs typeface="Calibri"/>
            </a:endParaRPr>
          </a:p>
        </p:txBody>
      </p:sp>
      <p:sp>
        <p:nvSpPr>
          <p:cNvPr id="6" name="Rectangle 5">
            <a:extLst>
              <a:ext uri="{FF2B5EF4-FFF2-40B4-BE49-F238E27FC236}">
                <a16:creationId xmlns:a16="http://schemas.microsoft.com/office/drawing/2014/main" id="{ECFDC0A4-E512-B546-9DB7-D1718F95C885}"/>
              </a:ext>
            </a:extLst>
          </p:cNvPr>
          <p:cNvSpPr/>
          <p:nvPr/>
        </p:nvSpPr>
        <p:spPr>
          <a:xfrm>
            <a:off x="4932195" y="5051551"/>
            <a:ext cx="2686569" cy="369332"/>
          </a:xfrm>
          <a:prstGeom prst="rect">
            <a:avLst/>
          </a:prstGeom>
        </p:spPr>
        <p:txBody>
          <a:bodyPr wrap="square" anchor="t">
            <a:spAutoFit/>
          </a:bodyPr>
          <a:lstStyle/>
          <a:p>
            <a:r>
              <a:rPr lang="en-US" altLang="zh-CN">
                <a:ea typeface="等线"/>
              </a:rPr>
              <a:t>R-square:0.822</a:t>
            </a:r>
            <a:endParaRPr lang="en-US" altLang="zh-CN">
              <a:ea typeface="等线"/>
              <a:cs typeface="Calibri"/>
            </a:endParaRPr>
          </a:p>
        </p:txBody>
      </p:sp>
      <p:sp>
        <p:nvSpPr>
          <p:cNvPr id="7" name="Rectangle 6">
            <a:extLst>
              <a:ext uri="{FF2B5EF4-FFF2-40B4-BE49-F238E27FC236}">
                <a16:creationId xmlns:a16="http://schemas.microsoft.com/office/drawing/2014/main" id="{2A5B9C9B-3469-EE45-925D-7B5FAF9A3B55}"/>
              </a:ext>
            </a:extLst>
          </p:cNvPr>
          <p:cNvSpPr/>
          <p:nvPr/>
        </p:nvSpPr>
        <p:spPr>
          <a:xfrm>
            <a:off x="9177012" y="4199174"/>
            <a:ext cx="1658018" cy="369332"/>
          </a:xfrm>
          <a:prstGeom prst="rect">
            <a:avLst/>
          </a:prstGeom>
        </p:spPr>
        <p:txBody>
          <a:bodyPr wrap="square" anchor="t">
            <a:spAutoFit/>
          </a:bodyPr>
          <a:lstStyle/>
          <a:p>
            <a:r>
              <a:rPr lang="en-US" altLang="zh-CN">
                <a:solidFill>
                  <a:srgbClr val="000000"/>
                </a:solidFill>
                <a:latin typeface="Calibri"/>
                <a:ea typeface="等线"/>
                <a:cs typeface="Calibri"/>
              </a:rPr>
              <a:t>R-square: 0.842</a:t>
            </a:r>
            <a:endParaRPr lang="en-US" b="0" i="0">
              <a:solidFill>
                <a:srgbClr val="000000"/>
              </a:solidFill>
              <a:effectLst/>
              <a:latin typeface="Calibri" panose="020F0502020204030204" pitchFamily="34" charset="0"/>
              <a:cs typeface="Calibri"/>
            </a:endParaRPr>
          </a:p>
        </p:txBody>
      </p:sp>
      <p:sp>
        <p:nvSpPr>
          <p:cNvPr id="3" name="TextBox 2">
            <a:extLst>
              <a:ext uri="{FF2B5EF4-FFF2-40B4-BE49-F238E27FC236}">
                <a16:creationId xmlns:a16="http://schemas.microsoft.com/office/drawing/2014/main" id="{435E2EFF-1E83-4474-BB57-121E22892B28}"/>
              </a:ext>
            </a:extLst>
          </p:cNvPr>
          <p:cNvSpPr txBox="1"/>
          <p:nvPr/>
        </p:nvSpPr>
        <p:spPr>
          <a:xfrm>
            <a:off x="1285795" y="5829134"/>
            <a:ext cx="21656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R-square: 0.662</a:t>
            </a:r>
            <a:endParaRPr lang="en-US"/>
          </a:p>
        </p:txBody>
      </p:sp>
      <p:pic>
        <p:nvPicPr>
          <p:cNvPr id="8" name="Picture 9" descr="A screenshot of a cell phone&#10;&#10;Description generated with very high confidence">
            <a:extLst>
              <a:ext uri="{FF2B5EF4-FFF2-40B4-BE49-F238E27FC236}">
                <a16:creationId xmlns:a16="http://schemas.microsoft.com/office/drawing/2014/main" id="{B0365727-34A1-4E3E-8B33-232B2ACA77B5}"/>
              </a:ext>
            </a:extLst>
          </p:cNvPr>
          <p:cNvPicPr>
            <a:picLocks noChangeAspect="1"/>
          </p:cNvPicPr>
          <p:nvPr/>
        </p:nvPicPr>
        <p:blipFill>
          <a:blip r:embed="rId2"/>
          <a:stretch>
            <a:fillRect/>
          </a:stretch>
        </p:blipFill>
        <p:spPr>
          <a:xfrm>
            <a:off x="205155" y="3534167"/>
            <a:ext cx="3751384" cy="2075664"/>
          </a:xfrm>
          <a:prstGeom prst="rect">
            <a:avLst/>
          </a:prstGeom>
        </p:spPr>
      </p:pic>
      <p:sp>
        <p:nvSpPr>
          <p:cNvPr id="11" name="Rectangle: Diagonal Corners Rounded 10">
            <a:extLst>
              <a:ext uri="{FF2B5EF4-FFF2-40B4-BE49-F238E27FC236}">
                <a16:creationId xmlns:a16="http://schemas.microsoft.com/office/drawing/2014/main" id="{2A580181-3D19-4A7C-8ABC-3F513ACC43BE}"/>
              </a:ext>
            </a:extLst>
          </p:cNvPr>
          <p:cNvSpPr/>
          <p:nvPr/>
        </p:nvSpPr>
        <p:spPr>
          <a:xfrm>
            <a:off x="1189892" y="3077307"/>
            <a:ext cx="2086707" cy="386863"/>
          </a:xfrm>
          <a:prstGeom prst="round2DiagRect">
            <a:avLst/>
          </a:prstGeom>
          <a:solidFill>
            <a:srgbClr val="F7E2D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mn-lt"/>
                <a:cs typeface="+mn-lt"/>
              </a:rPr>
              <a:t>Beverage - 1885</a:t>
            </a:r>
            <a:endParaRPr lang="en-US"/>
          </a:p>
        </p:txBody>
      </p:sp>
      <p:sp>
        <p:nvSpPr>
          <p:cNvPr id="15" name="Rectangle: Diagonal Corners Rounded 14">
            <a:extLst>
              <a:ext uri="{FF2B5EF4-FFF2-40B4-BE49-F238E27FC236}">
                <a16:creationId xmlns:a16="http://schemas.microsoft.com/office/drawing/2014/main" id="{4E07D1C5-BA85-42FC-A920-4088DC3EE1A7}"/>
              </a:ext>
            </a:extLst>
          </p:cNvPr>
          <p:cNvSpPr/>
          <p:nvPr/>
        </p:nvSpPr>
        <p:spPr>
          <a:xfrm>
            <a:off x="4783015" y="2373922"/>
            <a:ext cx="2086707" cy="386863"/>
          </a:xfrm>
          <a:prstGeom prst="round2DiagRect">
            <a:avLst/>
          </a:prstGeom>
          <a:solidFill>
            <a:srgbClr val="F7E2D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mn-lt"/>
                <a:cs typeface="+mn-lt"/>
              </a:rPr>
              <a:t>Starters - 2640</a:t>
            </a:r>
            <a:endParaRPr lang="en-US"/>
          </a:p>
        </p:txBody>
      </p:sp>
      <p:sp>
        <p:nvSpPr>
          <p:cNvPr id="16" name="Rectangle: Diagonal Corners Rounded 15">
            <a:extLst>
              <a:ext uri="{FF2B5EF4-FFF2-40B4-BE49-F238E27FC236}">
                <a16:creationId xmlns:a16="http://schemas.microsoft.com/office/drawing/2014/main" id="{D6A02D34-D0D8-41CE-B5AA-6695EDBCCC79}"/>
              </a:ext>
            </a:extLst>
          </p:cNvPr>
          <p:cNvSpPr/>
          <p:nvPr/>
        </p:nvSpPr>
        <p:spPr>
          <a:xfrm>
            <a:off x="8827475" y="1412629"/>
            <a:ext cx="2086707" cy="386863"/>
          </a:xfrm>
          <a:prstGeom prst="round2DiagRect">
            <a:avLst/>
          </a:prstGeom>
          <a:solidFill>
            <a:srgbClr val="F7E2D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mn-lt"/>
                <a:cs typeface="+mn-lt"/>
              </a:rPr>
              <a:t>Desert - 1543</a:t>
            </a:r>
            <a:endParaRPr lang="en-US">
              <a:cs typeface="Calibri"/>
            </a:endParaRPr>
          </a:p>
        </p:txBody>
      </p:sp>
      <p:cxnSp>
        <p:nvCxnSpPr>
          <p:cNvPr id="12" name="Straight Arrow Connector 11">
            <a:extLst>
              <a:ext uri="{FF2B5EF4-FFF2-40B4-BE49-F238E27FC236}">
                <a16:creationId xmlns:a16="http://schemas.microsoft.com/office/drawing/2014/main" id="{DBD1D4DD-E5F4-47F5-9840-E4BCF42B8561}"/>
              </a:ext>
            </a:extLst>
          </p:cNvPr>
          <p:cNvCxnSpPr/>
          <p:nvPr/>
        </p:nvCxnSpPr>
        <p:spPr>
          <a:xfrm>
            <a:off x="2182691" y="5652721"/>
            <a:ext cx="1781907" cy="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57F463D-C72C-4D9E-828C-BD9114A233B5}"/>
              </a:ext>
            </a:extLst>
          </p:cNvPr>
          <p:cNvCxnSpPr>
            <a:cxnSpLocks/>
          </p:cNvCxnSpPr>
          <p:nvPr/>
        </p:nvCxnSpPr>
        <p:spPr>
          <a:xfrm>
            <a:off x="6027859" y="4925889"/>
            <a:ext cx="1781907" cy="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9A9194-8718-46FD-BD07-22B4239AD5D7}"/>
              </a:ext>
            </a:extLst>
          </p:cNvPr>
          <p:cNvCxnSpPr>
            <a:cxnSpLocks/>
          </p:cNvCxnSpPr>
          <p:nvPr/>
        </p:nvCxnSpPr>
        <p:spPr>
          <a:xfrm>
            <a:off x="9873029" y="4011489"/>
            <a:ext cx="1781907" cy="0"/>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D88407-DBBB-4364-B879-FBCC2F6124EE}"/>
              </a:ext>
            </a:extLst>
          </p:cNvPr>
          <p:cNvCxnSpPr>
            <a:cxnSpLocks/>
          </p:cNvCxnSpPr>
          <p:nvPr/>
        </p:nvCxnSpPr>
        <p:spPr>
          <a:xfrm flipV="1">
            <a:off x="3976321" y="4204921"/>
            <a:ext cx="0" cy="1453661"/>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4BD2E36-1620-4ADE-A9A3-427B1B6BF0A3}"/>
              </a:ext>
            </a:extLst>
          </p:cNvPr>
          <p:cNvCxnSpPr>
            <a:cxnSpLocks/>
          </p:cNvCxnSpPr>
          <p:nvPr/>
        </p:nvCxnSpPr>
        <p:spPr>
          <a:xfrm flipV="1">
            <a:off x="7798043" y="3454643"/>
            <a:ext cx="0" cy="1453661"/>
          </a:xfrm>
          <a:prstGeom prst="straightConnector1">
            <a:avLst/>
          </a:prstGeom>
          <a:ln w="28575"/>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0C06CE-F35C-4D0D-A4AB-B7CFDC0605C8}"/>
              </a:ext>
            </a:extLst>
          </p:cNvPr>
          <p:cNvCxnSpPr>
            <a:cxnSpLocks/>
          </p:cNvCxnSpPr>
          <p:nvPr/>
        </p:nvCxnSpPr>
        <p:spPr>
          <a:xfrm>
            <a:off x="11643212" y="2323366"/>
            <a:ext cx="5861" cy="1688123"/>
          </a:xfrm>
          <a:prstGeom prst="straightConnector1">
            <a:avLst/>
          </a:prstGeom>
          <a:ln w="28575"/>
        </p:spPr>
        <p:style>
          <a:lnRef idx="1">
            <a:schemeClr val="accent1"/>
          </a:lnRef>
          <a:fillRef idx="0">
            <a:schemeClr val="accent1"/>
          </a:fillRef>
          <a:effectRef idx="0">
            <a:schemeClr val="accent1"/>
          </a:effectRef>
          <a:fontRef idx="minor">
            <a:schemeClr val="tx1"/>
          </a:fontRef>
        </p:style>
      </p:cxnSp>
      <p:pic>
        <p:nvPicPr>
          <p:cNvPr id="31" name="Picture 31" descr="A screenshot of a cell phone&#10;&#10;Description generated with very high confidence">
            <a:extLst>
              <a:ext uri="{FF2B5EF4-FFF2-40B4-BE49-F238E27FC236}">
                <a16:creationId xmlns:a16="http://schemas.microsoft.com/office/drawing/2014/main" id="{420B206B-482F-49FE-AA78-FEA7A3134827}"/>
              </a:ext>
            </a:extLst>
          </p:cNvPr>
          <p:cNvPicPr>
            <a:picLocks noChangeAspect="1"/>
          </p:cNvPicPr>
          <p:nvPr/>
        </p:nvPicPr>
        <p:blipFill>
          <a:blip r:embed="rId3"/>
          <a:stretch>
            <a:fillRect/>
          </a:stretch>
        </p:blipFill>
        <p:spPr>
          <a:xfrm>
            <a:off x="4138789" y="2888115"/>
            <a:ext cx="3632199" cy="1998993"/>
          </a:xfrm>
          <a:prstGeom prst="rect">
            <a:avLst/>
          </a:prstGeom>
        </p:spPr>
      </p:pic>
      <p:pic>
        <p:nvPicPr>
          <p:cNvPr id="37" name="Picture 37" descr="A screenshot of a cell phone&#10;&#10;Description generated with very high confidence">
            <a:extLst>
              <a:ext uri="{FF2B5EF4-FFF2-40B4-BE49-F238E27FC236}">
                <a16:creationId xmlns:a16="http://schemas.microsoft.com/office/drawing/2014/main" id="{1D60EDA3-BA8D-42F5-9D89-CCB534F68505}"/>
              </a:ext>
            </a:extLst>
          </p:cNvPr>
          <p:cNvPicPr>
            <a:picLocks noChangeAspect="1"/>
          </p:cNvPicPr>
          <p:nvPr/>
        </p:nvPicPr>
        <p:blipFill>
          <a:blip r:embed="rId4"/>
          <a:stretch>
            <a:fillRect/>
          </a:stretch>
        </p:blipFill>
        <p:spPr>
          <a:xfrm>
            <a:off x="7871179" y="1871407"/>
            <a:ext cx="3766254" cy="2120352"/>
          </a:xfrm>
          <a:prstGeom prst="rect">
            <a:avLst/>
          </a:prstGeom>
        </p:spPr>
      </p:pic>
    </p:spTree>
    <p:extLst>
      <p:ext uri="{BB962C8B-B14F-4D97-AF65-F5344CB8AC3E}">
        <p14:creationId xmlns:p14="http://schemas.microsoft.com/office/powerpoint/2010/main" val="162424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306455"/>
            <a:ext cx="11439087"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Revenue</a:t>
            </a:r>
            <a:r>
              <a:rPr lang="en-US" altLang="zh-CN" sz="3600" b="1">
                <a:solidFill>
                  <a:srgbClr val="941100"/>
                </a:solidFill>
                <a:latin typeface="Ayuthaya" pitchFamily="2" charset="-34"/>
                <a:ea typeface="Ayuthaya" pitchFamily="2" charset="-34"/>
                <a:cs typeface="Ayuthaya"/>
              </a:rPr>
              <a:t> Optimization</a:t>
            </a:r>
            <a:endParaRPr lang="en-US" sz="3600" b="1">
              <a:solidFill>
                <a:srgbClr val="941100"/>
              </a:solidFill>
              <a:latin typeface="Ayuthaya" pitchFamily="2" charset="-34"/>
              <a:ea typeface="Ayuthaya" pitchFamily="2" charset="-34"/>
              <a:cs typeface="Ayuthaya" pitchFamily="2" charset="-34"/>
            </a:endParaRPr>
          </a:p>
        </p:txBody>
      </p:sp>
      <p:sp>
        <p:nvSpPr>
          <p:cNvPr id="3" name="TextBox 2">
            <a:extLst>
              <a:ext uri="{FF2B5EF4-FFF2-40B4-BE49-F238E27FC236}">
                <a16:creationId xmlns:a16="http://schemas.microsoft.com/office/drawing/2014/main" id="{DAFA5B69-0743-488E-B202-528FE2603E99}"/>
              </a:ext>
            </a:extLst>
          </p:cNvPr>
          <p:cNvSpPr txBox="1"/>
          <p:nvPr/>
        </p:nvSpPr>
        <p:spPr>
          <a:xfrm>
            <a:off x="1047039" y="1584575"/>
            <a:ext cx="10101155" cy="2585323"/>
          </a:xfrm>
          <a:prstGeom prst="rect">
            <a:avLst/>
          </a:prstGeom>
          <a:noFill/>
        </p:spPr>
        <p:txBody>
          <a:bodyPr wrap="square" rtlCol="0" anchor="t">
            <a:spAutoFit/>
          </a:bodyPr>
          <a:lstStyle/>
          <a:p>
            <a:r>
              <a:rPr lang="en-US">
                <a:ea typeface="+mn-lt"/>
                <a:cs typeface="+mn-lt"/>
              </a:rPr>
              <a:t>Assuming that we apply model</a:t>
            </a:r>
          </a:p>
          <a:p>
            <a:pPr marL="342900" indent="-342900">
              <a:buAutoNum type="arabicParenR"/>
            </a:pPr>
            <a:r>
              <a:rPr lang="en-US">
                <a:ea typeface="+mn-lt"/>
                <a:cs typeface="+mn-lt"/>
              </a:rPr>
              <a:t>With only Center Type A, which has an average operation area of 4.08</a:t>
            </a:r>
          </a:p>
          <a:p>
            <a:pPr marL="342900" indent="-342900">
              <a:buAutoNum type="arabicParenR"/>
            </a:pPr>
            <a:r>
              <a:rPr lang="en-US">
                <a:ea typeface="+mn-lt"/>
                <a:cs typeface="+mn-lt"/>
              </a:rPr>
              <a:t>No promotion notice</a:t>
            </a:r>
          </a:p>
          <a:p>
            <a:pPr marL="342900" indent="-342900">
              <a:buAutoNum type="arabicParenR"/>
            </a:pPr>
            <a:r>
              <a:rPr lang="en-US">
                <a:ea typeface="+mn-lt"/>
                <a:cs typeface="+mn-lt"/>
              </a:rPr>
              <a:t>No homepage feature</a:t>
            </a:r>
          </a:p>
          <a:p>
            <a:pPr marL="342900" indent="-342900">
              <a:buAutoNum type="arabicParenR"/>
            </a:pPr>
            <a:endParaRPr lang="en-US">
              <a:solidFill>
                <a:srgbClr val="000000"/>
              </a:solidFill>
              <a:ea typeface="+mn-lt"/>
              <a:cs typeface="+mn-lt"/>
            </a:endParaRPr>
          </a:p>
          <a:p>
            <a:r>
              <a:rPr lang="en-US" b="1">
                <a:solidFill>
                  <a:srgbClr val="941100"/>
                </a:solidFill>
                <a:ea typeface="+mn-lt"/>
                <a:cs typeface="+mn-lt"/>
              </a:rPr>
              <a:t>The number of orders would be</a:t>
            </a:r>
          </a:p>
          <a:p>
            <a:r>
              <a:rPr lang="en-US" b="1">
                <a:solidFill>
                  <a:srgbClr val="941100"/>
                </a:solidFill>
                <a:ea typeface="+mn-lt"/>
                <a:cs typeface="+mn-lt"/>
              </a:rPr>
              <a:t>Beverage-1885: Log(D) = 3.99 – 0.65*</a:t>
            </a:r>
            <a:r>
              <a:rPr lang="en-US" b="1" err="1">
                <a:solidFill>
                  <a:srgbClr val="941100"/>
                </a:solidFill>
                <a:ea typeface="+mn-lt"/>
                <a:cs typeface="+mn-lt"/>
              </a:rPr>
              <a:t>unit_price</a:t>
            </a:r>
            <a:r>
              <a:rPr lang="en-US" b="1">
                <a:solidFill>
                  <a:srgbClr val="941100"/>
                </a:solidFill>
                <a:ea typeface="+mn-lt"/>
                <a:cs typeface="+mn-lt"/>
              </a:rPr>
              <a:t> + 0.26*4.08 + 1.46*1 </a:t>
            </a:r>
          </a:p>
          <a:p>
            <a:r>
              <a:rPr lang="en-US" b="1" dirty="0">
                <a:solidFill>
                  <a:srgbClr val="941100"/>
                </a:solidFill>
                <a:cs typeface="Calibri"/>
              </a:rPr>
              <a:t>Soup-1438: Log(D) = 3.50</a:t>
            </a:r>
            <a:r>
              <a:rPr lang="en-US" b="1">
                <a:solidFill>
                  <a:srgbClr val="941100"/>
                </a:solidFill>
                <a:cs typeface="Calibri"/>
              </a:rPr>
              <a:t> – </a:t>
            </a:r>
            <a:r>
              <a:rPr lang="en-US" b="1" dirty="0">
                <a:solidFill>
                  <a:srgbClr val="941100"/>
                </a:solidFill>
                <a:cs typeface="Calibri"/>
              </a:rPr>
              <a:t>0.16*</a:t>
            </a:r>
            <a:r>
              <a:rPr lang="en-US" b="1" err="1">
                <a:solidFill>
                  <a:srgbClr val="941100"/>
                </a:solidFill>
                <a:cs typeface="Calibri"/>
              </a:rPr>
              <a:t>unit_price</a:t>
            </a:r>
            <a:r>
              <a:rPr lang="en-US" b="1">
                <a:solidFill>
                  <a:srgbClr val="941100"/>
                </a:solidFill>
                <a:cs typeface="Calibri"/>
              </a:rPr>
              <a:t> + 0.06*4.08 + 1.17*1</a:t>
            </a:r>
          </a:p>
          <a:p>
            <a:r>
              <a:rPr lang="en-US" b="1" dirty="0">
                <a:solidFill>
                  <a:srgbClr val="941100"/>
                </a:solidFill>
                <a:ea typeface="+mn-lt"/>
                <a:cs typeface="+mn-lt"/>
              </a:rPr>
              <a:t>Desert-1543: L</a:t>
            </a:r>
            <a:r>
              <a:rPr lang="en-US" b="1" dirty="0">
                <a:solidFill>
                  <a:srgbClr val="941100"/>
                </a:solidFill>
                <a:cs typeface="Calibri"/>
              </a:rPr>
              <a:t>og(D) = 3.42 </a:t>
            </a:r>
            <a:r>
              <a:rPr lang="en-US" b="1">
                <a:solidFill>
                  <a:srgbClr val="941100"/>
                </a:solidFill>
                <a:cs typeface="Calibri"/>
              </a:rPr>
              <a:t>– </a:t>
            </a:r>
            <a:r>
              <a:rPr lang="en-US" b="1" dirty="0">
                <a:solidFill>
                  <a:srgbClr val="941100"/>
                </a:solidFill>
                <a:cs typeface="Calibri"/>
              </a:rPr>
              <a:t>0.07*</a:t>
            </a:r>
            <a:r>
              <a:rPr lang="en-US" b="1" err="1">
                <a:solidFill>
                  <a:srgbClr val="941100"/>
                </a:solidFill>
                <a:cs typeface="Calibri"/>
              </a:rPr>
              <a:t>unit_price</a:t>
            </a:r>
            <a:r>
              <a:rPr lang="en-US" b="1">
                <a:solidFill>
                  <a:srgbClr val="941100"/>
                </a:solidFill>
                <a:cs typeface="Calibri"/>
              </a:rPr>
              <a:t> + 0.06*4.08 + 1.07*1</a:t>
            </a:r>
          </a:p>
        </p:txBody>
      </p:sp>
      <p:graphicFrame>
        <p:nvGraphicFramePr>
          <p:cNvPr id="5" name="Table 6">
            <a:extLst>
              <a:ext uri="{FF2B5EF4-FFF2-40B4-BE49-F238E27FC236}">
                <a16:creationId xmlns:a16="http://schemas.microsoft.com/office/drawing/2014/main" id="{E1E31533-A91C-4821-B455-6D698D8943F2}"/>
              </a:ext>
            </a:extLst>
          </p:cNvPr>
          <p:cNvGraphicFramePr>
            <a:graphicFrameLocks noGrp="1"/>
          </p:cNvGraphicFramePr>
          <p:nvPr>
            <p:extLst>
              <p:ext uri="{D42A27DB-BD31-4B8C-83A1-F6EECF244321}">
                <p14:modId xmlns:p14="http://schemas.microsoft.com/office/powerpoint/2010/main" val="2908823136"/>
              </p:ext>
            </p:extLst>
          </p:nvPr>
        </p:nvGraphicFramePr>
        <p:xfrm>
          <a:off x="1023902" y="4430521"/>
          <a:ext cx="10494432" cy="1752600"/>
        </p:xfrm>
        <a:graphic>
          <a:graphicData uri="http://schemas.openxmlformats.org/drawingml/2006/table">
            <a:tbl>
              <a:tblPr firstRow="1" bandRow="1">
                <a:tableStyleId>{5C22544A-7EE6-4342-B048-85BDC9FD1C3A}</a:tableStyleId>
              </a:tblPr>
              <a:tblGrid>
                <a:gridCol w="1749072">
                  <a:extLst>
                    <a:ext uri="{9D8B030D-6E8A-4147-A177-3AD203B41FA5}">
                      <a16:colId xmlns:a16="http://schemas.microsoft.com/office/drawing/2014/main" val="1354815628"/>
                    </a:ext>
                  </a:extLst>
                </a:gridCol>
                <a:gridCol w="1749072">
                  <a:extLst>
                    <a:ext uri="{9D8B030D-6E8A-4147-A177-3AD203B41FA5}">
                      <a16:colId xmlns:a16="http://schemas.microsoft.com/office/drawing/2014/main" val="2343981576"/>
                    </a:ext>
                  </a:extLst>
                </a:gridCol>
                <a:gridCol w="1749072">
                  <a:extLst>
                    <a:ext uri="{9D8B030D-6E8A-4147-A177-3AD203B41FA5}">
                      <a16:colId xmlns:a16="http://schemas.microsoft.com/office/drawing/2014/main" val="1622324804"/>
                    </a:ext>
                  </a:extLst>
                </a:gridCol>
                <a:gridCol w="1749072">
                  <a:extLst>
                    <a:ext uri="{9D8B030D-6E8A-4147-A177-3AD203B41FA5}">
                      <a16:colId xmlns:a16="http://schemas.microsoft.com/office/drawing/2014/main" val="2646566791"/>
                    </a:ext>
                  </a:extLst>
                </a:gridCol>
                <a:gridCol w="1749072">
                  <a:extLst>
                    <a:ext uri="{9D8B030D-6E8A-4147-A177-3AD203B41FA5}">
                      <a16:colId xmlns:a16="http://schemas.microsoft.com/office/drawing/2014/main" val="816998299"/>
                    </a:ext>
                  </a:extLst>
                </a:gridCol>
                <a:gridCol w="1749072">
                  <a:extLst>
                    <a:ext uri="{9D8B030D-6E8A-4147-A177-3AD203B41FA5}">
                      <a16:colId xmlns:a16="http://schemas.microsoft.com/office/drawing/2014/main" val="496817734"/>
                    </a:ext>
                  </a:extLst>
                </a:gridCol>
              </a:tblGrid>
              <a:tr h="370840">
                <a:tc>
                  <a:txBody>
                    <a:bodyPr/>
                    <a:lstStyle/>
                    <a:p>
                      <a:pPr algn="ctr"/>
                      <a:r>
                        <a:rPr lang="en-US"/>
                        <a:t>Meal id</a:t>
                      </a:r>
                      <a:endParaRPr lang="en-US" dirty="0"/>
                    </a:p>
                  </a:txBody>
                  <a:tcPr anchor="ctr"/>
                </a:tc>
                <a:tc>
                  <a:txBody>
                    <a:bodyPr/>
                    <a:lstStyle/>
                    <a:p>
                      <a:pPr algn="ctr"/>
                      <a:r>
                        <a:rPr lang="en-US"/>
                        <a:t>Optimal Price</a:t>
                      </a:r>
                      <a:endParaRPr lang="en-US" dirty="0"/>
                    </a:p>
                  </a:txBody>
                  <a:tcPr anchor="ctr"/>
                </a:tc>
                <a:tc>
                  <a:txBody>
                    <a:bodyPr/>
                    <a:lstStyle/>
                    <a:p>
                      <a:pPr algn="ctr"/>
                      <a:r>
                        <a:rPr lang="en-US"/>
                        <a:t>demand</a:t>
                      </a:r>
                    </a:p>
                  </a:txBody>
                  <a:tcPr anchor="ctr"/>
                </a:tc>
                <a:tc>
                  <a:txBody>
                    <a:bodyPr/>
                    <a:lstStyle/>
                    <a:p>
                      <a:pPr algn="ctr"/>
                      <a:r>
                        <a:rPr lang="en-US"/>
                        <a:t>Optimal Revenue</a:t>
                      </a:r>
                    </a:p>
                  </a:txBody>
                  <a:tcPr anchor="ctr"/>
                </a:tc>
                <a:tc>
                  <a:txBody>
                    <a:bodyPr/>
                    <a:lstStyle/>
                    <a:p>
                      <a:pPr algn="ctr"/>
                      <a:r>
                        <a:rPr lang="en-US"/>
                        <a:t>Current revenue</a:t>
                      </a:r>
                    </a:p>
                  </a:txBody>
                  <a:tcPr anchor="ctr"/>
                </a:tc>
                <a:tc>
                  <a:txBody>
                    <a:bodyPr/>
                    <a:lstStyle/>
                    <a:p>
                      <a:pPr algn="ctr"/>
                      <a:r>
                        <a:rPr lang="en-US"/>
                        <a:t>Percentage of change</a:t>
                      </a:r>
                      <a:endParaRPr lang="en-US" dirty="0"/>
                    </a:p>
                  </a:txBody>
                  <a:tcPr anchor="ctr"/>
                </a:tc>
                <a:extLst>
                  <a:ext uri="{0D108BD9-81ED-4DB2-BD59-A6C34878D82A}">
                    <a16:rowId xmlns:a16="http://schemas.microsoft.com/office/drawing/2014/main" val="2644027786"/>
                  </a:ext>
                </a:extLst>
              </a:tr>
              <a:tr h="370840">
                <a:tc>
                  <a:txBody>
                    <a:bodyPr/>
                    <a:lstStyle/>
                    <a:p>
                      <a:pPr algn="ctr"/>
                      <a:r>
                        <a:rPr lang="en-US"/>
                        <a:t>1885</a:t>
                      </a:r>
                    </a:p>
                  </a:txBody>
                  <a:tcPr anchor="ctr"/>
                </a:tc>
                <a:tc>
                  <a:txBody>
                    <a:bodyPr/>
                    <a:lstStyle/>
                    <a:p>
                      <a:pPr algn="ctr"/>
                      <a:r>
                        <a:rPr lang="en-US"/>
                        <a:t>1.54</a:t>
                      </a:r>
                    </a:p>
                  </a:txBody>
                  <a:tcPr anchor="ctr"/>
                </a:tc>
                <a:tc>
                  <a:txBody>
                    <a:bodyPr/>
                    <a:lstStyle/>
                    <a:p>
                      <a:pPr algn="ctr"/>
                      <a:r>
                        <a:rPr lang="en-US"/>
                        <a:t>247.35</a:t>
                      </a:r>
                    </a:p>
                  </a:txBody>
                  <a:tcPr anchor="ctr"/>
                </a:tc>
                <a:tc>
                  <a:txBody>
                    <a:bodyPr/>
                    <a:lstStyle/>
                    <a:p>
                      <a:pPr algn="ctr"/>
                      <a:r>
                        <a:rPr lang="en-US"/>
                        <a:t>380.54</a:t>
                      </a:r>
                    </a:p>
                  </a:txBody>
                  <a:tcPr anchor="ctr"/>
                </a:tc>
                <a:tc>
                  <a:txBody>
                    <a:bodyPr/>
                    <a:lstStyle/>
                    <a:p>
                      <a:pPr algn="ctr"/>
                      <a:r>
                        <a:rPr lang="en-US"/>
                        <a:t>204.83</a:t>
                      </a:r>
                    </a:p>
                  </a:txBody>
                  <a:tcPr anchor="ctr"/>
                </a:tc>
                <a:tc>
                  <a:txBody>
                    <a:bodyPr/>
                    <a:lstStyle/>
                    <a:p>
                      <a:pPr algn="ctr"/>
                      <a:r>
                        <a:rPr lang="en-US"/>
                        <a:t>+85.78%</a:t>
                      </a:r>
                    </a:p>
                  </a:txBody>
                  <a:tcPr anchor="ctr"/>
                </a:tc>
                <a:extLst>
                  <a:ext uri="{0D108BD9-81ED-4DB2-BD59-A6C34878D82A}">
                    <a16:rowId xmlns:a16="http://schemas.microsoft.com/office/drawing/2014/main" val="3703504118"/>
                  </a:ext>
                </a:extLst>
              </a:tr>
              <a:tr h="370840">
                <a:tc>
                  <a:txBody>
                    <a:bodyPr/>
                    <a:lstStyle/>
                    <a:p>
                      <a:pPr algn="ctr"/>
                      <a:r>
                        <a:rPr lang="en-US"/>
                        <a:t>1438</a:t>
                      </a:r>
                    </a:p>
                  </a:txBody>
                  <a:tcPr anchor="ctr"/>
                </a:tc>
                <a:tc>
                  <a:txBody>
                    <a:bodyPr/>
                    <a:lstStyle/>
                    <a:p>
                      <a:pPr algn="ctr"/>
                      <a:r>
                        <a:rPr lang="en-US"/>
                        <a:t>7.09</a:t>
                      </a:r>
                    </a:p>
                  </a:txBody>
                  <a:tcPr anchor="ctr"/>
                </a:tc>
                <a:tc>
                  <a:txBody>
                    <a:bodyPr/>
                    <a:lstStyle/>
                    <a:p>
                      <a:pPr algn="ctr"/>
                      <a:r>
                        <a:rPr lang="en-US"/>
                        <a:t>75.75</a:t>
                      </a:r>
                    </a:p>
                  </a:txBody>
                  <a:tcPr anchor="ctr"/>
                </a:tc>
                <a:tc>
                  <a:txBody>
                    <a:bodyPr/>
                    <a:lstStyle/>
                    <a:p>
                      <a:pPr algn="ctr"/>
                      <a:r>
                        <a:rPr lang="en-US"/>
                        <a:t>536.83</a:t>
                      </a:r>
                    </a:p>
                  </a:txBody>
                  <a:tcPr anchor="ctr"/>
                </a:tc>
                <a:tc>
                  <a:txBody>
                    <a:bodyPr/>
                    <a:lstStyle/>
                    <a:p>
                      <a:pPr algn="ctr"/>
                      <a:r>
                        <a:rPr lang="en-US"/>
                        <a:t>412.96</a:t>
                      </a:r>
                    </a:p>
                  </a:txBody>
                  <a:tcPr anchor="ctr"/>
                </a:tc>
                <a:tc>
                  <a:txBody>
                    <a:bodyPr/>
                    <a:lstStyle/>
                    <a:p>
                      <a:pPr algn="ctr"/>
                      <a:r>
                        <a:rPr lang="en-US"/>
                        <a:t>+29.99%</a:t>
                      </a:r>
                      <a:endParaRPr lang="en-US" dirty="0"/>
                    </a:p>
                  </a:txBody>
                  <a:tcPr anchor="ctr"/>
                </a:tc>
                <a:extLst>
                  <a:ext uri="{0D108BD9-81ED-4DB2-BD59-A6C34878D82A}">
                    <a16:rowId xmlns:a16="http://schemas.microsoft.com/office/drawing/2014/main" val="4221881782"/>
                  </a:ext>
                </a:extLst>
              </a:tr>
              <a:tr h="370840">
                <a:tc>
                  <a:txBody>
                    <a:bodyPr/>
                    <a:lstStyle/>
                    <a:p>
                      <a:pPr algn="ctr"/>
                      <a:r>
                        <a:rPr lang="en-US"/>
                        <a:t>1543</a:t>
                      </a:r>
                    </a:p>
                  </a:txBody>
                  <a:tcPr anchor="ctr"/>
                </a:tc>
                <a:tc>
                  <a:txBody>
                    <a:bodyPr/>
                    <a:lstStyle/>
                    <a:p>
                      <a:pPr algn="ctr"/>
                      <a:r>
                        <a:rPr lang="en-US"/>
                        <a:t>14.68</a:t>
                      </a:r>
                    </a:p>
                  </a:txBody>
                  <a:tcPr anchor="ctr"/>
                </a:tc>
                <a:tc>
                  <a:txBody>
                    <a:bodyPr/>
                    <a:lstStyle/>
                    <a:p>
                      <a:pPr algn="ctr"/>
                      <a:r>
                        <a:rPr lang="en-US"/>
                        <a:t>42.56</a:t>
                      </a:r>
                    </a:p>
                  </a:txBody>
                  <a:tcPr anchor="ctr"/>
                </a:tc>
                <a:tc>
                  <a:txBody>
                    <a:bodyPr/>
                    <a:lstStyle/>
                    <a:p>
                      <a:pPr algn="ctr"/>
                      <a:r>
                        <a:rPr lang="en-US"/>
                        <a:t>624.83</a:t>
                      </a:r>
                    </a:p>
                  </a:txBody>
                  <a:tcPr anchor="ctr"/>
                </a:tc>
                <a:tc>
                  <a:txBody>
                    <a:bodyPr/>
                    <a:lstStyle/>
                    <a:p>
                      <a:pPr algn="ctr"/>
                      <a:r>
                        <a:rPr lang="en-US"/>
                        <a:t>778.64</a:t>
                      </a:r>
                    </a:p>
                  </a:txBody>
                  <a:tcPr anchor="ctr"/>
                </a:tc>
                <a:tc>
                  <a:txBody>
                    <a:bodyPr/>
                    <a:lstStyle/>
                    <a:p>
                      <a:pPr algn="ctr"/>
                      <a:r>
                        <a:rPr lang="en-US"/>
                        <a:t>-19.75%</a:t>
                      </a:r>
                    </a:p>
                  </a:txBody>
                  <a:tcPr anchor="ctr"/>
                </a:tc>
                <a:extLst>
                  <a:ext uri="{0D108BD9-81ED-4DB2-BD59-A6C34878D82A}">
                    <a16:rowId xmlns:a16="http://schemas.microsoft.com/office/drawing/2014/main" val="1784648755"/>
                  </a:ext>
                </a:extLst>
              </a:tr>
            </a:tbl>
          </a:graphicData>
        </a:graphic>
      </p:graphicFrame>
    </p:spTree>
    <p:extLst>
      <p:ext uri="{BB962C8B-B14F-4D97-AF65-F5344CB8AC3E}">
        <p14:creationId xmlns:p14="http://schemas.microsoft.com/office/powerpoint/2010/main" val="330121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306455"/>
            <a:ext cx="4828032"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a:ea typeface="Ayuthaya" pitchFamily="2" charset="-34"/>
                <a:cs typeface="Ayuthaya"/>
              </a:rPr>
              <a:t>Model</a:t>
            </a:r>
            <a:r>
              <a:rPr lang="en-US" altLang="zh-CN" sz="3600" b="1">
                <a:solidFill>
                  <a:srgbClr val="941100"/>
                </a:solidFill>
                <a:latin typeface="Ayuthaya"/>
                <a:ea typeface="Ayuthaya" pitchFamily="2" charset="-34"/>
                <a:cs typeface="Ayuthaya"/>
              </a:rPr>
              <a:t> Evaluation</a:t>
            </a:r>
            <a:endParaRPr lang="ja-JP" altLang="en-US" sz="3600" b="1">
              <a:solidFill>
                <a:srgbClr val="941100"/>
              </a:solidFill>
              <a:latin typeface="Calibri Light"/>
              <a:ea typeface="Ayuthaya" pitchFamily="2" charset="-34"/>
              <a:cs typeface="Calibri Light"/>
            </a:endParaRPr>
          </a:p>
        </p:txBody>
      </p:sp>
      <p:sp>
        <p:nvSpPr>
          <p:cNvPr id="14" name="Rectangle 13">
            <a:extLst>
              <a:ext uri="{FF2B5EF4-FFF2-40B4-BE49-F238E27FC236}">
                <a16:creationId xmlns:a16="http://schemas.microsoft.com/office/drawing/2014/main" id="{63CC61E9-AEE4-42BC-B091-AFD25897833A}"/>
              </a:ext>
            </a:extLst>
          </p:cNvPr>
          <p:cNvSpPr/>
          <p:nvPr/>
        </p:nvSpPr>
        <p:spPr>
          <a:xfrm>
            <a:off x="2153647" y="1713084"/>
            <a:ext cx="1790298" cy="646331"/>
          </a:xfrm>
          <a:prstGeom prst="rect">
            <a:avLst/>
          </a:prstGeom>
        </p:spPr>
        <p:txBody>
          <a:bodyPr wrap="none" anchor="t">
            <a:spAutoFit/>
          </a:bodyPr>
          <a:lstStyle/>
          <a:p>
            <a:r>
              <a:rPr lang="en-US">
                <a:solidFill>
                  <a:srgbClr val="000000"/>
                </a:solidFill>
                <a:latin typeface="Calibri"/>
                <a:cs typeface="Calibri"/>
              </a:rPr>
              <a:t>Beverage – 1885</a:t>
            </a:r>
          </a:p>
          <a:p>
            <a:r>
              <a:rPr lang="en-US">
                <a:latin typeface="Calibri"/>
                <a:cs typeface="Calibri"/>
              </a:rPr>
              <a:t>Interaction Effect</a:t>
            </a:r>
          </a:p>
        </p:txBody>
      </p:sp>
      <p:sp>
        <p:nvSpPr>
          <p:cNvPr id="10" name="TextBox 9">
            <a:extLst>
              <a:ext uri="{FF2B5EF4-FFF2-40B4-BE49-F238E27FC236}">
                <a16:creationId xmlns:a16="http://schemas.microsoft.com/office/drawing/2014/main" id="{AFF7A995-B207-43D6-B1AE-9301C884C2F8}"/>
              </a:ext>
            </a:extLst>
          </p:cNvPr>
          <p:cNvSpPr txBox="1"/>
          <p:nvPr/>
        </p:nvSpPr>
        <p:spPr>
          <a:xfrm>
            <a:off x="1404638" y="5468282"/>
            <a:ext cx="37748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err="1">
                <a:cs typeface="Segoe UI"/>
              </a:rPr>
              <a:t>Price_pro</a:t>
            </a:r>
            <a:r>
              <a:rPr lang="en-US" sz="1400">
                <a:cs typeface="Segoe UI"/>
              </a:rPr>
              <a:t> = </a:t>
            </a:r>
            <a:r>
              <a:rPr lang="en-US" sz="1400" err="1">
                <a:cs typeface="Segoe UI"/>
              </a:rPr>
              <a:t>unit_price</a:t>
            </a:r>
            <a:r>
              <a:rPr lang="en-US" sz="1400">
                <a:cs typeface="Segoe UI"/>
              </a:rPr>
              <a:t> * </a:t>
            </a:r>
            <a:r>
              <a:rPr lang="en-US" sz="1400" err="1">
                <a:cs typeface="Segoe UI"/>
              </a:rPr>
              <a:t>Emailer_for_promotion</a:t>
            </a:r>
            <a:r>
              <a:rPr lang="en-US" sz="1400">
                <a:cs typeface="Calibri"/>
              </a:rPr>
              <a:t> </a:t>
            </a:r>
          </a:p>
          <a:p>
            <a:pPr algn="just"/>
            <a:r>
              <a:rPr lang="en-US" sz="1400" err="1">
                <a:cs typeface="Segoe UI"/>
              </a:rPr>
              <a:t>Price_feat</a:t>
            </a:r>
            <a:r>
              <a:rPr lang="en-US" sz="1400">
                <a:cs typeface="Segoe UI"/>
              </a:rPr>
              <a:t> = unit _price * </a:t>
            </a:r>
            <a:r>
              <a:rPr lang="en-US" sz="1400" err="1">
                <a:cs typeface="Segoe UI"/>
              </a:rPr>
              <a:t>homepage_featured</a:t>
            </a:r>
            <a:r>
              <a:rPr lang="en-US" sz="1400">
                <a:cs typeface="Calibri"/>
              </a:rPr>
              <a:t> </a:t>
            </a:r>
          </a:p>
        </p:txBody>
      </p:sp>
      <p:pic>
        <p:nvPicPr>
          <p:cNvPr id="13" name="Picture 14" descr="A screenshot of a cell phone&#10;&#10;Description generated with very high confidence">
            <a:extLst>
              <a:ext uri="{FF2B5EF4-FFF2-40B4-BE49-F238E27FC236}">
                <a16:creationId xmlns:a16="http://schemas.microsoft.com/office/drawing/2014/main" id="{6CD17818-D197-4C9F-8E38-98F094626730}"/>
              </a:ext>
            </a:extLst>
          </p:cNvPr>
          <p:cNvPicPr>
            <a:picLocks noChangeAspect="1"/>
          </p:cNvPicPr>
          <p:nvPr/>
        </p:nvPicPr>
        <p:blipFill>
          <a:blip r:embed="rId2"/>
          <a:stretch>
            <a:fillRect/>
          </a:stretch>
        </p:blipFill>
        <p:spPr>
          <a:xfrm>
            <a:off x="670881" y="2401138"/>
            <a:ext cx="2743200" cy="3069236"/>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3614A2E1-2A00-46D0-82A7-935335F8DA91}"/>
              </a:ext>
            </a:extLst>
          </p:cNvPr>
          <p:cNvPicPr>
            <a:picLocks noChangeAspect="1"/>
          </p:cNvPicPr>
          <p:nvPr/>
        </p:nvPicPr>
        <p:blipFill>
          <a:blip r:embed="rId3"/>
          <a:stretch>
            <a:fillRect/>
          </a:stretch>
        </p:blipFill>
        <p:spPr>
          <a:xfrm>
            <a:off x="2961676" y="2403864"/>
            <a:ext cx="2611582" cy="2992382"/>
          </a:xfrm>
          <a:prstGeom prst="rect">
            <a:avLst/>
          </a:prstGeom>
        </p:spPr>
      </p:pic>
      <p:graphicFrame>
        <p:nvGraphicFramePr>
          <p:cNvPr id="3" name="Table 5">
            <a:extLst>
              <a:ext uri="{FF2B5EF4-FFF2-40B4-BE49-F238E27FC236}">
                <a16:creationId xmlns:a16="http://schemas.microsoft.com/office/drawing/2014/main" id="{AEBBCB81-21BD-462B-83F4-0391E417688C}"/>
              </a:ext>
            </a:extLst>
          </p:cNvPr>
          <p:cNvGraphicFramePr>
            <a:graphicFrameLocks noGrp="1"/>
          </p:cNvGraphicFramePr>
          <p:nvPr>
            <p:extLst>
              <p:ext uri="{D42A27DB-BD31-4B8C-83A1-F6EECF244321}">
                <p14:modId xmlns:p14="http://schemas.microsoft.com/office/powerpoint/2010/main" val="2109667948"/>
              </p:ext>
            </p:extLst>
          </p:nvPr>
        </p:nvGraphicFramePr>
        <p:xfrm>
          <a:off x="5832763" y="2396836"/>
          <a:ext cx="5584673" cy="3103982"/>
        </p:xfrm>
        <a:graphic>
          <a:graphicData uri="http://schemas.openxmlformats.org/drawingml/2006/table">
            <a:tbl>
              <a:tblPr firstRow="1" bandRow="1">
                <a:tableStyleId>{5C22544A-7EE6-4342-B048-85BDC9FD1C3A}</a:tableStyleId>
              </a:tblPr>
              <a:tblGrid>
                <a:gridCol w="1230482">
                  <a:extLst>
                    <a:ext uri="{9D8B030D-6E8A-4147-A177-3AD203B41FA5}">
                      <a16:colId xmlns:a16="http://schemas.microsoft.com/office/drawing/2014/main" val="2983847458"/>
                    </a:ext>
                  </a:extLst>
                </a:gridCol>
                <a:gridCol w="1416607">
                  <a:extLst>
                    <a:ext uri="{9D8B030D-6E8A-4147-A177-3AD203B41FA5}">
                      <a16:colId xmlns:a16="http://schemas.microsoft.com/office/drawing/2014/main" val="3077352366"/>
                    </a:ext>
                  </a:extLst>
                </a:gridCol>
                <a:gridCol w="1416607">
                  <a:extLst>
                    <a:ext uri="{9D8B030D-6E8A-4147-A177-3AD203B41FA5}">
                      <a16:colId xmlns:a16="http://schemas.microsoft.com/office/drawing/2014/main" val="969479879"/>
                    </a:ext>
                  </a:extLst>
                </a:gridCol>
                <a:gridCol w="1520977">
                  <a:extLst>
                    <a:ext uri="{9D8B030D-6E8A-4147-A177-3AD203B41FA5}">
                      <a16:colId xmlns:a16="http://schemas.microsoft.com/office/drawing/2014/main" val="4095004201"/>
                    </a:ext>
                  </a:extLst>
                </a:gridCol>
              </a:tblGrid>
              <a:tr h="927406">
                <a:tc>
                  <a:txBody>
                    <a:bodyPr/>
                    <a:lstStyle/>
                    <a:p>
                      <a:pPr algn="ctr"/>
                      <a:r>
                        <a:rPr lang="en-US"/>
                        <a:t>Model</a:t>
                      </a:r>
                    </a:p>
                  </a:txBody>
                  <a:tcPr anchor="ctr"/>
                </a:tc>
                <a:tc>
                  <a:txBody>
                    <a:bodyPr/>
                    <a:lstStyle/>
                    <a:p>
                      <a:pPr lvl="0" algn="ctr">
                        <a:buNone/>
                      </a:pPr>
                      <a:r>
                        <a:rPr lang="en-US"/>
                        <a:t>NO interaction</a:t>
                      </a:r>
                    </a:p>
                  </a:txBody>
                  <a:tcPr anchor="ctr"/>
                </a:tc>
                <a:tc>
                  <a:txBody>
                    <a:bodyPr/>
                    <a:lstStyle/>
                    <a:p>
                      <a:pPr algn="ctr"/>
                      <a:r>
                        <a:rPr lang="en-US"/>
                        <a:t>Add unit_price *</a:t>
                      </a:r>
                    </a:p>
                    <a:p>
                      <a:pPr lvl="0" algn="ctr">
                        <a:buNone/>
                      </a:pPr>
                      <a:r>
                        <a:rPr lang="en-US"/>
                        <a:t>emailer_for_promotion</a:t>
                      </a:r>
                    </a:p>
                  </a:txBody>
                  <a:tcPr anchor="ctr"/>
                </a:tc>
                <a:tc>
                  <a:txBody>
                    <a:bodyPr/>
                    <a:lstStyle/>
                    <a:p>
                      <a:pPr lvl="0" algn="ctr">
                        <a:buNone/>
                      </a:pPr>
                      <a:r>
                        <a:rPr lang="en-US" sz="1800" b="1" i="0" u="none" strike="noStrike" noProof="0">
                          <a:latin typeface="Calibri"/>
                        </a:rPr>
                        <a:t>Add </a:t>
                      </a:r>
                      <a:endParaRPr lang="en-US"/>
                    </a:p>
                    <a:p>
                      <a:pPr lvl="0" algn="ctr">
                        <a:buNone/>
                      </a:pPr>
                      <a:r>
                        <a:rPr lang="en-US" sz="1800" b="1" i="0" u="none" strike="noStrike" noProof="0">
                          <a:latin typeface="Calibri"/>
                        </a:rPr>
                        <a:t>unit_price *</a:t>
                      </a:r>
                    </a:p>
                    <a:p>
                      <a:pPr lvl="0" algn="ctr">
                        <a:buNone/>
                      </a:pPr>
                      <a:r>
                        <a:rPr lang="en-US" sz="1800" b="1" i="0" u="none" strike="noStrike" noProof="0">
                          <a:latin typeface="Calibri"/>
                        </a:rPr>
                        <a:t>homepage_featured</a:t>
                      </a:r>
                    </a:p>
                  </a:txBody>
                  <a:tcPr anchor="ctr"/>
                </a:tc>
                <a:extLst>
                  <a:ext uri="{0D108BD9-81ED-4DB2-BD59-A6C34878D82A}">
                    <a16:rowId xmlns:a16="http://schemas.microsoft.com/office/drawing/2014/main" val="231957618"/>
                  </a:ext>
                </a:extLst>
              </a:tr>
              <a:tr h="637591">
                <a:tc>
                  <a:txBody>
                    <a:bodyPr/>
                    <a:lstStyle/>
                    <a:p>
                      <a:pPr algn="ctr"/>
                      <a:r>
                        <a:rPr lang="en-US"/>
                        <a:t>Significant at 1% level</a:t>
                      </a:r>
                    </a:p>
                  </a:txBody>
                  <a:tcPr anchor="ctr"/>
                </a:tc>
                <a:tc>
                  <a:txBody>
                    <a:bodyPr/>
                    <a:lstStyle/>
                    <a:p>
                      <a:pPr lvl="0" algn="ctr">
                        <a:buNone/>
                      </a:pPr>
                      <a:r>
                        <a:rPr lang="en-US"/>
                        <a:t>/</a:t>
                      </a:r>
                    </a:p>
                  </a:txBody>
                  <a:tcPr anchor="ctr"/>
                </a:tc>
                <a:tc>
                  <a:txBody>
                    <a:bodyPr/>
                    <a:lstStyle/>
                    <a:p>
                      <a:pPr algn="ctr"/>
                      <a:r>
                        <a:rPr lang="en-US"/>
                        <a:t>yes</a:t>
                      </a:r>
                    </a:p>
                  </a:txBody>
                  <a:tcPr anchor="ctr"/>
                </a:tc>
                <a:tc>
                  <a:txBody>
                    <a:bodyPr/>
                    <a:lstStyle/>
                    <a:p>
                      <a:pPr algn="ctr"/>
                      <a:r>
                        <a:rPr lang="en-US"/>
                        <a:t>yes</a:t>
                      </a:r>
                    </a:p>
                  </a:txBody>
                  <a:tcPr anchor="ctr"/>
                </a:tc>
                <a:extLst>
                  <a:ext uri="{0D108BD9-81ED-4DB2-BD59-A6C34878D82A}">
                    <a16:rowId xmlns:a16="http://schemas.microsoft.com/office/drawing/2014/main" val="1130139178"/>
                  </a:ext>
                </a:extLst>
              </a:tr>
              <a:tr h="637591">
                <a:tc>
                  <a:txBody>
                    <a:bodyPr/>
                    <a:lstStyle/>
                    <a:p>
                      <a:pPr algn="ctr"/>
                      <a:r>
                        <a:rPr lang="en-US"/>
                        <a:t>Adj.R^2</a:t>
                      </a:r>
                    </a:p>
                  </a:txBody>
                  <a:tcPr anchor="ctr"/>
                </a:tc>
                <a:tc>
                  <a:txBody>
                    <a:bodyPr/>
                    <a:lstStyle/>
                    <a:p>
                      <a:pPr lvl="0" algn="ctr">
                        <a:buNone/>
                      </a:pPr>
                      <a:r>
                        <a:rPr lang="en-US"/>
                        <a:t>0.662</a:t>
                      </a:r>
                    </a:p>
                  </a:txBody>
                  <a:tcPr anchor="ctr"/>
                </a:tc>
                <a:tc>
                  <a:txBody>
                    <a:bodyPr/>
                    <a:lstStyle/>
                    <a:p>
                      <a:pPr algn="ctr"/>
                      <a:r>
                        <a:rPr lang="en-US"/>
                        <a:t>0.663</a:t>
                      </a:r>
                    </a:p>
                  </a:txBody>
                  <a:tcPr anchor="ctr"/>
                </a:tc>
                <a:tc>
                  <a:txBody>
                    <a:bodyPr/>
                    <a:lstStyle/>
                    <a:p>
                      <a:pPr algn="ctr"/>
                      <a:r>
                        <a:rPr lang="en-US"/>
                        <a:t>0.667</a:t>
                      </a:r>
                    </a:p>
                  </a:txBody>
                  <a:tcPr anchor="ctr"/>
                </a:tc>
                <a:extLst>
                  <a:ext uri="{0D108BD9-81ED-4DB2-BD59-A6C34878D82A}">
                    <a16:rowId xmlns:a16="http://schemas.microsoft.com/office/drawing/2014/main" val="1725283889"/>
                  </a:ext>
                </a:extLst>
              </a:tr>
              <a:tr h="637591">
                <a:tc>
                  <a:txBody>
                    <a:bodyPr/>
                    <a:lstStyle/>
                    <a:p>
                      <a:pPr algn="ctr"/>
                      <a:r>
                        <a:rPr lang="en-US"/>
                        <a:t>MSE</a:t>
                      </a:r>
                    </a:p>
                  </a:txBody>
                  <a:tcPr anchor="ctr"/>
                </a:tc>
                <a:tc>
                  <a:txBody>
                    <a:bodyPr/>
                    <a:lstStyle/>
                    <a:p>
                      <a:pPr lvl="0" algn="ctr">
                        <a:buNone/>
                      </a:pPr>
                      <a:r>
                        <a:rPr lang="en-US"/>
                        <a:t>0.2740</a:t>
                      </a:r>
                    </a:p>
                  </a:txBody>
                  <a:tcPr anchor="ctr"/>
                </a:tc>
                <a:tc>
                  <a:txBody>
                    <a:bodyPr/>
                    <a:lstStyle/>
                    <a:p>
                      <a:pPr algn="ctr"/>
                      <a:r>
                        <a:rPr lang="en-US"/>
                        <a:t>0.2726</a:t>
                      </a:r>
                    </a:p>
                  </a:txBody>
                  <a:tcPr anchor="ctr"/>
                </a:tc>
                <a:tc>
                  <a:txBody>
                    <a:bodyPr/>
                    <a:lstStyle/>
                    <a:p>
                      <a:pPr algn="ctr"/>
                      <a:r>
                        <a:rPr lang="en-US"/>
                        <a:t>0.269</a:t>
                      </a:r>
                    </a:p>
                  </a:txBody>
                  <a:tcPr anchor="ctr"/>
                </a:tc>
                <a:extLst>
                  <a:ext uri="{0D108BD9-81ED-4DB2-BD59-A6C34878D82A}">
                    <a16:rowId xmlns:a16="http://schemas.microsoft.com/office/drawing/2014/main" val="3992426136"/>
                  </a:ext>
                </a:extLst>
              </a:tr>
            </a:tbl>
          </a:graphicData>
        </a:graphic>
      </p:graphicFrame>
    </p:spTree>
    <p:extLst>
      <p:ext uri="{BB962C8B-B14F-4D97-AF65-F5344CB8AC3E}">
        <p14:creationId xmlns:p14="http://schemas.microsoft.com/office/powerpoint/2010/main" val="109537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0" y="306455"/>
            <a:ext cx="8405039"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Business</a:t>
            </a:r>
            <a:r>
              <a:rPr lang="zh-CN" altLang="en-US" sz="4000" b="1">
                <a:solidFill>
                  <a:srgbClr val="941100"/>
                </a:solidFill>
                <a:latin typeface="Ayuthaya" pitchFamily="2" charset="-34"/>
                <a:ea typeface="Ayuthaya" pitchFamily="2" charset="-34"/>
                <a:cs typeface="Ayuthaya"/>
              </a:rPr>
              <a:t> </a:t>
            </a:r>
            <a:r>
              <a:rPr lang="en-US" altLang="zh-CN" sz="4000" b="1">
                <a:solidFill>
                  <a:srgbClr val="941100"/>
                </a:solidFill>
                <a:latin typeface="Ayuthaya" pitchFamily="2" charset="-34"/>
                <a:ea typeface="Ayuthaya" pitchFamily="2" charset="-34"/>
                <a:cs typeface="Ayuthaya"/>
              </a:rPr>
              <a:t>Insights</a:t>
            </a:r>
            <a:endParaRPr lang="en-US" sz="4000" b="1">
              <a:solidFill>
                <a:srgbClr val="941100"/>
              </a:solidFill>
              <a:latin typeface="Ayuthaya" pitchFamily="2" charset="-34"/>
              <a:ea typeface="Ayuthaya" pitchFamily="2" charset="-34"/>
              <a:cs typeface="Ayuthaya"/>
            </a:endParaRPr>
          </a:p>
        </p:txBody>
      </p:sp>
      <p:sp>
        <p:nvSpPr>
          <p:cNvPr id="3" name="TextBox 2">
            <a:extLst>
              <a:ext uri="{FF2B5EF4-FFF2-40B4-BE49-F238E27FC236}">
                <a16:creationId xmlns:a16="http://schemas.microsoft.com/office/drawing/2014/main" id="{EB77D710-BA63-4624-B670-CBB2AB76CD15}"/>
              </a:ext>
            </a:extLst>
          </p:cNvPr>
          <p:cNvSpPr txBox="1"/>
          <p:nvPr/>
        </p:nvSpPr>
        <p:spPr>
          <a:xfrm>
            <a:off x="1799395" y="1902329"/>
            <a:ext cx="8528816" cy="3046988"/>
          </a:xfrm>
          <a:prstGeom prst="rect">
            <a:avLst/>
          </a:prstGeom>
          <a:noFill/>
        </p:spPr>
        <p:txBody>
          <a:bodyPr wrap="square" rtlCol="0" anchor="t">
            <a:spAutoFit/>
          </a:bodyPr>
          <a:lstStyle/>
          <a:p>
            <a:pPr marL="571500" indent="-571500">
              <a:buFont typeface="Wingdings" panose="05000000000000000000" pitchFamily="2" charset="2"/>
              <a:buChar char="v"/>
            </a:pPr>
            <a:r>
              <a:rPr lang="en-US" sz="2400">
                <a:ea typeface="+mn-lt"/>
                <a:cs typeface="+mn-lt"/>
              </a:rPr>
              <a:t>Item specific </a:t>
            </a:r>
            <a:r>
              <a:rPr lang="en-US" sz="2400">
                <a:cs typeface="Calibri"/>
              </a:rPr>
              <a:t>cost-efficient business investments</a:t>
            </a:r>
          </a:p>
          <a:p>
            <a:pPr marL="1028700" lvl="1" indent="-571500">
              <a:buFont typeface="Arial" panose="020B0604020202020204" pitchFamily="34" charset="0"/>
              <a:buChar char="•"/>
            </a:pPr>
            <a:r>
              <a:rPr lang="en-US" sz="2400">
                <a:cs typeface="Calibri"/>
              </a:rPr>
              <a:t>Emailer promotion</a:t>
            </a:r>
          </a:p>
          <a:p>
            <a:pPr marL="1028700" lvl="1" indent="-571500">
              <a:buFont typeface="Arial" panose="020B0604020202020204" pitchFamily="34" charset="0"/>
              <a:buChar char="•"/>
            </a:pPr>
            <a:r>
              <a:rPr lang="en-US" sz="2400">
                <a:cs typeface="Calibri"/>
              </a:rPr>
              <a:t>Homepage feature</a:t>
            </a:r>
          </a:p>
          <a:p>
            <a:pPr marL="1028700" lvl="1" indent="-571500">
              <a:buFont typeface="Arial" panose="020B0604020202020204" pitchFamily="34" charset="0"/>
              <a:buChar char="•"/>
            </a:pPr>
            <a:r>
              <a:rPr lang="en-US" sz="2400">
                <a:cs typeface="Calibri"/>
              </a:rPr>
              <a:t>Center type</a:t>
            </a:r>
          </a:p>
          <a:p>
            <a:pPr marL="1028700" lvl="1" indent="-571500">
              <a:buFont typeface="Wingdings" panose="05000000000000000000" pitchFamily="2" charset="2"/>
              <a:buChar char="v"/>
            </a:pPr>
            <a:endParaRPr lang="en-US" sz="2400">
              <a:cs typeface="Calibri"/>
            </a:endParaRPr>
          </a:p>
          <a:p>
            <a:pPr marL="571500" indent="-571500">
              <a:buFont typeface="Wingdings" panose="05000000000000000000" pitchFamily="2" charset="2"/>
              <a:buChar char="v"/>
            </a:pPr>
            <a:r>
              <a:rPr lang="en-US" sz="2400">
                <a:cs typeface="Calibri"/>
              </a:rPr>
              <a:t>Future </a:t>
            </a:r>
            <a:r>
              <a:rPr lang="en-US" sz="2400">
                <a:ea typeface="+mn-lt"/>
                <a:cs typeface="+mn-lt"/>
              </a:rPr>
              <a:t>implication due to Covid-19</a:t>
            </a:r>
          </a:p>
          <a:p>
            <a:pPr marL="571500" indent="-571500">
              <a:buFont typeface="Wingdings" panose="05000000000000000000" pitchFamily="2" charset="2"/>
              <a:buChar char="v"/>
            </a:pPr>
            <a:endParaRPr lang="en-US" sz="2400">
              <a:ea typeface="+mn-lt"/>
              <a:cs typeface="+mn-lt"/>
            </a:endParaRPr>
          </a:p>
          <a:p>
            <a:pPr marL="571500" indent="-571500">
              <a:buFont typeface="Wingdings" panose="05000000000000000000" pitchFamily="2" charset="2"/>
              <a:buChar char="v"/>
            </a:pPr>
            <a:r>
              <a:rPr lang="en-US" sz="2400">
                <a:ea typeface="+mn-lt"/>
                <a:cs typeface="+mn-lt"/>
              </a:rPr>
              <a:t>Possible partnership with other operators from the industry</a:t>
            </a:r>
          </a:p>
        </p:txBody>
      </p:sp>
    </p:spTree>
    <p:extLst>
      <p:ext uri="{BB962C8B-B14F-4D97-AF65-F5344CB8AC3E}">
        <p14:creationId xmlns:p14="http://schemas.microsoft.com/office/powerpoint/2010/main" val="315208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3">
            <a:extLst>
              <a:ext uri="{FF2B5EF4-FFF2-40B4-BE49-F238E27FC236}">
                <a16:creationId xmlns:a16="http://schemas.microsoft.com/office/drawing/2014/main" id="{FB62BE95-B4A3-4EEA-8776-3A12BEA708E0}"/>
              </a:ext>
            </a:extLst>
          </p:cNvPr>
          <p:cNvSpPr txBox="1">
            <a:spLocks/>
          </p:cNvSpPr>
          <p:nvPr/>
        </p:nvSpPr>
        <p:spPr>
          <a:xfrm>
            <a:off x="738961" y="306455"/>
            <a:ext cx="11439087"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Limitation</a:t>
            </a:r>
            <a:endParaRPr lang="en-US" sz="4000" b="1">
              <a:solidFill>
                <a:srgbClr val="941100"/>
              </a:solidFill>
              <a:latin typeface="Ayuthaya" pitchFamily="2" charset="-34"/>
              <a:ea typeface="Ayuthaya" pitchFamily="2" charset="-34"/>
              <a:cs typeface="Ayuthaya" pitchFamily="2" charset="-34"/>
            </a:endParaRPr>
          </a:p>
        </p:txBody>
      </p:sp>
      <p:sp>
        <p:nvSpPr>
          <p:cNvPr id="4" name="TextBox 3">
            <a:extLst>
              <a:ext uri="{FF2B5EF4-FFF2-40B4-BE49-F238E27FC236}">
                <a16:creationId xmlns:a16="http://schemas.microsoft.com/office/drawing/2014/main" id="{0DB35912-9249-4855-94DE-202A91D69C66}"/>
              </a:ext>
            </a:extLst>
          </p:cNvPr>
          <p:cNvSpPr txBox="1"/>
          <p:nvPr/>
        </p:nvSpPr>
        <p:spPr>
          <a:xfrm>
            <a:off x="2399039" y="2419108"/>
            <a:ext cx="7393921" cy="2677656"/>
          </a:xfrm>
          <a:prstGeom prst="rect">
            <a:avLst/>
          </a:prstGeom>
          <a:noFill/>
        </p:spPr>
        <p:txBody>
          <a:bodyPr wrap="square" rtlCol="0" anchor="t">
            <a:spAutoFit/>
          </a:bodyPr>
          <a:lstStyle/>
          <a:p>
            <a:pPr marL="571500" indent="-571500">
              <a:buFont typeface="Wingdings" panose="05000000000000000000" pitchFamily="2" charset="2"/>
              <a:buChar char="v"/>
            </a:pPr>
            <a:r>
              <a:rPr lang="en-US" sz="2400">
                <a:ea typeface="+mn-lt"/>
                <a:cs typeface="+mn-lt"/>
              </a:rPr>
              <a:t>Revenue optimization for the most part</a:t>
            </a:r>
            <a:endParaRPr lang="en-US" sz="2400">
              <a:cs typeface="Calibri"/>
            </a:endParaRPr>
          </a:p>
          <a:p>
            <a:pPr marL="457200" indent="-457200">
              <a:buFont typeface="Wingdings" panose="05000000000000000000" pitchFamily="2" charset="2"/>
              <a:buChar char="v"/>
            </a:pPr>
            <a:endParaRPr lang="en-US" sz="2400">
              <a:ea typeface="游ゴシック"/>
              <a:cs typeface="Calibri"/>
            </a:endParaRPr>
          </a:p>
          <a:p>
            <a:pPr marL="571500" indent="-571500">
              <a:buFont typeface="Wingdings" panose="05000000000000000000" pitchFamily="2" charset="2"/>
              <a:buChar char="v"/>
            </a:pPr>
            <a:r>
              <a:rPr lang="en-US" sz="2400">
                <a:ea typeface="游ゴシック"/>
                <a:cs typeface="Calibri"/>
              </a:rPr>
              <a:t>Unit Checkout Price vs. Unit Base Price</a:t>
            </a:r>
          </a:p>
          <a:p>
            <a:pPr marL="571500" indent="-571500">
              <a:buFont typeface="Wingdings" panose="05000000000000000000" pitchFamily="2" charset="2"/>
              <a:buChar char="v"/>
            </a:pPr>
            <a:endParaRPr lang="en-US" sz="2400">
              <a:ea typeface="游ゴシック"/>
              <a:cs typeface="Calibri"/>
            </a:endParaRPr>
          </a:p>
          <a:p>
            <a:pPr marL="571500" indent="-571500">
              <a:buFont typeface="Wingdings" panose="05000000000000000000" pitchFamily="2" charset="2"/>
              <a:buChar char="v"/>
            </a:pPr>
            <a:r>
              <a:rPr lang="en-US" sz="2400">
                <a:ea typeface="+mn-lt"/>
                <a:cs typeface="+mn-lt"/>
              </a:rPr>
              <a:t>Center Information, Possible Multicollinearity</a:t>
            </a:r>
            <a:endParaRPr lang="en-US" sz="2400">
              <a:ea typeface="游ゴシック"/>
              <a:cs typeface="Calibri"/>
            </a:endParaRPr>
          </a:p>
          <a:p>
            <a:pPr marL="457200" indent="-457200">
              <a:buFont typeface="Wingdings" panose="05000000000000000000" pitchFamily="2" charset="2"/>
              <a:buChar char="v"/>
            </a:pPr>
            <a:endParaRPr lang="en-US" sz="2400">
              <a:ea typeface="游ゴシック"/>
              <a:cs typeface="Calibri"/>
            </a:endParaRPr>
          </a:p>
          <a:p>
            <a:pPr marL="571500" indent="-571500">
              <a:buFont typeface="Wingdings" panose="05000000000000000000" pitchFamily="2" charset="2"/>
              <a:buChar char="v"/>
            </a:pPr>
            <a:r>
              <a:rPr lang="en-US" sz="2400">
                <a:ea typeface="游ゴシック"/>
                <a:cs typeface="Calibri"/>
              </a:rPr>
              <a:t>Omitted Variable Bias</a:t>
            </a:r>
          </a:p>
        </p:txBody>
      </p:sp>
    </p:spTree>
    <p:extLst>
      <p:ext uri="{BB962C8B-B14F-4D97-AF65-F5344CB8AC3E}">
        <p14:creationId xmlns:p14="http://schemas.microsoft.com/office/powerpoint/2010/main" val="291785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lock Arc 2">
            <a:extLst>
              <a:ext uri="{FF2B5EF4-FFF2-40B4-BE49-F238E27FC236}">
                <a16:creationId xmlns:a16="http://schemas.microsoft.com/office/drawing/2014/main" id="{2FC96653-1DF7-4E9B-AE19-A468C57C0033}"/>
              </a:ext>
            </a:extLst>
          </p:cNvPr>
          <p:cNvSpPr/>
          <p:nvPr/>
        </p:nvSpPr>
        <p:spPr>
          <a:xfrm>
            <a:off x="-395" y="1255852"/>
            <a:ext cx="12191323" cy="11209373"/>
          </a:xfrm>
          <a:prstGeom prst="blockArc">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solidFill>
                  <a:srgbClr val="941100"/>
                </a:solidFill>
                <a:cs typeface="Calibri"/>
              </a:rPr>
              <a:t>Thank You For Your Attention</a:t>
            </a:r>
          </a:p>
        </p:txBody>
      </p:sp>
    </p:spTree>
    <p:extLst>
      <p:ext uri="{BB962C8B-B14F-4D97-AF65-F5344CB8AC3E}">
        <p14:creationId xmlns:p14="http://schemas.microsoft.com/office/powerpoint/2010/main" val="299180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F46BEB9C-3CA3-0445-9FAE-30FE9D4788C7}"/>
              </a:ext>
            </a:extLst>
          </p:cNvPr>
          <p:cNvSpPr txBox="1">
            <a:spLocks/>
          </p:cNvSpPr>
          <p:nvPr/>
        </p:nvSpPr>
        <p:spPr>
          <a:xfrm>
            <a:off x="1267968" y="1699321"/>
            <a:ext cx="4828032" cy="172967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S</a:t>
            </a:r>
            <a:r>
              <a:rPr lang="en-US" sz="4000" b="1">
                <a:solidFill>
                  <a:srgbClr val="941100"/>
                </a:solidFill>
                <a:latin typeface="Ayuthaya" pitchFamily="2" charset="-34"/>
                <a:ea typeface="Ayuthaya" pitchFamily="2" charset="-34"/>
                <a:cs typeface="Ayuthaya"/>
              </a:rPr>
              <a:t>tructure</a:t>
            </a:r>
          </a:p>
        </p:txBody>
      </p:sp>
      <p:cxnSp>
        <p:nvCxnSpPr>
          <p:cNvPr id="8" name="Straight Connector 7">
            <a:extLst>
              <a:ext uri="{FF2B5EF4-FFF2-40B4-BE49-F238E27FC236}">
                <a16:creationId xmlns:a16="http://schemas.microsoft.com/office/drawing/2014/main" id="{888A92E5-29F8-A949-AB4D-4BB8AAA10AD4}"/>
              </a:ext>
            </a:extLst>
          </p:cNvPr>
          <p:cNvCxnSpPr>
            <a:cxnSpLocks/>
          </p:cNvCxnSpPr>
          <p:nvPr/>
        </p:nvCxnSpPr>
        <p:spPr>
          <a:xfrm>
            <a:off x="0" y="3440124"/>
            <a:ext cx="392552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7B15D0-77EE-0649-B13F-FE29A9A8703D}"/>
              </a:ext>
            </a:extLst>
          </p:cNvPr>
          <p:cNvCxnSpPr>
            <a:cxnSpLocks/>
          </p:cNvCxnSpPr>
          <p:nvPr/>
        </p:nvCxnSpPr>
        <p:spPr>
          <a:xfrm>
            <a:off x="0" y="3193093"/>
            <a:ext cx="161585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Arrow: Chevron 1">
            <a:extLst>
              <a:ext uri="{FF2B5EF4-FFF2-40B4-BE49-F238E27FC236}">
                <a16:creationId xmlns:a16="http://schemas.microsoft.com/office/drawing/2014/main" id="{B6CE89DE-A9D0-42C0-BE65-CC267B71C20E}"/>
              </a:ext>
            </a:extLst>
          </p:cNvPr>
          <p:cNvSpPr/>
          <p:nvPr/>
        </p:nvSpPr>
        <p:spPr>
          <a:xfrm>
            <a:off x="6788107" y="1468012"/>
            <a:ext cx="2641969" cy="4783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cs typeface="Calibri"/>
              </a:rPr>
              <a:t>Background</a:t>
            </a:r>
          </a:p>
        </p:txBody>
      </p:sp>
      <p:sp>
        <p:nvSpPr>
          <p:cNvPr id="9" name="Arrow: Chevron 8">
            <a:extLst>
              <a:ext uri="{FF2B5EF4-FFF2-40B4-BE49-F238E27FC236}">
                <a16:creationId xmlns:a16="http://schemas.microsoft.com/office/drawing/2014/main" id="{48B88695-C740-4E88-9E69-5174B64F5A03}"/>
              </a:ext>
            </a:extLst>
          </p:cNvPr>
          <p:cNvSpPr/>
          <p:nvPr/>
        </p:nvSpPr>
        <p:spPr>
          <a:xfrm>
            <a:off x="6788107" y="2678643"/>
            <a:ext cx="2641969" cy="4783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cs typeface="Calibri"/>
              </a:rPr>
              <a:t>Data Analysis</a:t>
            </a:r>
          </a:p>
        </p:txBody>
      </p:sp>
      <p:sp>
        <p:nvSpPr>
          <p:cNvPr id="11" name="Arrow: Chevron 10">
            <a:extLst>
              <a:ext uri="{FF2B5EF4-FFF2-40B4-BE49-F238E27FC236}">
                <a16:creationId xmlns:a16="http://schemas.microsoft.com/office/drawing/2014/main" id="{2BA182CF-3B4A-4592-9322-601F0CF2F237}"/>
              </a:ext>
            </a:extLst>
          </p:cNvPr>
          <p:cNvSpPr/>
          <p:nvPr/>
        </p:nvSpPr>
        <p:spPr>
          <a:xfrm>
            <a:off x="6788107" y="3894276"/>
            <a:ext cx="2641969" cy="4783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cs typeface="Calibri"/>
              </a:rPr>
              <a:t>Modeling</a:t>
            </a:r>
          </a:p>
        </p:txBody>
      </p:sp>
      <p:sp>
        <p:nvSpPr>
          <p:cNvPr id="12" name="Arrow: Chevron 11">
            <a:extLst>
              <a:ext uri="{FF2B5EF4-FFF2-40B4-BE49-F238E27FC236}">
                <a16:creationId xmlns:a16="http://schemas.microsoft.com/office/drawing/2014/main" id="{DA03D518-1370-4E5F-A952-8330F6EBA5DA}"/>
              </a:ext>
            </a:extLst>
          </p:cNvPr>
          <p:cNvSpPr/>
          <p:nvPr/>
        </p:nvSpPr>
        <p:spPr>
          <a:xfrm>
            <a:off x="6788106" y="5106548"/>
            <a:ext cx="2641969" cy="4783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cs typeface="Calibri"/>
              </a:rPr>
              <a:t>Conclusion</a:t>
            </a:r>
          </a:p>
        </p:txBody>
      </p:sp>
    </p:spTree>
    <p:extLst>
      <p:ext uri="{BB962C8B-B14F-4D97-AF65-F5344CB8AC3E}">
        <p14:creationId xmlns:p14="http://schemas.microsoft.com/office/powerpoint/2010/main" val="283551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306455"/>
            <a:ext cx="4828032"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Background</a:t>
            </a:r>
            <a:endParaRPr lang="en-US" sz="3600" b="1">
              <a:solidFill>
                <a:srgbClr val="941100"/>
              </a:solidFill>
              <a:latin typeface="Ayuthaya" pitchFamily="2" charset="-34"/>
              <a:ea typeface="Ayuthaya" pitchFamily="2" charset="-34"/>
              <a:cs typeface="Ayuthaya" pitchFamily="2" charset="-34"/>
            </a:endParaRPr>
          </a:p>
        </p:txBody>
      </p:sp>
      <p:sp>
        <p:nvSpPr>
          <p:cNvPr id="6" name="Rectangle 5">
            <a:extLst>
              <a:ext uri="{FF2B5EF4-FFF2-40B4-BE49-F238E27FC236}">
                <a16:creationId xmlns:a16="http://schemas.microsoft.com/office/drawing/2014/main" id="{EC0ECFB9-FAE6-435B-A8F4-8FCAFB408FA5}"/>
              </a:ext>
            </a:extLst>
          </p:cNvPr>
          <p:cNvSpPr/>
          <p:nvPr/>
        </p:nvSpPr>
        <p:spPr>
          <a:xfrm>
            <a:off x="6436269" y="3616116"/>
            <a:ext cx="2772076" cy="423512"/>
          </a:xfrm>
          <a:prstGeom prst="rect">
            <a:avLst/>
          </a:prstGeom>
          <a:solidFill>
            <a:srgbClr val="F7E2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lumMod val="65000"/>
                    <a:lumOff val="35000"/>
                  </a:schemeClr>
                </a:solidFill>
                <a:effectLst>
                  <a:outerShdw blurRad="38100" dist="25400" dir="5400000" algn="ctr" rotWithShape="0">
                    <a:srgbClr val="6E747A">
                      <a:alpha val="43000"/>
                    </a:srgbClr>
                  </a:outerShdw>
                </a:effectLst>
              </a:rPr>
              <a:t>Dispatching Meal Order</a:t>
            </a:r>
            <a:endParaRPr lang="en-US">
              <a:ln w="0"/>
              <a:solidFill>
                <a:schemeClr val="tx1">
                  <a:lumMod val="65000"/>
                  <a:lumOff val="35000"/>
                </a:schemeClr>
              </a:solidFill>
              <a:effectLst>
                <a:outerShdw blurRad="38100" dist="25400" dir="5400000" algn="ctr" rotWithShape="0">
                  <a:srgbClr val="6E747A">
                    <a:alpha val="43000"/>
                  </a:srgbClr>
                </a:outerShdw>
              </a:effectLst>
              <a:cs typeface="Calibri"/>
            </a:endParaRPr>
          </a:p>
        </p:txBody>
      </p:sp>
      <p:sp>
        <p:nvSpPr>
          <p:cNvPr id="7" name="Rectangle 6">
            <a:extLst>
              <a:ext uri="{FF2B5EF4-FFF2-40B4-BE49-F238E27FC236}">
                <a16:creationId xmlns:a16="http://schemas.microsoft.com/office/drawing/2014/main" id="{5685BD87-3C90-4723-B47D-888DEB8A046C}"/>
              </a:ext>
            </a:extLst>
          </p:cNvPr>
          <p:cNvSpPr/>
          <p:nvPr/>
        </p:nvSpPr>
        <p:spPr>
          <a:xfrm>
            <a:off x="6436269" y="2637397"/>
            <a:ext cx="2772076" cy="423512"/>
          </a:xfrm>
          <a:prstGeom prst="rect">
            <a:avLst/>
          </a:prstGeom>
          <a:solidFill>
            <a:srgbClr val="F7E2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lumMod val="65000"/>
                    <a:lumOff val="35000"/>
                  </a:schemeClr>
                </a:solidFill>
                <a:effectLst>
                  <a:outerShdw blurRad="38100" dist="25400" dir="5400000" algn="ctr" rotWithShape="0">
                    <a:srgbClr val="6E747A">
                      <a:alpha val="43000"/>
                    </a:srgbClr>
                  </a:outerShdw>
                </a:effectLst>
              </a:rPr>
              <a:t>Various Fulfillment Centers</a:t>
            </a:r>
            <a:endParaRPr lang="en-US">
              <a:ln w="0"/>
              <a:solidFill>
                <a:schemeClr val="tx1">
                  <a:lumMod val="65000"/>
                  <a:lumOff val="35000"/>
                </a:schemeClr>
              </a:solidFill>
              <a:effectLst>
                <a:outerShdw blurRad="38100" dist="25400" dir="5400000" algn="ctr" rotWithShape="0">
                  <a:srgbClr val="6E747A">
                    <a:alpha val="43000"/>
                  </a:srgbClr>
                </a:outerShdw>
              </a:effectLst>
              <a:cs typeface="Calibri"/>
            </a:endParaRPr>
          </a:p>
        </p:txBody>
      </p:sp>
      <p:sp>
        <p:nvSpPr>
          <p:cNvPr id="8" name="Rectangle 7">
            <a:extLst>
              <a:ext uri="{FF2B5EF4-FFF2-40B4-BE49-F238E27FC236}">
                <a16:creationId xmlns:a16="http://schemas.microsoft.com/office/drawing/2014/main" id="{AF945A66-0AD2-4BFA-89AC-89E2F125BBF2}"/>
              </a:ext>
            </a:extLst>
          </p:cNvPr>
          <p:cNvSpPr/>
          <p:nvPr/>
        </p:nvSpPr>
        <p:spPr>
          <a:xfrm>
            <a:off x="6436269" y="1636124"/>
            <a:ext cx="2772076" cy="423512"/>
          </a:xfrm>
          <a:prstGeom prst="rect">
            <a:avLst/>
          </a:prstGeom>
          <a:solidFill>
            <a:srgbClr val="F7E2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lumMod val="65000"/>
                    <a:lumOff val="35000"/>
                  </a:schemeClr>
                </a:solidFill>
                <a:effectLst>
                  <a:outerShdw blurRad="38100" dist="25400" dir="5400000" algn="ctr" rotWithShape="0">
                    <a:srgbClr val="6E747A">
                      <a:alpha val="43000"/>
                    </a:srgbClr>
                  </a:outerShdw>
                </a:effectLst>
              </a:rPr>
              <a:t>Multiple Regions and Cities</a:t>
            </a:r>
            <a:endParaRPr lang="en-US">
              <a:ln w="0"/>
              <a:solidFill>
                <a:schemeClr val="tx1">
                  <a:lumMod val="65000"/>
                  <a:lumOff val="35000"/>
                </a:schemeClr>
              </a:solidFill>
              <a:effectLst>
                <a:outerShdw blurRad="38100" dist="25400" dir="5400000" algn="ctr" rotWithShape="0">
                  <a:srgbClr val="6E747A">
                    <a:alpha val="43000"/>
                  </a:srgbClr>
                </a:outerShdw>
              </a:effectLst>
              <a:cs typeface="Calibri"/>
            </a:endParaRPr>
          </a:p>
        </p:txBody>
      </p:sp>
      <p:sp>
        <p:nvSpPr>
          <p:cNvPr id="10" name="Rectangle 9">
            <a:extLst>
              <a:ext uri="{FF2B5EF4-FFF2-40B4-BE49-F238E27FC236}">
                <a16:creationId xmlns:a16="http://schemas.microsoft.com/office/drawing/2014/main" id="{472E6E86-E870-4EAE-AAAD-0F9642477A8C}"/>
              </a:ext>
            </a:extLst>
          </p:cNvPr>
          <p:cNvSpPr/>
          <p:nvPr/>
        </p:nvSpPr>
        <p:spPr>
          <a:xfrm>
            <a:off x="5595262" y="5056686"/>
            <a:ext cx="4454089" cy="423512"/>
          </a:xfrm>
          <a:prstGeom prst="rect">
            <a:avLst/>
          </a:prstGeom>
          <a:solidFill>
            <a:srgbClr val="F7E2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lumMod val="65000"/>
                    <a:lumOff val="35000"/>
                  </a:schemeClr>
                </a:solidFill>
                <a:effectLst>
                  <a:outerShdw blurRad="38100" dist="25400" dir="5400000" algn="ctr" rotWithShape="0">
                    <a:srgbClr val="6E747A">
                      <a:alpha val="43000"/>
                    </a:srgbClr>
                  </a:outerShdw>
                </a:effectLst>
              </a:rPr>
              <a:t>14 Meal Categories, 4 Cuisines – 51 Meal IDs</a:t>
            </a:r>
            <a:endParaRPr lang="en-US">
              <a:ln w="0"/>
              <a:solidFill>
                <a:schemeClr val="tx1">
                  <a:lumMod val="65000"/>
                  <a:lumOff val="35000"/>
                </a:schemeClr>
              </a:solidFill>
              <a:effectLst>
                <a:outerShdw blurRad="38100" dist="25400" dir="5400000" algn="ctr" rotWithShape="0">
                  <a:srgbClr val="6E747A">
                    <a:alpha val="43000"/>
                  </a:srgbClr>
                </a:outerShdw>
              </a:effectLst>
              <a:cs typeface="Calibri"/>
            </a:endParaRPr>
          </a:p>
        </p:txBody>
      </p:sp>
      <p:sp>
        <p:nvSpPr>
          <p:cNvPr id="5" name="Rectangle: Rounded Corners 4">
            <a:extLst>
              <a:ext uri="{FF2B5EF4-FFF2-40B4-BE49-F238E27FC236}">
                <a16:creationId xmlns:a16="http://schemas.microsoft.com/office/drawing/2014/main" id="{F1C3D073-AA9C-4188-ADDD-9520623FAB93}"/>
              </a:ext>
            </a:extLst>
          </p:cNvPr>
          <p:cNvSpPr/>
          <p:nvPr/>
        </p:nvSpPr>
        <p:spPr>
          <a:xfrm>
            <a:off x="1797992" y="2802779"/>
            <a:ext cx="3350097" cy="713373"/>
          </a:xfrm>
          <a:prstGeom prst="roundRect">
            <a:avLst/>
          </a:prstGeom>
          <a:solidFill>
            <a:srgbClr val="F7E2DB"/>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ln w="0"/>
                <a:solidFill>
                  <a:schemeClr val="tx1">
                    <a:lumMod val="65000"/>
                    <a:lumOff val="35000"/>
                  </a:schemeClr>
                </a:solidFill>
                <a:effectLst>
                  <a:outerShdw blurRad="38100" dist="25400" dir="5400000" algn="ctr" rotWithShape="0">
                    <a:srgbClr val="6E747A">
                      <a:alpha val="43000"/>
                    </a:srgbClr>
                  </a:outerShdw>
                </a:effectLst>
              </a:rPr>
              <a:t>M</a:t>
            </a:r>
            <a:r>
              <a:rPr lang="en-US" altLang="zh-CN" sz="2400" b="1">
                <a:ln w="0"/>
                <a:solidFill>
                  <a:schemeClr val="tx1">
                    <a:lumMod val="65000"/>
                    <a:lumOff val="35000"/>
                  </a:schemeClr>
                </a:solidFill>
                <a:effectLst>
                  <a:outerShdw blurRad="38100" dist="25400" dir="5400000" algn="ctr" rotWithShape="0">
                    <a:srgbClr val="6E747A">
                      <a:alpha val="43000"/>
                    </a:srgbClr>
                  </a:outerShdw>
                </a:effectLst>
              </a:rPr>
              <a:t>eal</a:t>
            </a:r>
            <a:r>
              <a:rPr lang="en-US" sz="2400" b="1">
                <a:ln w="0"/>
                <a:solidFill>
                  <a:schemeClr val="tx1">
                    <a:lumMod val="65000"/>
                    <a:lumOff val="35000"/>
                  </a:schemeClr>
                </a:solidFill>
                <a:effectLst>
                  <a:outerShdw blurRad="38100" dist="25400" dir="5400000" algn="ctr" rotWithShape="0">
                    <a:srgbClr val="6E747A">
                      <a:alpha val="43000"/>
                    </a:srgbClr>
                  </a:outerShdw>
                </a:effectLst>
              </a:rPr>
              <a:t> Delivery Company</a:t>
            </a:r>
            <a:endParaRPr lang="en-US" sz="2400" b="1">
              <a:ln w="0"/>
              <a:solidFill>
                <a:schemeClr val="tx1">
                  <a:lumMod val="65000"/>
                  <a:lumOff val="35000"/>
                </a:schemeClr>
              </a:solidFill>
              <a:effectLst>
                <a:outerShdw blurRad="38100" dist="25400" dir="5400000" algn="ctr" rotWithShape="0">
                  <a:srgbClr val="6E747A">
                    <a:alpha val="43000"/>
                  </a:srgbClr>
                </a:outerShdw>
              </a:effectLst>
              <a:cs typeface="Calibri"/>
            </a:endParaRPr>
          </a:p>
        </p:txBody>
      </p:sp>
      <p:sp>
        <p:nvSpPr>
          <p:cNvPr id="12" name="Left Brace 11">
            <a:extLst>
              <a:ext uri="{FF2B5EF4-FFF2-40B4-BE49-F238E27FC236}">
                <a16:creationId xmlns:a16="http://schemas.microsoft.com/office/drawing/2014/main" id="{2DF910A6-7586-4B02-AA07-9EED46A5A176}"/>
              </a:ext>
            </a:extLst>
          </p:cNvPr>
          <p:cNvSpPr/>
          <p:nvPr/>
        </p:nvSpPr>
        <p:spPr>
          <a:xfrm>
            <a:off x="5518661" y="1658678"/>
            <a:ext cx="388601" cy="238095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n w="28575">
                <a:solidFill>
                  <a:schemeClr val="tx1"/>
                </a:solidFill>
              </a:ln>
            </a:endParaRPr>
          </a:p>
        </p:txBody>
      </p:sp>
      <p:cxnSp>
        <p:nvCxnSpPr>
          <p:cNvPr id="14" name="Straight Arrow Connector 13">
            <a:extLst>
              <a:ext uri="{FF2B5EF4-FFF2-40B4-BE49-F238E27FC236}">
                <a16:creationId xmlns:a16="http://schemas.microsoft.com/office/drawing/2014/main" id="{61331CB9-F709-425D-9486-6100AC5BBB48}"/>
              </a:ext>
            </a:extLst>
          </p:cNvPr>
          <p:cNvCxnSpPr>
            <a:cxnSpLocks/>
          </p:cNvCxnSpPr>
          <p:nvPr/>
        </p:nvCxnSpPr>
        <p:spPr>
          <a:xfrm>
            <a:off x="7822307" y="4162931"/>
            <a:ext cx="1" cy="70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2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22499" y="2015122"/>
            <a:ext cx="1210541" cy="515257"/>
          </a:xfrm>
          <a:prstGeom prst="rect">
            <a:avLst/>
          </a:prstGeom>
        </p:spPr>
        <p:txBody>
          <a:bodyPr vert="horz" wrap="square" lIns="0" tIns="11545" rIns="0" bIns="0" rtlCol="0">
            <a:spAutoFit/>
          </a:bodyPr>
          <a:lstStyle/>
          <a:p>
            <a:pPr marL="11546" marR="4618" algn="ctr">
              <a:spcBef>
                <a:spcPts val="91"/>
              </a:spcBef>
            </a:pPr>
            <a:r>
              <a:rPr sz="1091" i="1" spc="-27">
                <a:latin typeface="Calibri"/>
                <a:cs typeface="Calibri"/>
              </a:rPr>
              <a:t>Texas, </a:t>
            </a:r>
            <a:r>
              <a:rPr sz="1091" i="1" spc="-5">
                <a:latin typeface="Calibri"/>
                <a:cs typeface="Calibri"/>
              </a:rPr>
              <a:t>California,</a:t>
            </a:r>
            <a:r>
              <a:rPr sz="1091" i="1" spc="-45">
                <a:latin typeface="Calibri"/>
                <a:cs typeface="Calibri"/>
              </a:rPr>
              <a:t> </a:t>
            </a:r>
            <a:r>
              <a:rPr sz="1091" i="1" spc="-5">
                <a:latin typeface="Calibri"/>
                <a:cs typeface="Calibri"/>
              </a:rPr>
              <a:t>and  Florida are leading  </a:t>
            </a:r>
            <a:r>
              <a:rPr sz="1091" i="1" spc="-9">
                <a:latin typeface="Calibri"/>
                <a:cs typeface="Calibri"/>
              </a:rPr>
              <a:t>states</a:t>
            </a:r>
            <a:endParaRPr sz="1091">
              <a:latin typeface="Calibri"/>
              <a:cs typeface="Calibri"/>
            </a:endParaRPr>
          </a:p>
        </p:txBody>
      </p:sp>
      <p:sp>
        <p:nvSpPr>
          <p:cNvPr id="4" name="object 4"/>
          <p:cNvSpPr txBox="1"/>
          <p:nvPr/>
        </p:nvSpPr>
        <p:spPr>
          <a:xfrm>
            <a:off x="3030099" y="1439350"/>
            <a:ext cx="1565564" cy="263393"/>
          </a:xfrm>
          <a:prstGeom prst="rect">
            <a:avLst/>
          </a:prstGeom>
        </p:spPr>
        <p:txBody>
          <a:bodyPr vert="horz" wrap="square" lIns="0" tIns="11545" rIns="0" bIns="0" rtlCol="0">
            <a:spAutoFit/>
          </a:bodyPr>
          <a:lstStyle/>
          <a:p>
            <a:pPr marL="11546">
              <a:spcBef>
                <a:spcPts val="91"/>
              </a:spcBef>
            </a:pPr>
            <a:r>
              <a:rPr lang="en-US" sz="1636" b="1" spc="-9">
                <a:solidFill>
                  <a:srgbClr val="941100"/>
                </a:solidFill>
                <a:latin typeface="Calibri"/>
                <a:cs typeface="Calibri"/>
              </a:rPr>
              <a:t>Physical</a:t>
            </a:r>
            <a:r>
              <a:rPr lang="en-US" sz="1636" b="1" spc="-77">
                <a:solidFill>
                  <a:srgbClr val="941100"/>
                </a:solidFill>
                <a:latin typeface="Calibri"/>
                <a:cs typeface="Calibri"/>
              </a:rPr>
              <a:t> </a:t>
            </a:r>
            <a:r>
              <a:rPr lang="en-US" sz="1636" b="1" spc="-5">
                <a:solidFill>
                  <a:srgbClr val="941100"/>
                </a:solidFill>
                <a:latin typeface="Calibri"/>
                <a:cs typeface="Calibri"/>
              </a:rPr>
              <a:t>Footprint</a:t>
            </a:r>
            <a:endParaRPr lang="en-US" sz="1636">
              <a:solidFill>
                <a:srgbClr val="941100"/>
              </a:solidFill>
              <a:latin typeface="Calibri"/>
              <a:cs typeface="Calibri"/>
            </a:endParaRPr>
          </a:p>
        </p:txBody>
      </p:sp>
      <p:sp>
        <p:nvSpPr>
          <p:cNvPr id="5" name="object 5"/>
          <p:cNvSpPr/>
          <p:nvPr/>
        </p:nvSpPr>
        <p:spPr>
          <a:xfrm>
            <a:off x="1852001" y="1779133"/>
            <a:ext cx="3925455" cy="0"/>
          </a:xfrm>
          <a:custGeom>
            <a:avLst/>
            <a:gdLst/>
            <a:ahLst/>
            <a:cxnLst/>
            <a:rect l="l" t="t" r="r" b="b"/>
            <a:pathLst>
              <a:path w="4318000">
                <a:moveTo>
                  <a:pt x="0" y="0"/>
                </a:moveTo>
                <a:lnTo>
                  <a:pt x="4318000" y="0"/>
                </a:lnTo>
              </a:path>
            </a:pathLst>
          </a:custGeom>
          <a:ln w="19812">
            <a:solidFill>
              <a:srgbClr val="F1CDC5"/>
            </a:solidFill>
          </a:ln>
        </p:spPr>
        <p:txBody>
          <a:bodyPr wrap="square" lIns="0" tIns="0" rIns="0" bIns="0" rtlCol="0"/>
          <a:lstStyle/>
          <a:p>
            <a:endParaRPr lang="en-US" sz="1636" b="1"/>
          </a:p>
        </p:txBody>
      </p:sp>
      <p:sp>
        <p:nvSpPr>
          <p:cNvPr id="6" name="object 6"/>
          <p:cNvSpPr txBox="1"/>
          <p:nvPr/>
        </p:nvSpPr>
        <p:spPr>
          <a:xfrm>
            <a:off x="7564231" y="1436880"/>
            <a:ext cx="1702376" cy="263393"/>
          </a:xfrm>
          <a:prstGeom prst="rect">
            <a:avLst/>
          </a:prstGeom>
        </p:spPr>
        <p:txBody>
          <a:bodyPr vert="horz" wrap="square" lIns="0" tIns="11545" rIns="0" bIns="0" rtlCol="0">
            <a:spAutoFit/>
          </a:bodyPr>
          <a:lstStyle/>
          <a:p>
            <a:pPr marL="11546">
              <a:spcBef>
                <a:spcPts val="91"/>
              </a:spcBef>
            </a:pPr>
            <a:r>
              <a:rPr lang="en-US" sz="1636" b="1" spc="-5">
                <a:solidFill>
                  <a:srgbClr val="941100"/>
                </a:solidFill>
                <a:latin typeface="Calibri"/>
                <a:cs typeface="Calibri"/>
              </a:rPr>
              <a:t>Economic</a:t>
            </a:r>
            <a:r>
              <a:rPr lang="en-US" sz="1636" b="1" spc="-55">
                <a:solidFill>
                  <a:srgbClr val="941100"/>
                </a:solidFill>
                <a:latin typeface="Calibri"/>
                <a:cs typeface="Calibri"/>
              </a:rPr>
              <a:t> </a:t>
            </a:r>
            <a:r>
              <a:rPr lang="en-US" sz="1636" b="1" spc="-9">
                <a:solidFill>
                  <a:srgbClr val="941100"/>
                </a:solidFill>
                <a:latin typeface="Calibri"/>
                <a:cs typeface="Calibri"/>
              </a:rPr>
              <a:t>Footprint</a:t>
            </a:r>
            <a:endParaRPr lang="en-US" sz="1636">
              <a:solidFill>
                <a:srgbClr val="941100"/>
              </a:solidFill>
              <a:latin typeface="Calibri"/>
              <a:cs typeface="Calibri"/>
            </a:endParaRPr>
          </a:p>
        </p:txBody>
      </p:sp>
      <p:sp>
        <p:nvSpPr>
          <p:cNvPr id="7" name="object 7"/>
          <p:cNvSpPr/>
          <p:nvPr/>
        </p:nvSpPr>
        <p:spPr>
          <a:xfrm>
            <a:off x="6453096" y="1779133"/>
            <a:ext cx="3925455" cy="0"/>
          </a:xfrm>
          <a:custGeom>
            <a:avLst/>
            <a:gdLst/>
            <a:ahLst/>
            <a:cxnLst/>
            <a:rect l="l" t="t" r="r" b="b"/>
            <a:pathLst>
              <a:path w="4318000">
                <a:moveTo>
                  <a:pt x="0" y="0"/>
                </a:moveTo>
                <a:lnTo>
                  <a:pt x="4318000" y="0"/>
                </a:lnTo>
              </a:path>
            </a:pathLst>
          </a:custGeom>
          <a:ln w="19812">
            <a:solidFill>
              <a:srgbClr val="F1CDC5"/>
            </a:solidFill>
          </a:ln>
        </p:spPr>
        <p:txBody>
          <a:bodyPr wrap="square" lIns="0" tIns="0" rIns="0" bIns="0" rtlCol="0"/>
          <a:lstStyle/>
          <a:p>
            <a:endParaRPr lang="en-US" sz="3600"/>
          </a:p>
        </p:txBody>
      </p:sp>
      <p:sp>
        <p:nvSpPr>
          <p:cNvPr id="8" name="object 8"/>
          <p:cNvSpPr/>
          <p:nvPr/>
        </p:nvSpPr>
        <p:spPr>
          <a:xfrm>
            <a:off x="2042502" y="1954392"/>
            <a:ext cx="633153" cy="633153"/>
          </a:xfrm>
          <a:prstGeom prst="rect">
            <a:avLst/>
          </a:prstGeom>
          <a: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Lst>
            </a:blip>
            <a:stretch>
              <a:fillRect/>
            </a:stretch>
          </a:blipFill>
        </p:spPr>
        <p:txBody>
          <a:bodyPr wrap="square" lIns="0" tIns="0" rIns="0" bIns="0" rtlCol="0"/>
          <a:lstStyle/>
          <a:p>
            <a:endParaRPr sz="1636"/>
          </a:p>
        </p:txBody>
      </p:sp>
      <p:sp>
        <p:nvSpPr>
          <p:cNvPr id="9" name="object 9"/>
          <p:cNvSpPr txBox="1"/>
          <p:nvPr/>
        </p:nvSpPr>
        <p:spPr>
          <a:xfrm>
            <a:off x="2888784" y="1994088"/>
            <a:ext cx="1164936" cy="567120"/>
          </a:xfrm>
          <a:prstGeom prst="rect">
            <a:avLst/>
          </a:prstGeom>
        </p:spPr>
        <p:txBody>
          <a:bodyPr vert="horz" wrap="square" lIns="0" tIns="80241" rIns="0" bIns="0" rtlCol="0">
            <a:spAutoFit/>
          </a:bodyPr>
          <a:lstStyle/>
          <a:p>
            <a:pPr algn="ctr">
              <a:spcBef>
                <a:spcPts val="632"/>
              </a:spcBef>
            </a:pPr>
            <a:r>
              <a:rPr lang="en-US" sz="1818" b="1">
                <a:solidFill>
                  <a:srgbClr val="941100"/>
                </a:solidFill>
                <a:latin typeface="Calibri"/>
                <a:cs typeface="Calibri"/>
              </a:rPr>
              <a:t>15,000</a:t>
            </a:r>
            <a:endParaRPr lang="en-US" sz="1818">
              <a:solidFill>
                <a:srgbClr val="941100"/>
              </a:solidFill>
              <a:latin typeface="Calibri"/>
              <a:cs typeface="Calibri"/>
            </a:endParaRPr>
          </a:p>
          <a:p>
            <a:pPr algn="ctr">
              <a:spcBef>
                <a:spcPts val="323"/>
              </a:spcBef>
            </a:pPr>
            <a:r>
              <a:rPr sz="1091" b="1" spc="-5">
                <a:latin typeface="Calibri"/>
                <a:cs typeface="Calibri"/>
              </a:rPr>
              <a:t>Distribution</a:t>
            </a:r>
            <a:r>
              <a:rPr sz="1091" b="1" spc="-27">
                <a:latin typeface="Calibri"/>
                <a:cs typeface="Calibri"/>
              </a:rPr>
              <a:t> </a:t>
            </a:r>
            <a:r>
              <a:rPr sz="1091" b="1" spc="-9">
                <a:latin typeface="Calibri"/>
                <a:cs typeface="Calibri"/>
              </a:rPr>
              <a:t>centers</a:t>
            </a:r>
            <a:endParaRPr sz="1091">
              <a:latin typeface="Calibri"/>
              <a:cs typeface="Calibri"/>
            </a:endParaRPr>
          </a:p>
        </p:txBody>
      </p:sp>
      <p:sp>
        <p:nvSpPr>
          <p:cNvPr id="10" name="object 10"/>
          <p:cNvSpPr txBox="1"/>
          <p:nvPr/>
        </p:nvSpPr>
        <p:spPr>
          <a:xfrm>
            <a:off x="2926768" y="2693188"/>
            <a:ext cx="1089891" cy="640555"/>
          </a:xfrm>
          <a:prstGeom prst="rect">
            <a:avLst/>
          </a:prstGeom>
        </p:spPr>
        <p:txBody>
          <a:bodyPr vert="horz" wrap="square" lIns="0" tIns="12123" rIns="0" bIns="0" rtlCol="0">
            <a:spAutoFit/>
          </a:bodyPr>
          <a:lstStyle/>
          <a:p>
            <a:pPr algn="ctr">
              <a:spcBef>
                <a:spcPts val="95"/>
              </a:spcBef>
            </a:pPr>
            <a:r>
              <a:rPr lang="en-US" sz="1818" b="1">
                <a:solidFill>
                  <a:srgbClr val="941100"/>
                </a:solidFill>
                <a:latin typeface="Calibri"/>
                <a:cs typeface="Calibri"/>
              </a:rPr>
              <a:t>288</a:t>
            </a:r>
            <a:r>
              <a:rPr lang="en-US" sz="1818" b="1" spc="-86">
                <a:solidFill>
                  <a:srgbClr val="941100"/>
                </a:solidFill>
                <a:latin typeface="Calibri"/>
                <a:cs typeface="Calibri"/>
              </a:rPr>
              <a:t> </a:t>
            </a:r>
            <a:r>
              <a:rPr lang="en-US" sz="1818" b="1" spc="-5">
                <a:solidFill>
                  <a:srgbClr val="941100"/>
                </a:solidFill>
                <a:latin typeface="Calibri"/>
                <a:cs typeface="Calibri"/>
              </a:rPr>
              <a:t>million</a:t>
            </a:r>
            <a:endParaRPr lang="en-US" sz="1818">
              <a:solidFill>
                <a:srgbClr val="941100"/>
              </a:solidFill>
              <a:latin typeface="Calibri"/>
              <a:cs typeface="Calibri"/>
            </a:endParaRPr>
          </a:p>
          <a:p>
            <a:pPr marL="27709" marR="21359" indent="1155" algn="ctr">
              <a:spcBef>
                <a:spcPts val="50"/>
              </a:spcBef>
            </a:pPr>
            <a:r>
              <a:rPr sz="1091" b="1" spc="-5">
                <a:latin typeface="Calibri"/>
                <a:cs typeface="Calibri"/>
              </a:rPr>
              <a:t>Square </a:t>
            </a:r>
            <a:r>
              <a:rPr sz="1091" b="1" spc="-14">
                <a:latin typeface="Calibri"/>
                <a:cs typeface="Calibri"/>
              </a:rPr>
              <a:t>feet </a:t>
            </a:r>
            <a:r>
              <a:rPr sz="1091" b="1">
                <a:latin typeface="Calibri"/>
                <a:cs typeface="Calibri"/>
              </a:rPr>
              <a:t>of  </a:t>
            </a:r>
            <a:r>
              <a:rPr sz="1091" b="1" spc="-5">
                <a:latin typeface="Calibri"/>
                <a:cs typeface="Calibri"/>
              </a:rPr>
              <a:t>distribution</a:t>
            </a:r>
            <a:r>
              <a:rPr sz="1091" b="1" spc="-45">
                <a:latin typeface="Calibri"/>
                <a:cs typeface="Calibri"/>
              </a:rPr>
              <a:t> </a:t>
            </a:r>
            <a:r>
              <a:rPr sz="1091" b="1" spc="-5">
                <a:latin typeface="Calibri"/>
                <a:cs typeface="Calibri"/>
              </a:rPr>
              <a:t>space</a:t>
            </a:r>
            <a:endParaRPr sz="1091">
              <a:latin typeface="Calibri"/>
              <a:cs typeface="Calibri"/>
            </a:endParaRPr>
          </a:p>
        </p:txBody>
      </p:sp>
      <p:sp>
        <p:nvSpPr>
          <p:cNvPr id="11" name="object 11"/>
          <p:cNvSpPr/>
          <p:nvPr/>
        </p:nvSpPr>
        <p:spPr>
          <a:xfrm>
            <a:off x="2148378" y="2715007"/>
            <a:ext cx="476818" cy="633153"/>
          </a:xfrm>
          <a:prstGeom prst="rect">
            <a:avLst/>
          </a:prstGeom>
          <a:blipFill>
            <a:blip r:embed="rId4" cstate="print">
              <a:duotone>
                <a:prstClr val="black"/>
                <a:srgbClr val="FAB9B6">
                  <a:tint val="45000"/>
                  <a:satMod val="400000"/>
                </a:srgbClr>
              </a:duotone>
              <a:extLst>
                <a:ext uri="{BEBA8EAE-BF5A-486C-A8C5-ECC9F3942E4B}">
                  <a14:imgProps xmlns:a14="http://schemas.microsoft.com/office/drawing/2010/main">
                    <a14:imgLayer r:embed="rId5">
                      <a14:imgEffect>
                        <a14:sharpenSoften amount="-50000"/>
                      </a14:imgEffect>
                      <a14:imgEffect>
                        <a14:saturation sat="0"/>
                      </a14:imgEffect>
                      <a14:imgEffect>
                        <a14:brightnessContrast bright="40000"/>
                      </a14:imgEffect>
                    </a14:imgLayer>
                  </a14:imgProps>
                </a:ext>
              </a:extLst>
            </a:blip>
            <a:stretch>
              <a:fillRect/>
            </a:stretch>
          </a:blipFill>
        </p:spPr>
        <p:txBody>
          <a:bodyPr wrap="square" lIns="0" tIns="0" rIns="0" bIns="0" rtlCol="0"/>
          <a:lstStyle/>
          <a:p>
            <a:endParaRPr sz="1636"/>
          </a:p>
        </p:txBody>
      </p:sp>
      <p:sp>
        <p:nvSpPr>
          <p:cNvPr id="12" name="object 12"/>
          <p:cNvSpPr txBox="1"/>
          <p:nvPr/>
        </p:nvSpPr>
        <p:spPr>
          <a:xfrm>
            <a:off x="2986112" y="3459552"/>
            <a:ext cx="971550" cy="567120"/>
          </a:xfrm>
          <a:prstGeom prst="rect">
            <a:avLst/>
          </a:prstGeom>
        </p:spPr>
        <p:txBody>
          <a:bodyPr vert="horz" wrap="square" lIns="0" tIns="80241" rIns="0" bIns="0" rtlCol="0">
            <a:spAutoFit/>
          </a:bodyPr>
          <a:lstStyle/>
          <a:p>
            <a:pPr marL="11546">
              <a:spcBef>
                <a:spcPts val="632"/>
              </a:spcBef>
            </a:pPr>
            <a:r>
              <a:rPr lang="en-US" sz="1818" b="1">
                <a:solidFill>
                  <a:srgbClr val="941100"/>
                </a:solidFill>
                <a:latin typeface="Calibri"/>
                <a:cs typeface="Calibri"/>
              </a:rPr>
              <a:t>8.7</a:t>
            </a:r>
            <a:r>
              <a:rPr lang="en-US" sz="1818" b="1" spc="-73">
                <a:solidFill>
                  <a:srgbClr val="941100"/>
                </a:solidFill>
                <a:latin typeface="Calibri"/>
                <a:cs typeface="Calibri"/>
              </a:rPr>
              <a:t> </a:t>
            </a:r>
            <a:r>
              <a:rPr lang="en-US" sz="1818" b="1">
                <a:solidFill>
                  <a:srgbClr val="941100"/>
                </a:solidFill>
                <a:latin typeface="Calibri"/>
                <a:cs typeface="Calibri"/>
              </a:rPr>
              <a:t>billion</a:t>
            </a:r>
            <a:endParaRPr lang="en-US" sz="1818">
              <a:solidFill>
                <a:srgbClr val="941100"/>
              </a:solidFill>
              <a:latin typeface="Calibri"/>
              <a:cs typeface="Calibri"/>
            </a:endParaRPr>
          </a:p>
          <a:p>
            <a:pPr marL="40409">
              <a:spcBef>
                <a:spcPts val="323"/>
              </a:spcBef>
            </a:pPr>
            <a:r>
              <a:rPr sz="1091" b="1" spc="-5">
                <a:latin typeface="Calibri"/>
                <a:cs typeface="Calibri"/>
              </a:rPr>
              <a:t>Cases</a:t>
            </a:r>
            <a:r>
              <a:rPr sz="1091" b="1" spc="-41">
                <a:latin typeface="Calibri"/>
                <a:cs typeface="Calibri"/>
              </a:rPr>
              <a:t> </a:t>
            </a:r>
            <a:r>
              <a:rPr sz="1091" b="1" spc="-5">
                <a:latin typeface="Calibri"/>
                <a:cs typeface="Calibri"/>
              </a:rPr>
              <a:t>delivered</a:t>
            </a:r>
            <a:endParaRPr sz="1091">
              <a:latin typeface="Calibri"/>
              <a:cs typeface="Calibri"/>
            </a:endParaRPr>
          </a:p>
        </p:txBody>
      </p:sp>
      <p:sp>
        <p:nvSpPr>
          <p:cNvPr id="15" name="object 15"/>
          <p:cNvSpPr txBox="1"/>
          <p:nvPr/>
        </p:nvSpPr>
        <p:spPr>
          <a:xfrm>
            <a:off x="2830132" y="4221091"/>
            <a:ext cx="1282700" cy="567120"/>
          </a:xfrm>
          <a:prstGeom prst="rect">
            <a:avLst/>
          </a:prstGeom>
        </p:spPr>
        <p:txBody>
          <a:bodyPr vert="horz" wrap="square" lIns="0" tIns="80241" rIns="0" bIns="0" rtlCol="0">
            <a:spAutoFit/>
          </a:bodyPr>
          <a:lstStyle/>
          <a:p>
            <a:pPr marL="166256">
              <a:spcBef>
                <a:spcPts val="632"/>
              </a:spcBef>
            </a:pPr>
            <a:r>
              <a:rPr lang="en-US" sz="1818" b="1">
                <a:solidFill>
                  <a:srgbClr val="941100"/>
                </a:solidFill>
                <a:latin typeface="Calibri"/>
                <a:cs typeface="Calibri"/>
              </a:rPr>
              <a:t>3.2</a:t>
            </a:r>
            <a:r>
              <a:rPr lang="en-US" sz="1818" b="1" spc="-32">
                <a:solidFill>
                  <a:srgbClr val="941100"/>
                </a:solidFill>
                <a:latin typeface="Calibri"/>
                <a:cs typeface="Calibri"/>
              </a:rPr>
              <a:t> </a:t>
            </a:r>
            <a:r>
              <a:rPr lang="en-US" sz="1818" b="1">
                <a:solidFill>
                  <a:srgbClr val="941100"/>
                </a:solidFill>
                <a:latin typeface="Calibri"/>
                <a:cs typeface="Calibri"/>
              </a:rPr>
              <a:t>billion</a:t>
            </a:r>
            <a:endParaRPr lang="en-US" sz="1818">
              <a:solidFill>
                <a:srgbClr val="941100"/>
              </a:solidFill>
              <a:latin typeface="Calibri"/>
              <a:cs typeface="Calibri"/>
            </a:endParaRPr>
          </a:p>
          <a:p>
            <a:pPr marL="11546">
              <a:spcBef>
                <a:spcPts val="323"/>
              </a:spcBef>
            </a:pPr>
            <a:r>
              <a:rPr sz="1091" b="1" spc="-9">
                <a:latin typeface="Calibri"/>
                <a:cs typeface="Calibri"/>
              </a:rPr>
              <a:t>Vehicle </a:t>
            </a:r>
            <a:r>
              <a:rPr sz="1091" b="1" spc="-5">
                <a:latin typeface="Calibri"/>
                <a:cs typeface="Calibri"/>
              </a:rPr>
              <a:t>miles per</a:t>
            </a:r>
            <a:r>
              <a:rPr sz="1091" b="1" spc="-41">
                <a:latin typeface="Calibri"/>
                <a:cs typeface="Calibri"/>
              </a:rPr>
              <a:t> </a:t>
            </a:r>
            <a:r>
              <a:rPr sz="1091" b="1" spc="-9">
                <a:latin typeface="Calibri"/>
                <a:cs typeface="Calibri"/>
              </a:rPr>
              <a:t>year</a:t>
            </a:r>
            <a:endParaRPr sz="1091">
              <a:latin typeface="Calibri"/>
              <a:cs typeface="Calibri"/>
            </a:endParaRPr>
          </a:p>
        </p:txBody>
      </p:sp>
      <p:sp>
        <p:nvSpPr>
          <p:cNvPr id="16" name="object 16"/>
          <p:cNvSpPr/>
          <p:nvPr/>
        </p:nvSpPr>
        <p:spPr>
          <a:xfrm>
            <a:off x="2065846" y="4379817"/>
            <a:ext cx="643267" cy="363256"/>
          </a:xfrm>
          <a:prstGeom prst="rect">
            <a:avLst/>
          </a:prstGeom>
          <a: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sharpenSoften amount="-50000"/>
                      </a14:imgEffect>
                      <a14:imgEffect>
                        <a14:saturation sat="0"/>
                      </a14:imgEffect>
                    </a14:imgLayer>
                  </a14:imgProps>
                </a:ext>
              </a:extLst>
            </a:blip>
            <a:stretch>
              <a:fillRect/>
            </a:stretch>
          </a:blipFill>
        </p:spPr>
        <p:txBody>
          <a:bodyPr wrap="square" lIns="0" tIns="0" rIns="0" bIns="0" rtlCol="0"/>
          <a:lstStyle/>
          <a:p>
            <a:endParaRPr sz="1636"/>
          </a:p>
        </p:txBody>
      </p:sp>
      <p:sp>
        <p:nvSpPr>
          <p:cNvPr id="17" name="object 17"/>
          <p:cNvSpPr/>
          <p:nvPr/>
        </p:nvSpPr>
        <p:spPr>
          <a:xfrm>
            <a:off x="2132123" y="4910953"/>
            <a:ext cx="444211" cy="526472"/>
          </a:xfrm>
          <a:prstGeom prst="rect">
            <a:avLst/>
          </a:prstGeom>
          <a: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sharpenSoften amount="-50000"/>
                      </a14:imgEffect>
                      <a14:imgEffect>
                        <a14:saturation sat="0"/>
                      </a14:imgEffect>
                    </a14:imgLayer>
                  </a14:imgProps>
                </a:ext>
              </a:extLst>
            </a:blip>
            <a:stretch>
              <a:fillRect/>
            </a:stretch>
          </a:blipFill>
        </p:spPr>
        <p:txBody>
          <a:bodyPr wrap="square" lIns="0" tIns="0" rIns="0" bIns="0" rtlCol="0"/>
          <a:lstStyle/>
          <a:p>
            <a:endParaRPr sz="1636"/>
          </a:p>
        </p:txBody>
      </p:sp>
      <p:sp>
        <p:nvSpPr>
          <p:cNvPr id="18" name="object 18"/>
          <p:cNvSpPr txBox="1"/>
          <p:nvPr/>
        </p:nvSpPr>
        <p:spPr>
          <a:xfrm>
            <a:off x="2789077" y="4857014"/>
            <a:ext cx="1362941" cy="567120"/>
          </a:xfrm>
          <a:prstGeom prst="rect">
            <a:avLst/>
          </a:prstGeom>
        </p:spPr>
        <p:txBody>
          <a:bodyPr vert="horz" wrap="square" lIns="0" tIns="80241" rIns="0" bIns="0" rtlCol="0">
            <a:spAutoFit/>
          </a:bodyPr>
          <a:lstStyle/>
          <a:p>
            <a:pPr marL="577" algn="ctr">
              <a:spcBef>
                <a:spcPts val="632"/>
              </a:spcBef>
            </a:pPr>
            <a:r>
              <a:rPr lang="en-US" sz="1818" b="1">
                <a:solidFill>
                  <a:srgbClr val="941100"/>
                </a:solidFill>
                <a:latin typeface="Calibri"/>
                <a:cs typeface="Calibri"/>
              </a:rPr>
              <a:t>820</a:t>
            </a:r>
            <a:r>
              <a:rPr lang="en-US" sz="1818" b="1" spc="-32">
                <a:solidFill>
                  <a:srgbClr val="941100"/>
                </a:solidFill>
                <a:latin typeface="Calibri"/>
                <a:cs typeface="Calibri"/>
              </a:rPr>
              <a:t> </a:t>
            </a:r>
            <a:r>
              <a:rPr lang="en-US" sz="1818" b="1" spc="-5">
                <a:solidFill>
                  <a:srgbClr val="941100"/>
                </a:solidFill>
                <a:latin typeface="Calibri"/>
                <a:cs typeface="Calibri"/>
              </a:rPr>
              <a:t>million</a:t>
            </a:r>
            <a:endParaRPr lang="en-US" sz="1818">
              <a:solidFill>
                <a:srgbClr val="941100"/>
              </a:solidFill>
              <a:latin typeface="Calibri"/>
              <a:cs typeface="Calibri"/>
            </a:endParaRPr>
          </a:p>
          <a:p>
            <a:pPr algn="ctr">
              <a:spcBef>
                <a:spcPts val="323"/>
              </a:spcBef>
            </a:pPr>
            <a:r>
              <a:rPr sz="1091" b="1">
                <a:latin typeface="Calibri"/>
                <a:cs typeface="Calibri"/>
              </a:rPr>
              <a:t>Gallons of </a:t>
            </a:r>
            <a:r>
              <a:rPr sz="1091" b="1" spc="-5">
                <a:latin typeface="Calibri"/>
                <a:cs typeface="Calibri"/>
              </a:rPr>
              <a:t>fuel per</a:t>
            </a:r>
            <a:r>
              <a:rPr sz="1091" b="1" spc="-55">
                <a:latin typeface="Calibri"/>
                <a:cs typeface="Calibri"/>
              </a:rPr>
              <a:t> </a:t>
            </a:r>
            <a:r>
              <a:rPr sz="1091" b="1" spc="-9">
                <a:latin typeface="Calibri"/>
                <a:cs typeface="Calibri"/>
              </a:rPr>
              <a:t>year</a:t>
            </a:r>
            <a:endParaRPr sz="1091">
              <a:latin typeface="Calibri"/>
              <a:cs typeface="Calibri"/>
            </a:endParaRPr>
          </a:p>
        </p:txBody>
      </p:sp>
      <p:sp>
        <p:nvSpPr>
          <p:cNvPr id="19" name="object 19"/>
          <p:cNvSpPr txBox="1"/>
          <p:nvPr/>
        </p:nvSpPr>
        <p:spPr>
          <a:xfrm>
            <a:off x="3077783" y="5631262"/>
            <a:ext cx="788555" cy="567702"/>
          </a:xfrm>
          <a:prstGeom prst="rect">
            <a:avLst/>
          </a:prstGeom>
        </p:spPr>
        <p:txBody>
          <a:bodyPr vert="horz" wrap="square" lIns="0" tIns="80818" rIns="0" bIns="0" rtlCol="0">
            <a:spAutoFit/>
          </a:bodyPr>
          <a:lstStyle/>
          <a:p>
            <a:pPr algn="ctr">
              <a:spcBef>
                <a:spcPts val="636"/>
              </a:spcBef>
            </a:pPr>
            <a:r>
              <a:rPr lang="en-US" sz="1818" b="1">
                <a:solidFill>
                  <a:srgbClr val="941100"/>
                </a:solidFill>
                <a:latin typeface="Calibri"/>
                <a:cs typeface="Calibri"/>
              </a:rPr>
              <a:t>13</a:t>
            </a:r>
            <a:r>
              <a:rPr lang="en-US" sz="1818" b="1" spc="5">
                <a:solidFill>
                  <a:srgbClr val="941100"/>
                </a:solidFill>
                <a:latin typeface="Calibri"/>
                <a:cs typeface="Calibri"/>
              </a:rPr>
              <a:t>1</a:t>
            </a:r>
            <a:r>
              <a:rPr lang="en-US" sz="1818" b="1">
                <a:solidFill>
                  <a:srgbClr val="941100"/>
                </a:solidFill>
                <a:latin typeface="Calibri"/>
                <a:cs typeface="Calibri"/>
              </a:rPr>
              <a:t>,000</a:t>
            </a:r>
            <a:endParaRPr lang="en-US" sz="1818">
              <a:solidFill>
                <a:srgbClr val="941100"/>
              </a:solidFill>
              <a:latin typeface="Calibri"/>
              <a:cs typeface="Calibri"/>
            </a:endParaRPr>
          </a:p>
          <a:p>
            <a:pPr marL="577" algn="ctr">
              <a:spcBef>
                <a:spcPts val="327"/>
              </a:spcBef>
            </a:pPr>
            <a:r>
              <a:rPr sz="1091" b="1" spc="-9">
                <a:latin typeface="Calibri"/>
                <a:cs typeface="Calibri"/>
              </a:rPr>
              <a:t>Drivers</a:t>
            </a:r>
            <a:endParaRPr sz="1091">
              <a:latin typeface="Calibri"/>
              <a:cs typeface="Calibri"/>
            </a:endParaRPr>
          </a:p>
        </p:txBody>
      </p:sp>
      <p:sp>
        <p:nvSpPr>
          <p:cNvPr id="20" name="object 20"/>
          <p:cNvSpPr/>
          <p:nvPr/>
        </p:nvSpPr>
        <p:spPr>
          <a:xfrm>
            <a:off x="2070210" y="5627233"/>
            <a:ext cx="597131" cy="597131"/>
          </a:xfrm>
          <a:prstGeom prst="rect">
            <a:avLst/>
          </a:prstGeom>
          <a:blipFill>
            <a:blip r:embed="rId10" cstate="print">
              <a:duotone>
                <a:schemeClr val="accent1">
                  <a:shade val="45000"/>
                  <a:satMod val="135000"/>
                </a:schemeClr>
                <a:prstClr val="white"/>
              </a:duotone>
              <a:extLst>
                <a:ext uri="{BEBA8EAE-BF5A-486C-A8C5-ECC9F3942E4B}">
                  <a14:imgProps xmlns:a14="http://schemas.microsoft.com/office/drawing/2010/main">
                    <a14:imgLayer r:embed="rId11">
                      <a14:imgEffect>
                        <a14:sharpenSoften amount="-50000"/>
                      </a14:imgEffect>
                      <a14:imgEffect>
                        <a14:saturation sat="0"/>
                      </a14:imgEffect>
                    </a14:imgLayer>
                  </a14:imgProps>
                </a:ext>
              </a:extLst>
            </a:blip>
            <a:stretch>
              <a:fillRect/>
            </a:stretch>
          </a:blipFill>
        </p:spPr>
        <p:txBody>
          <a:bodyPr wrap="square" lIns="0" tIns="0" rIns="0" bIns="0" rtlCol="0"/>
          <a:lstStyle/>
          <a:p>
            <a:endParaRPr sz="1636"/>
          </a:p>
        </p:txBody>
      </p:sp>
      <p:sp>
        <p:nvSpPr>
          <p:cNvPr id="21" name="object 21"/>
          <p:cNvSpPr txBox="1"/>
          <p:nvPr/>
        </p:nvSpPr>
        <p:spPr>
          <a:xfrm>
            <a:off x="4362445" y="2842008"/>
            <a:ext cx="1102591" cy="347391"/>
          </a:xfrm>
          <a:prstGeom prst="rect">
            <a:avLst/>
          </a:prstGeom>
        </p:spPr>
        <p:txBody>
          <a:bodyPr vert="horz" wrap="square" lIns="0" tIns="11545" rIns="0" bIns="0" rtlCol="0">
            <a:spAutoFit/>
          </a:bodyPr>
          <a:lstStyle/>
          <a:p>
            <a:pPr algn="ctr">
              <a:spcBef>
                <a:spcPts val="91"/>
              </a:spcBef>
            </a:pPr>
            <a:r>
              <a:rPr sz="1091" i="1" spc="-9">
                <a:latin typeface="Calibri"/>
                <a:cs typeface="Calibri"/>
              </a:rPr>
              <a:t>Equivalent </a:t>
            </a:r>
            <a:r>
              <a:rPr sz="1091" i="1" spc="-5">
                <a:latin typeface="Calibri"/>
                <a:cs typeface="Calibri"/>
              </a:rPr>
              <a:t>to</a:t>
            </a:r>
            <a:r>
              <a:rPr sz="1091" i="1" spc="-50">
                <a:latin typeface="Calibri"/>
                <a:cs typeface="Calibri"/>
              </a:rPr>
              <a:t> </a:t>
            </a:r>
            <a:r>
              <a:rPr sz="1091" i="1">
                <a:latin typeface="Calibri"/>
                <a:cs typeface="Calibri"/>
              </a:rPr>
              <a:t>5,000</a:t>
            </a:r>
            <a:endParaRPr sz="1091">
              <a:latin typeface="Calibri"/>
              <a:cs typeface="Calibri"/>
            </a:endParaRPr>
          </a:p>
          <a:p>
            <a:pPr marL="577" algn="ctr"/>
            <a:r>
              <a:rPr sz="1091" i="1" spc="-5">
                <a:latin typeface="Calibri"/>
                <a:cs typeface="Calibri"/>
              </a:rPr>
              <a:t>football</a:t>
            </a:r>
            <a:r>
              <a:rPr sz="1091" i="1" spc="-27">
                <a:latin typeface="Calibri"/>
                <a:cs typeface="Calibri"/>
              </a:rPr>
              <a:t> </a:t>
            </a:r>
            <a:r>
              <a:rPr sz="1091" i="1" spc="-5">
                <a:latin typeface="Calibri"/>
                <a:cs typeface="Calibri"/>
              </a:rPr>
              <a:t>fields</a:t>
            </a:r>
            <a:endParaRPr sz="1091">
              <a:latin typeface="Calibri"/>
              <a:cs typeface="Calibri"/>
            </a:endParaRPr>
          </a:p>
        </p:txBody>
      </p:sp>
      <p:sp>
        <p:nvSpPr>
          <p:cNvPr id="22" name="object 22"/>
          <p:cNvSpPr txBox="1"/>
          <p:nvPr/>
        </p:nvSpPr>
        <p:spPr>
          <a:xfrm>
            <a:off x="4438877" y="3610935"/>
            <a:ext cx="977323" cy="404073"/>
          </a:xfrm>
          <a:prstGeom prst="rect">
            <a:avLst/>
          </a:prstGeom>
        </p:spPr>
        <p:txBody>
          <a:bodyPr vert="horz" wrap="square" lIns="0" tIns="11545" rIns="0" bIns="0" rtlCol="0">
            <a:spAutoFit/>
          </a:bodyPr>
          <a:lstStyle/>
          <a:p>
            <a:pPr marL="111415" marR="4618" indent="-100446">
              <a:lnSpc>
                <a:spcPct val="120800"/>
              </a:lnSpc>
              <a:spcBef>
                <a:spcPts val="91"/>
              </a:spcBef>
            </a:pPr>
            <a:r>
              <a:rPr sz="1091" i="1" spc="-5">
                <a:latin typeface="Calibri"/>
                <a:cs typeface="Calibri"/>
              </a:rPr>
              <a:t>Nearly </a:t>
            </a:r>
            <a:r>
              <a:rPr sz="1091" i="1">
                <a:latin typeface="Calibri"/>
                <a:cs typeface="Calibri"/>
              </a:rPr>
              <a:t>24</a:t>
            </a:r>
            <a:r>
              <a:rPr sz="1091" i="1" spc="-36">
                <a:latin typeface="Calibri"/>
                <a:cs typeface="Calibri"/>
              </a:rPr>
              <a:t> </a:t>
            </a:r>
            <a:r>
              <a:rPr sz="1091" i="1">
                <a:latin typeface="Calibri"/>
                <a:cs typeface="Calibri"/>
              </a:rPr>
              <a:t>million  </a:t>
            </a:r>
            <a:r>
              <a:rPr sz="1091" i="1" spc="-5">
                <a:latin typeface="Calibri"/>
                <a:cs typeface="Calibri"/>
              </a:rPr>
              <a:t>cases per</a:t>
            </a:r>
            <a:r>
              <a:rPr sz="1091" i="1" spc="-32">
                <a:latin typeface="Calibri"/>
                <a:cs typeface="Calibri"/>
              </a:rPr>
              <a:t> </a:t>
            </a:r>
            <a:r>
              <a:rPr sz="1091" i="1" spc="-5">
                <a:latin typeface="Calibri"/>
                <a:cs typeface="Calibri"/>
              </a:rPr>
              <a:t>day</a:t>
            </a:r>
            <a:endParaRPr sz="1091">
              <a:latin typeface="Calibri"/>
              <a:cs typeface="Calibri"/>
            </a:endParaRPr>
          </a:p>
        </p:txBody>
      </p:sp>
      <p:sp>
        <p:nvSpPr>
          <p:cNvPr id="23" name="object 23"/>
          <p:cNvSpPr txBox="1"/>
          <p:nvPr/>
        </p:nvSpPr>
        <p:spPr>
          <a:xfrm>
            <a:off x="4249070" y="4288654"/>
            <a:ext cx="1354859" cy="515257"/>
          </a:xfrm>
          <a:prstGeom prst="rect">
            <a:avLst/>
          </a:prstGeom>
        </p:spPr>
        <p:txBody>
          <a:bodyPr vert="horz" wrap="square" lIns="0" tIns="11545" rIns="0" bIns="0" rtlCol="0">
            <a:spAutoFit/>
          </a:bodyPr>
          <a:lstStyle/>
          <a:p>
            <a:pPr marL="10968" marR="4618" indent="577" algn="ctr">
              <a:spcBef>
                <a:spcPts val="91"/>
              </a:spcBef>
            </a:pPr>
            <a:r>
              <a:rPr sz="1091" i="1" spc="-5">
                <a:latin typeface="Calibri"/>
                <a:cs typeface="Calibri"/>
              </a:rPr>
              <a:t>Around the </a:t>
            </a:r>
            <a:r>
              <a:rPr sz="1091" i="1" spc="-9">
                <a:latin typeface="Calibri"/>
                <a:cs typeface="Calibri"/>
              </a:rPr>
              <a:t>Earth  </a:t>
            </a:r>
            <a:r>
              <a:rPr sz="1091" i="1">
                <a:latin typeface="Calibri"/>
                <a:cs typeface="Calibri"/>
              </a:rPr>
              <a:t>330,000 times, </a:t>
            </a:r>
            <a:r>
              <a:rPr sz="1091" i="1" spc="-5">
                <a:latin typeface="Calibri"/>
                <a:cs typeface="Calibri"/>
              </a:rPr>
              <a:t>or</a:t>
            </a:r>
            <a:r>
              <a:rPr sz="1091" i="1" spc="-64">
                <a:latin typeface="Calibri"/>
                <a:cs typeface="Calibri"/>
              </a:rPr>
              <a:t> </a:t>
            </a:r>
            <a:r>
              <a:rPr sz="1091" i="1">
                <a:latin typeface="Calibri"/>
                <a:cs typeface="Calibri"/>
              </a:rPr>
              <a:t>1,700  </a:t>
            </a:r>
            <a:r>
              <a:rPr sz="1091" i="1" spc="-5">
                <a:latin typeface="Calibri"/>
                <a:cs typeface="Calibri"/>
              </a:rPr>
              <a:t>roundtrips to the</a:t>
            </a:r>
            <a:r>
              <a:rPr sz="1091" i="1" spc="-55">
                <a:latin typeface="Calibri"/>
                <a:cs typeface="Calibri"/>
              </a:rPr>
              <a:t> </a:t>
            </a:r>
            <a:r>
              <a:rPr sz="1091" i="1" spc="-5">
                <a:latin typeface="Calibri"/>
                <a:cs typeface="Calibri"/>
              </a:rPr>
              <a:t>sun</a:t>
            </a:r>
            <a:endParaRPr sz="1091">
              <a:latin typeface="Calibri"/>
              <a:cs typeface="Calibri"/>
            </a:endParaRPr>
          </a:p>
        </p:txBody>
      </p:sp>
      <p:sp>
        <p:nvSpPr>
          <p:cNvPr id="24" name="object 24"/>
          <p:cNvSpPr txBox="1"/>
          <p:nvPr/>
        </p:nvSpPr>
        <p:spPr>
          <a:xfrm>
            <a:off x="4298138" y="4992464"/>
            <a:ext cx="1331768" cy="515257"/>
          </a:xfrm>
          <a:prstGeom prst="rect">
            <a:avLst/>
          </a:prstGeom>
        </p:spPr>
        <p:txBody>
          <a:bodyPr vert="horz" wrap="square" lIns="0" tIns="11545" rIns="0" bIns="0" rtlCol="0">
            <a:spAutoFit/>
          </a:bodyPr>
          <a:lstStyle/>
          <a:p>
            <a:pPr marL="11546" marR="4618" indent="-2309" algn="ctr">
              <a:spcBef>
                <a:spcPts val="91"/>
              </a:spcBef>
            </a:pPr>
            <a:r>
              <a:rPr sz="1091" i="1" spc="-5">
                <a:latin typeface="Calibri"/>
                <a:cs typeface="Calibri"/>
              </a:rPr>
              <a:t>More than </a:t>
            </a:r>
            <a:r>
              <a:rPr sz="1091" i="1">
                <a:latin typeface="Calibri"/>
                <a:cs typeface="Calibri"/>
              </a:rPr>
              <a:t>1,240  </a:t>
            </a:r>
            <a:r>
              <a:rPr sz="1091" i="1" spc="-5">
                <a:latin typeface="Calibri"/>
                <a:cs typeface="Calibri"/>
              </a:rPr>
              <a:t>Olympic-size</a:t>
            </a:r>
            <a:r>
              <a:rPr sz="1091" i="1" spc="-73">
                <a:latin typeface="Calibri"/>
                <a:cs typeface="Calibri"/>
              </a:rPr>
              <a:t> </a:t>
            </a:r>
            <a:r>
              <a:rPr sz="1091" i="1" spc="-5">
                <a:latin typeface="Calibri"/>
                <a:cs typeface="Calibri"/>
              </a:rPr>
              <a:t>swimming  pools</a:t>
            </a:r>
            <a:endParaRPr sz="1091">
              <a:latin typeface="Calibri"/>
              <a:cs typeface="Calibri"/>
            </a:endParaRPr>
          </a:p>
        </p:txBody>
      </p:sp>
      <p:sp>
        <p:nvSpPr>
          <p:cNvPr id="25" name="object 25"/>
          <p:cNvSpPr txBox="1"/>
          <p:nvPr/>
        </p:nvSpPr>
        <p:spPr>
          <a:xfrm>
            <a:off x="4249070" y="5740656"/>
            <a:ext cx="1353705" cy="347391"/>
          </a:xfrm>
          <a:prstGeom prst="rect">
            <a:avLst/>
          </a:prstGeom>
        </p:spPr>
        <p:txBody>
          <a:bodyPr vert="horz" wrap="square" lIns="0" tIns="11545" rIns="0" bIns="0" rtlCol="0">
            <a:spAutoFit/>
          </a:bodyPr>
          <a:lstStyle/>
          <a:p>
            <a:pPr marL="187038" marR="4618" indent="-176070">
              <a:spcBef>
                <a:spcPts val="91"/>
              </a:spcBef>
            </a:pPr>
            <a:r>
              <a:rPr sz="1091" i="1">
                <a:latin typeface="Calibri"/>
                <a:cs typeface="Calibri"/>
              </a:rPr>
              <a:t>3.75 </a:t>
            </a:r>
            <a:r>
              <a:rPr sz="1091" i="1" spc="-5">
                <a:latin typeface="Calibri"/>
                <a:cs typeface="Calibri"/>
              </a:rPr>
              <a:t>percent of all</a:t>
            </a:r>
            <a:r>
              <a:rPr sz="1091" i="1" spc="-45">
                <a:latin typeface="Calibri"/>
                <a:cs typeface="Calibri"/>
              </a:rPr>
              <a:t> </a:t>
            </a:r>
            <a:r>
              <a:rPr sz="1091" i="1" spc="-5">
                <a:latin typeface="Calibri"/>
                <a:cs typeface="Calibri"/>
              </a:rPr>
              <a:t>truck  drivers </a:t>
            </a:r>
            <a:r>
              <a:rPr sz="1091" i="1">
                <a:latin typeface="Calibri"/>
                <a:cs typeface="Calibri"/>
              </a:rPr>
              <a:t>in </a:t>
            </a:r>
            <a:r>
              <a:rPr sz="1091" i="1" spc="-5">
                <a:latin typeface="Calibri"/>
                <a:cs typeface="Calibri"/>
              </a:rPr>
              <a:t>the</a:t>
            </a:r>
            <a:r>
              <a:rPr sz="1091" i="1" spc="-27">
                <a:latin typeface="Calibri"/>
                <a:cs typeface="Calibri"/>
              </a:rPr>
              <a:t> </a:t>
            </a:r>
            <a:r>
              <a:rPr sz="1091" i="1" spc="-9">
                <a:latin typeface="Calibri"/>
                <a:cs typeface="Calibri"/>
              </a:rPr>
              <a:t>U.S.</a:t>
            </a:r>
            <a:endParaRPr sz="1091">
              <a:latin typeface="Calibri"/>
              <a:cs typeface="Calibri"/>
            </a:endParaRPr>
          </a:p>
        </p:txBody>
      </p:sp>
      <p:sp>
        <p:nvSpPr>
          <p:cNvPr id="26" name="object 26"/>
          <p:cNvSpPr/>
          <p:nvPr/>
        </p:nvSpPr>
        <p:spPr>
          <a:xfrm>
            <a:off x="6815284" y="3132316"/>
            <a:ext cx="348673" cy="128155"/>
          </a:xfrm>
          <a:custGeom>
            <a:avLst/>
            <a:gdLst/>
            <a:ahLst/>
            <a:cxnLst/>
            <a:rect l="l" t="t" r="r" b="b"/>
            <a:pathLst>
              <a:path w="383539" h="140970">
                <a:moveTo>
                  <a:pt x="191542" y="0"/>
                </a:moveTo>
                <a:lnTo>
                  <a:pt x="142695" y="5157"/>
                </a:lnTo>
                <a:lnTo>
                  <a:pt x="97519" y="19628"/>
                </a:lnTo>
                <a:lnTo>
                  <a:pt x="58339" y="41910"/>
                </a:lnTo>
                <a:lnTo>
                  <a:pt x="27477" y="70502"/>
                </a:lnTo>
                <a:lnTo>
                  <a:pt x="7256" y="103901"/>
                </a:lnTo>
                <a:lnTo>
                  <a:pt x="0" y="140605"/>
                </a:lnTo>
                <a:lnTo>
                  <a:pt x="21578" y="140605"/>
                </a:lnTo>
                <a:lnTo>
                  <a:pt x="30449" y="103030"/>
                </a:lnTo>
                <a:lnTo>
                  <a:pt x="54989" y="69739"/>
                </a:lnTo>
                <a:lnTo>
                  <a:pt x="92090" y="43067"/>
                </a:lnTo>
                <a:lnTo>
                  <a:pt x="138644" y="25351"/>
                </a:lnTo>
                <a:lnTo>
                  <a:pt x="191542" y="18927"/>
                </a:lnTo>
                <a:lnTo>
                  <a:pt x="284562" y="18927"/>
                </a:lnTo>
                <a:lnTo>
                  <a:pt x="241326" y="5157"/>
                </a:lnTo>
                <a:lnTo>
                  <a:pt x="191542" y="0"/>
                </a:lnTo>
                <a:close/>
              </a:path>
              <a:path w="383539" h="140970">
                <a:moveTo>
                  <a:pt x="284562" y="18927"/>
                </a:moveTo>
                <a:lnTo>
                  <a:pt x="191542" y="18927"/>
                </a:lnTo>
                <a:lnTo>
                  <a:pt x="244721" y="25351"/>
                </a:lnTo>
                <a:lnTo>
                  <a:pt x="291943" y="43068"/>
                </a:lnTo>
                <a:lnTo>
                  <a:pt x="329842" y="69739"/>
                </a:lnTo>
                <a:lnTo>
                  <a:pt x="355050" y="103030"/>
                </a:lnTo>
                <a:lnTo>
                  <a:pt x="364201" y="140605"/>
                </a:lnTo>
                <a:lnTo>
                  <a:pt x="383085" y="140605"/>
                </a:lnTo>
                <a:lnTo>
                  <a:pt x="376016" y="103901"/>
                </a:lnTo>
                <a:lnTo>
                  <a:pt x="356207" y="70502"/>
                </a:lnTo>
                <a:lnTo>
                  <a:pt x="325756" y="41910"/>
                </a:lnTo>
                <a:lnTo>
                  <a:pt x="286763" y="19628"/>
                </a:lnTo>
                <a:lnTo>
                  <a:pt x="284562" y="18927"/>
                </a:lnTo>
                <a:close/>
              </a:path>
            </a:pathLst>
          </a:custGeom>
          <a:solidFill>
            <a:srgbClr val="FAB9B6"/>
          </a:solidFill>
          <a:ln>
            <a:solidFill>
              <a:srgbClr val="F1CDC5"/>
            </a:solidFill>
          </a:ln>
        </p:spPr>
        <p:txBody>
          <a:bodyPr wrap="square" lIns="0" tIns="0" rIns="0" bIns="0" rtlCol="0"/>
          <a:lstStyle/>
          <a:p>
            <a:endParaRPr sz="1636"/>
          </a:p>
        </p:txBody>
      </p:sp>
      <p:sp>
        <p:nvSpPr>
          <p:cNvPr id="27" name="object 27"/>
          <p:cNvSpPr/>
          <p:nvPr/>
        </p:nvSpPr>
        <p:spPr>
          <a:xfrm>
            <a:off x="6643596" y="3019236"/>
            <a:ext cx="245341" cy="128155"/>
          </a:xfrm>
          <a:custGeom>
            <a:avLst/>
            <a:gdLst/>
            <a:ahLst/>
            <a:cxnLst/>
            <a:rect l="l" t="t" r="r" b="b"/>
            <a:pathLst>
              <a:path w="269875" h="140970">
                <a:moveTo>
                  <a:pt x="188857" y="0"/>
                </a:moveTo>
                <a:lnTo>
                  <a:pt x="139072" y="5345"/>
                </a:lnTo>
                <a:lnTo>
                  <a:pt x="93634" y="20228"/>
                </a:lnTo>
                <a:lnTo>
                  <a:pt x="54640" y="42924"/>
                </a:lnTo>
                <a:lnTo>
                  <a:pt x="24190" y="71703"/>
                </a:lnTo>
                <a:lnTo>
                  <a:pt x="4381" y="104839"/>
                </a:lnTo>
                <a:lnTo>
                  <a:pt x="0" y="127007"/>
                </a:lnTo>
                <a:lnTo>
                  <a:pt x="0" y="140604"/>
                </a:lnTo>
                <a:lnTo>
                  <a:pt x="16197" y="140604"/>
                </a:lnTo>
                <a:lnTo>
                  <a:pt x="25348" y="103030"/>
                </a:lnTo>
                <a:lnTo>
                  <a:pt x="50556" y="69739"/>
                </a:lnTo>
                <a:lnTo>
                  <a:pt x="88455" y="43067"/>
                </a:lnTo>
                <a:lnTo>
                  <a:pt x="135678" y="25351"/>
                </a:lnTo>
                <a:lnTo>
                  <a:pt x="188857" y="18927"/>
                </a:lnTo>
                <a:lnTo>
                  <a:pt x="267481" y="18927"/>
                </a:lnTo>
                <a:lnTo>
                  <a:pt x="269791" y="13524"/>
                </a:lnTo>
                <a:lnTo>
                  <a:pt x="249558" y="7988"/>
                </a:lnTo>
                <a:lnTo>
                  <a:pt x="229324" y="3720"/>
                </a:lnTo>
                <a:lnTo>
                  <a:pt x="209090" y="972"/>
                </a:lnTo>
                <a:lnTo>
                  <a:pt x="188857" y="0"/>
                </a:lnTo>
                <a:close/>
              </a:path>
              <a:path w="269875" h="140970">
                <a:moveTo>
                  <a:pt x="267481" y="18927"/>
                </a:moveTo>
                <a:lnTo>
                  <a:pt x="188857" y="18927"/>
                </a:lnTo>
                <a:lnTo>
                  <a:pt x="207443" y="19899"/>
                </a:lnTo>
                <a:lnTo>
                  <a:pt x="226284" y="22647"/>
                </a:lnTo>
                <a:lnTo>
                  <a:pt x="244622" y="26916"/>
                </a:lnTo>
                <a:lnTo>
                  <a:pt x="261697" y="32452"/>
                </a:lnTo>
                <a:lnTo>
                  <a:pt x="267481" y="18927"/>
                </a:lnTo>
                <a:close/>
              </a:path>
            </a:pathLst>
          </a:custGeom>
          <a:solidFill>
            <a:srgbClr val="FAB9B6"/>
          </a:solidFill>
          <a:ln>
            <a:solidFill>
              <a:srgbClr val="F1CDC5"/>
            </a:solidFill>
          </a:ln>
        </p:spPr>
        <p:txBody>
          <a:bodyPr wrap="square" lIns="0" tIns="0" rIns="0" bIns="0" rtlCol="0"/>
          <a:lstStyle/>
          <a:p>
            <a:endParaRPr sz="1636"/>
          </a:p>
        </p:txBody>
      </p:sp>
      <p:sp>
        <p:nvSpPr>
          <p:cNvPr id="28" name="object 28"/>
          <p:cNvSpPr/>
          <p:nvPr/>
        </p:nvSpPr>
        <p:spPr>
          <a:xfrm>
            <a:off x="7092417" y="3019236"/>
            <a:ext cx="248227" cy="128155"/>
          </a:xfrm>
          <a:custGeom>
            <a:avLst/>
            <a:gdLst/>
            <a:ahLst/>
            <a:cxnLst/>
            <a:rect l="l" t="t" r="r" b="b"/>
            <a:pathLst>
              <a:path w="273050" h="140970">
                <a:moveTo>
                  <a:pt x="172181" y="18927"/>
                </a:moveTo>
                <a:lnTo>
                  <a:pt x="80934" y="18927"/>
                </a:lnTo>
                <a:lnTo>
                  <a:pt x="134113" y="25351"/>
                </a:lnTo>
                <a:lnTo>
                  <a:pt x="181335" y="43068"/>
                </a:lnTo>
                <a:lnTo>
                  <a:pt x="219234" y="69739"/>
                </a:lnTo>
                <a:lnTo>
                  <a:pt x="244442" y="103030"/>
                </a:lnTo>
                <a:lnTo>
                  <a:pt x="253593" y="140604"/>
                </a:lnTo>
                <a:lnTo>
                  <a:pt x="272477" y="140604"/>
                </a:lnTo>
                <a:lnTo>
                  <a:pt x="265408" y="104839"/>
                </a:lnTo>
                <a:lnTo>
                  <a:pt x="245599" y="71703"/>
                </a:lnTo>
                <a:lnTo>
                  <a:pt x="215148" y="42924"/>
                </a:lnTo>
                <a:lnTo>
                  <a:pt x="176155" y="20229"/>
                </a:lnTo>
                <a:lnTo>
                  <a:pt x="172181" y="18927"/>
                </a:lnTo>
                <a:close/>
              </a:path>
              <a:path w="273050" h="140970">
                <a:moveTo>
                  <a:pt x="80934" y="0"/>
                </a:moveTo>
                <a:lnTo>
                  <a:pt x="60701" y="972"/>
                </a:lnTo>
                <a:lnTo>
                  <a:pt x="40467" y="3719"/>
                </a:lnTo>
                <a:lnTo>
                  <a:pt x="20233" y="7988"/>
                </a:lnTo>
                <a:lnTo>
                  <a:pt x="0" y="13524"/>
                </a:lnTo>
                <a:lnTo>
                  <a:pt x="8094" y="32452"/>
                </a:lnTo>
                <a:lnTo>
                  <a:pt x="25169" y="26916"/>
                </a:lnTo>
                <a:lnTo>
                  <a:pt x="43507" y="22647"/>
                </a:lnTo>
                <a:lnTo>
                  <a:pt x="62348" y="19899"/>
                </a:lnTo>
                <a:lnTo>
                  <a:pt x="80934" y="18927"/>
                </a:lnTo>
                <a:lnTo>
                  <a:pt x="172181" y="18927"/>
                </a:lnTo>
                <a:lnTo>
                  <a:pt x="130718" y="5345"/>
                </a:lnTo>
                <a:lnTo>
                  <a:pt x="80934" y="0"/>
                </a:lnTo>
                <a:close/>
              </a:path>
            </a:pathLst>
          </a:custGeom>
          <a:solidFill>
            <a:srgbClr val="FAB9B6"/>
          </a:solidFill>
          <a:ln>
            <a:solidFill>
              <a:srgbClr val="F1CDC5"/>
            </a:solidFill>
          </a:ln>
        </p:spPr>
        <p:txBody>
          <a:bodyPr wrap="square" lIns="0" tIns="0" rIns="0" bIns="0" rtlCol="0"/>
          <a:lstStyle/>
          <a:p>
            <a:endParaRPr sz="1636"/>
          </a:p>
        </p:txBody>
      </p:sp>
      <p:sp>
        <p:nvSpPr>
          <p:cNvPr id="29" name="object 29"/>
          <p:cNvSpPr/>
          <p:nvPr/>
        </p:nvSpPr>
        <p:spPr>
          <a:xfrm>
            <a:off x="6729440" y="2832418"/>
            <a:ext cx="172027" cy="172605"/>
          </a:xfrm>
          <a:custGeom>
            <a:avLst/>
            <a:gdLst/>
            <a:ahLst/>
            <a:cxnLst/>
            <a:rect l="l" t="t" r="r" b="b"/>
            <a:pathLst>
              <a:path w="189229" h="189864">
                <a:moveTo>
                  <a:pt x="94428" y="0"/>
                </a:moveTo>
                <a:lnTo>
                  <a:pt x="56911" y="7561"/>
                </a:lnTo>
                <a:lnTo>
                  <a:pt x="26980" y="28051"/>
                </a:lnTo>
                <a:lnTo>
                  <a:pt x="7166" y="58174"/>
                </a:lnTo>
                <a:lnTo>
                  <a:pt x="0" y="94636"/>
                </a:lnTo>
                <a:lnTo>
                  <a:pt x="7166" y="131099"/>
                </a:lnTo>
                <a:lnTo>
                  <a:pt x="26980" y="161222"/>
                </a:lnTo>
                <a:lnTo>
                  <a:pt x="56911" y="181711"/>
                </a:lnTo>
                <a:lnTo>
                  <a:pt x="94428" y="189273"/>
                </a:lnTo>
                <a:lnTo>
                  <a:pt x="130803" y="181711"/>
                </a:lnTo>
                <a:lnTo>
                  <a:pt x="147474" y="170346"/>
                </a:lnTo>
                <a:lnTo>
                  <a:pt x="94428" y="170346"/>
                </a:lnTo>
                <a:lnTo>
                  <a:pt x="64414" y="164219"/>
                </a:lnTo>
                <a:lnTo>
                  <a:pt x="40473" y="147700"/>
                </a:lnTo>
                <a:lnTo>
                  <a:pt x="24625" y="123576"/>
                </a:lnTo>
                <a:lnTo>
                  <a:pt x="18892" y="94636"/>
                </a:lnTo>
                <a:lnTo>
                  <a:pt x="24624" y="65693"/>
                </a:lnTo>
                <a:lnTo>
                  <a:pt x="40473" y="41570"/>
                </a:lnTo>
                <a:lnTo>
                  <a:pt x="64414" y="25052"/>
                </a:lnTo>
                <a:lnTo>
                  <a:pt x="94428" y="18927"/>
                </a:lnTo>
                <a:lnTo>
                  <a:pt x="147474" y="18927"/>
                </a:lnTo>
                <a:lnTo>
                  <a:pt x="130803" y="7561"/>
                </a:lnTo>
                <a:lnTo>
                  <a:pt x="94428" y="0"/>
                </a:lnTo>
                <a:close/>
              </a:path>
              <a:path w="189229" h="189864">
                <a:moveTo>
                  <a:pt x="147474" y="18927"/>
                </a:moveTo>
                <a:lnTo>
                  <a:pt x="94428" y="18927"/>
                </a:lnTo>
                <a:lnTo>
                  <a:pt x="122879" y="25052"/>
                </a:lnTo>
                <a:lnTo>
                  <a:pt x="146022" y="41570"/>
                </a:lnTo>
                <a:lnTo>
                  <a:pt x="161577" y="65693"/>
                </a:lnTo>
                <a:lnTo>
                  <a:pt x="167268" y="94636"/>
                </a:lnTo>
                <a:lnTo>
                  <a:pt x="161577" y="123576"/>
                </a:lnTo>
                <a:lnTo>
                  <a:pt x="146022" y="147700"/>
                </a:lnTo>
                <a:lnTo>
                  <a:pt x="122880" y="164219"/>
                </a:lnTo>
                <a:lnTo>
                  <a:pt x="94428" y="170346"/>
                </a:lnTo>
                <a:lnTo>
                  <a:pt x="147474" y="170346"/>
                </a:lnTo>
                <a:lnTo>
                  <a:pt x="160857" y="161222"/>
                </a:lnTo>
                <a:lnTo>
                  <a:pt x="181302" y="131099"/>
                </a:lnTo>
                <a:lnTo>
                  <a:pt x="188847" y="94636"/>
                </a:lnTo>
                <a:lnTo>
                  <a:pt x="181302" y="58174"/>
                </a:lnTo>
                <a:lnTo>
                  <a:pt x="160857" y="28051"/>
                </a:lnTo>
                <a:lnTo>
                  <a:pt x="147474" y="18927"/>
                </a:lnTo>
                <a:close/>
              </a:path>
            </a:pathLst>
          </a:custGeom>
          <a:solidFill>
            <a:srgbClr val="FAB9B6"/>
          </a:solidFill>
          <a:ln>
            <a:solidFill>
              <a:srgbClr val="F1CDC5"/>
            </a:solidFill>
          </a:ln>
        </p:spPr>
        <p:txBody>
          <a:bodyPr wrap="square" lIns="0" tIns="0" rIns="0" bIns="0" rtlCol="0"/>
          <a:lstStyle/>
          <a:p>
            <a:endParaRPr sz="1636"/>
          </a:p>
        </p:txBody>
      </p:sp>
      <p:sp>
        <p:nvSpPr>
          <p:cNvPr id="30" name="object 30"/>
          <p:cNvSpPr/>
          <p:nvPr/>
        </p:nvSpPr>
        <p:spPr>
          <a:xfrm>
            <a:off x="7080159" y="2832418"/>
            <a:ext cx="172027" cy="172605"/>
          </a:xfrm>
          <a:custGeom>
            <a:avLst/>
            <a:gdLst/>
            <a:ahLst/>
            <a:cxnLst/>
            <a:rect l="l" t="t" r="r" b="b"/>
            <a:pathLst>
              <a:path w="189229" h="189864">
                <a:moveTo>
                  <a:pt x="94419" y="0"/>
                </a:moveTo>
                <a:lnTo>
                  <a:pt x="58044" y="7561"/>
                </a:lnTo>
                <a:lnTo>
                  <a:pt x="27989" y="28051"/>
                </a:lnTo>
                <a:lnTo>
                  <a:pt x="7545" y="58174"/>
                </a:lnTo>
                <a:lnTo>
                  <a:pt x="0" y="94636"/>
                </a:lnTo>
                <a:lnTo>
                  <a:pt x="7545" y="131099"/>
                </a:lnTo>
                <a:lnTo>
                  <a:pt x="27990" y="161222"/>
                </a:lnTo>
                <a:lnTo>
                  <a:pt x="58044" y="181711"/>
                </a:lnTo>
                <a:lnTo>
                  <a:pt x="94419" y="189273"/>
                </a:lnTo>
                <a:lnTo>
                  <a:pt x="130799" y="181711"/>
                </a:lnTo>
                <a:lnTo>
                  <a:pt x="147472" y="170346"/>
                </a:lnTo>
                <a:lnTo>
                  <a:pt x="94419" y="170346"/>
                </a:lnTo>
                <a:lnTo>
                  <a:pt x="65546" y="164219"/>
                </a:lnTo>
                <a:lnTo>
                  <a:pt x="41478" y="147700"/>
                </a:lnTo>
                <a:lnTo>
                  <a:pt x="24996" y="123576"/>
                </a:lnTo>
                <a:lnTo>
                  <a:pt x="18883" y="94636"/>
                </a:lnTo>
                <a:lnTo>
                  <a:pt x="24996" y="65693"/>
                </a:lnTo>
                <a:lnTo>
                  <a:pt x="41477" y="41570"/>
                </a:lnTo>
                <a:lnTo>
                  <a:pt x="65546" y="25052"/>
                </a:lnTo>
                <a:lnTo>
                  <a:pt x="94419" y="18927"/>
                </a:lnTo>
                <a:lnTo>
                  <a:pt x="147472" y="18927"/>
                </a:lnTo>
                <a:lnTo>
                  <a:pt x="130799" y="7561"/>
                </a:lnTo>
                <a:lnTo>
                  <a:pt x="94419" y="0"/>
                </a:lnTo>
                <a:close/>
              </a:path>
              <a:path w="189229" h="189864">
                <a:moveTo>
                  <a:pt x="147472" y="18927"/>
                </a:moveTo>
                <a:lnTo>
                  <a:pt x="94419" y="18927"/>
                </a:lnTo>
                <a:lnTo>
                  <a:pt x="123295" y="25052"/>
                </a:lnTo>
                <a:lnTo>
                  <a:pt x="147363" y="41570"/>
                </a:lnTo>
                <a:lnTo>
                  <a:pt x="163843" y="65693"/>
                </a:lnTo>
                <a:lnTo>
                  <a:pt x="169954" y="94636"/>
                </a:lnTo>
                <a:lnTo>
                  <a:pt x="163843" y="123576"/>
                </a:lnTo>
                <a:lnTo>
                  <a:pt x="147364" y="147700"/>
                </a:lnTo>
                <a:lnTo>
                  <a:pt x="123295" y="164219"/>
                </a:lnTo>
                <a:lnTo>
                  <a:pt x="94419" y="170346"/>
                </a:lnTo>
                <a:lnTo>
                  <a:pt x="147472" y="170346"/>
                </a:lnTo>
                <a:lnTo>
                  <a:pt x="160856" y="161222"/>
                </a:lnTo>
                <a:lnTo>
                  <a:pt x="181301" y="131099"/>
                </a:lnTo>
                <a:lnTo>
                  <a:pt x="188847" y="94636"/>
                </a:lnTo>
                <a:lnTo>
                  <a:pt x="181301" y="58174"/>
                </a:lnTo>
                <a:lnTo>
                  <a:pt x="160856" y="28051"/>
                </a:lnTo>
                <a:lnTo>
                  <a:pt x="147472" y="18927"/>
                </a:lnTo>
                <a:close/>
              </a:path>
            </a:pathLst>
          </a:custGeom>
          <a:solidFill>
            <a:srgbClr val="FAB9B6"/>
          </a:solidFill>
          <a:ln>
            <a:solidFill>
              <a:srgbClr val="F1CDC5"/>
            </a:solidFill>
          </a:ln>
        </p:spPr>
        <p:txBody>
          <a:bodyPr wrap="square" lIns="0" tIns="0" rIns="0" bIns="0" rtlCol="0"/>
          <a:lstStyle/>
          <a:p>
            <a:endParaRPr sz="1636"/>
          </a:p>
        </p:txBody>
      </p:sp>
      <p:sp>
        <p:nvSpPr>
          <p:cNvPr id="31" name="object 31"/>
          <p:cNvSpPr/>
          <p:nvPr/>
        </p:nvSpPr>
        <p:spPr>
          <a:xfrm>
            <a:off x="6903570" y="2945490"/>
            <a:ext cx="172027" cy="172605"/>
          </a:xfrm>
          <a:custGeom>
            <a:avLst/>
            <a:gdLst/>
            <a:ahLst/>
            <a:cxnLst/>
            <a:rect l="l" t="t" r="r" b="b"/>
            <a:pathLst>
              <a:path w="189229" h="189864">
                <a:moveTo>
                  <a:pt x="94428" y="0"/>
                </a:moveTo>
                <a:lnTo>
                  <a:pt x="58048" y="7183"/>
                </a:lnTo>
                <a:lnTo>
                  <a:pt x="27991" y="27042"/>
                </a:lnTo>
                <a:lnTo>
                  <a:pt x="7545" y="57042"/>
                </a:lnTo>
                <a:lnTo>
                  <a:pt x="0" y="94645"/>
                </a:lnTo>
                <a:lnTo>
                  <a:pt x="7545" y="131104"/>
                </a:lnTo>
                <a:lnTo>
                  <a:pt x="27991" y="161228"/>
                </a:lnTo>
                <a:lnTo>
                  <a:pt x="58048" y="181719"/>
                </a:lnTo>
                <a:lnTo>
                  <a:pt x="94428" y="189282"/>
                </a:lnTo>
                <a:lnTo>
                  <a:pt x="131944" y="181719"/>
                </a:lnTo>
                <a:lnTo>
                  <a:pt x="152486" y="167654"/>
                </a:lnTo>
                <a:lnTo>
                  <a:pt x="94428" y="167654"/>
                </a:lnTo>
                <a:lnTo>
                  <a:pt x="65973" y="161949"/>
                </a:lnTo>
                <a:lnTo>
                  <a:pt x="42831" y="146358"/>
                </a:lnTo>
                <a:lnTo>
                  <a:pt x="27278" y="123163"/>
                </a:lnTo>
                <a:lnTo>
                  <a:pt x="21588" y="94645"/>
                </a:lnTo>
                <a:lnTo>
                  <a:pt x="27277" y="64561"/>
                </a:lnTo>
                <a:lnTo>
                  <a:pt x="42831" y="40561"/>
                </a:lnTo>
                <a:lnTo>
                  <a:pt x="65972" y="24674"/>
                </a:lnTo>
                <a:lnTo>
                  <a:pt x="94428" y="18927"/>
                </a:lnTo>
                <a:lnTo>
                  <a:pt x="149642" y="18927"/>
                </a:lnTo>
                <a:lnTo>
                  <a:pt x="131944" y="7183"/>
                </a:lnTo>
                <a:lnTo>
                  <a:pt x="94428" y="0"/>
                </a:lnTo>
                <a:close/>
              </a:path>
              <a:path w="189229" h="189864">
                <a:moveTo>
                  <a:pt x="149642" y="18927"/>
                </a:moveTo>
                <a:lnTo>
                  <a:pt x="94428" y="18927"/>
                </a:lnTo>
                <a:lnTo>
                  <a:pt x="124441" y="24674"/>
                </a:lnTo>
                <a:lnTo>
                  <a:pt x="148383" y="40561"/>
                </a:lnTo>
                <a:lnTo>
                  <a:pt x="164231" y="64561"/>
                </a:lnTo>
                <a:lnTo>
                  <a:pt x="169963" y="94646"/>
                </a:lnTo>
                <a:lnTo>
                  <a:pt x="164231" y="123163"/>
                </a:lnTo>
                <a:lnTo>
                  <a:pt x="148383" y="146358"/>
                </a:lnTo>
                <a:lnTo>
                  <a:pt x="124441" y="161949"/>
                </a:lnTo>
                <a:lnTo>
                  <a:pt x="94428" y="167654"/>
                </a:lnTo>
                <a:lnTo>
                  <a:pt x="152486" y="167654"/>
                </a:lnTo>
                <a:lnTo>
                  <a:pt x="161871" y="161228"/>
                </a:lnTo>
                <a:lnTo>
                  <a:pt x="181682" y="131104"/>
                </a:lnTo>
                <a:lnTo>
                  <a:pt x="188847" y="94646"/>
                </a:lnTo>
                <a:lnTo>
                  <a:pt x="181682" y="57042"/>
                </a:lnTo>
                <a:lnTo>
                  <a:pt x="161871" y="27042"/>
                </a:lnTo>
                <a:lnTo>
                  <a:pt x="149642" y="18927"/>
                </a:lnTo>
                <a:close/>
              </a:path>
            </a:pathLst>
          </a:custGeom>
          <a:solidFill>
            <a:srgbClr val="FAB9B6"/>
          </a:solidFill>
          <a:ln>
            <a:solidFill>
              <a:srgbClr val="F1CDC5"/>
            </a:solidFill>
          </a:ln>
        </p:spPr>
        <p:txBody>
          <a:bodyPr wrap="square" lIns="0" tIns="0" rIns="0" bIns="0" rtlCol="0"/>
          <a:lstStyle/>
          <a:p>
            <a:endParaRPr sz="1636"/>
          </a:p>
        </p:txBody>
      </p:sp>
      <p:sp>
        <p:nvSpPr>
          <p:cNvPr id="32" name="object 32"/>
          <p:cNvSpPr txBox="1"/>
          <p:nvPr/>
        </p:nvSpPr>
        <p:spPr>
          <a:xfrm>
            <a:off x="7543450" y="2710294"/>
            <a:ext cx="1274041" cy="567702"/>
          </a:xfrm>
          <a:prstGeom prst="rect">
            <a:avLst/>
          </a:prstGeom>
        </p:spPr>
        <p:txBody>
          <a:bodyPr vert="horz" wrap="square" lIns="0" tIns="80818" rIns="0" bIns="0" rtlCol="0">
            <a:spAutoFit/>
          </a:bodyPr>
          <a:lstStyle/>
          <a:p>
            <a:pPr algn="ctr">
              <a:spcBef>
                <a:spcPts val="636"/>
              </a:spcBef>
            </a:pPr>
            <a:r>
              <a:rPr lang="en-US" sz="1818" b="1">
                <a:solidFill>
                  <a:srgbClr val="941100"/>
                </a:solidFill>
                <a:latin typeface="Calibri"/>
                <a:cs typeface="Calibri"/>
              </a:rPr>
              <a:t>350,000</a:t>
            </a:r>
            <a:endParaRPr lang="en-US" sz="1818">
              <a:solidFill>
                <a:srgbClr val="941100"/>
              </a:solidFill>
              <a:latin typeface="Calibri"/>
              <a:cs typeface="Calibri"/>
            </a:endParaRPr>
          </a:p>
          <a:p>
            <a:pPr algn="ctr">
              <a:spcBef>
                <a:spcPts val="327"/>
              </a:spcBef>
            </a:pPr>
            <a:r>
              <a:rPr sz="1091" b="1" spc="-5">
                <a:latin typeface="Calibri"/>
                <a:cs typeface="Calibri"/>
              </a:rPr>
              <a:t>Employed by</a:t>
            </a:r>
            <a:r>
              <a:rPr sz="1091" b="1" spc="-32">
                <a:latin typeface="Calibri"/>
                <a:cs typeface="Calibri"/>
              </a:rPr>
              <a:t> </a:t>
            </a:r>
            <a:r>
              <a:rPr sz="1091" b="1" spc="-5">
                <a:latin typeface="Calibri"/>
                <a:cs typeface="Calibri"/>
              </a:rPr>
              <a:t>industry</a:t>
            </a:r>
            <a:endParaRPr sz="1091">
              <a:latin typeface="Calibri"/>
              <a:cs typeface="Calibri"/>
            </a:endParaRPr>
          </a:p>
        </p:txBody>
      </p:sp>
      <p:sp>
        <p:nvSpPr>
          <p:cNvPr id="33" name="object 33"/>
          <p:cNvSpPr txBox="1"/>
          <p:nvPr/>
        </p:nvSpPr>
        <p:spPr>
          <a:xfrm>
            <a:off x="9167432" y="2861981"/>
            <a:ext cx="1035627" cy="347391"/>
          </a:xfrm>
          <a:prstGeom prst="rect">
            <a:avLst/>
          </a:prstGeom>
        </p:spPr>
        <p:txBody>
          <a:bodyPr vert="horz" wrap="square" lIns="0" tIns="11545" rIns="0" bIns="0" rtlCol="0">
            <a:spAutoFit/>
          </a:bodyPr>
          <a:lstStyle/>
          <a:p>
            <a:pPr marL="106797" marR="4618" indent="-95828">
              <a:spcBef>
                <a:spcPts val="91"/>
              </a:spcBef>
            </a:pPr>
            <a:r>
              <a:rPr sz="1091" i="1">
                <a:latin typeface="Calibri"/>
                <a:cs typeface="Calibri"/>
              </a:rPr>
              <a:t>5.25 </a:t>
            </a:r>
            <a:r>
              <a:rPr sz="1091" i="1" spc="-5">
                <a:latin typeface="Calibri"/>
                <a:cs typeface="Calibri"/>
              </a:rPr>
              <a:t>percent of</a:t>
            </a:r>
            <a:r>
              <a:rPr sz="1091" i="1" spc="-64">
                <a:latin typeface="Calibri"/>
                <a:cs typeface="Calibri"/>
              </a:rPr>
              <a:t> </a:t>
            </a:r>
            <a:r>
              <a:rPr sz="1091" i="1" spc="-5">
                <a:latin typeface="Calibri"/>
                <a:cs typeface="Calibri"/>
              </a:rPr>
              <a:t>all  wholesale</a:t>
            </a:r>
            <a:r>
              <a:rPr sz="1091" i="1" spc="-14">
                <a:latin typeface="Calibri"/>
                <a:cs typeface="Calibri"/>
              </a:rPr>
              <a:t> </a:t>
            </a:r>
            <a:r>
              <a:rPr sz="1091" i="1" spc="-5">
                <a:latin typeface="Calibri"/>
                <a:cs typeface="Calibri"/>
              </a:rPr>
              <a:t>jobs</a:t>
            </a:r>
            <a:endParaRPr sz="1091">
              <a:latin typeface="Calibri"/>
              <a:cs typeface="Calibri"/>
            </a:endParaRPr>
          </a:p>
        </p:txBody>
      </p:sp>
      <p:sp>
        <p:nvSpPr>
          <p:cNvPr id="34" name="object 34"/>
          <p:cNvSpPr txBox="1"/>
          <p:nvPr/>
        </p:nvSpPr>
        <p:spPr>
          <a:xfrm>
            <a:off x="7781401" y="3645781"/>
            <a:ext cx="797790" cy="567120"/>
          </a:xfrm>
          <a:prstGeom prst="rect">
            <a:avLst/>
          </a:prstGeom>
        </p:spPr>
        <p:txBody>
          <a:bodyPr vert="horz" wrap="square" lIns="0" tIns="80241" rIns="0" bIns="0" rtlCol="0">
            <a:spAutoFit/>
          </a:bodyPr>
          <a:lstStyle/>
          <a:p>
            <a:pPr marL="16741">
              <a:spcBef>
                <a:spcPts val="632"/>
              </a:spcBef>
            </a:pPr>
            <a:r>
              <a:rPr lang="en-US" sz="1818" b="1">
                <a:solidFill>
                  <a:srgbClr val="941100"/>
                </a:solidFill>
                <a:latin typeface="Calibri"/>
                <a:cs typeface="Calibri"/>
              </a:rPr>
              <a:t>700,000</a:t>
            </a:r>
            <a:endParaRPr lang="en-US" sz="1818">
              <a:solidFill>
                <a:srgbClr val="941100"/>
              </a:solidFill>
              <a:latin typeface="Calibri"/>
              <a:cs typeface="Calibri"/>
            </a:endParaRPr>
          </a:p>
          <a:p>
            <a:pPr marL="11546">
              <a:spcBef>
                <a:spcPts val="323"/>
              </a:spcBef>
            </a:pPr>
            <a:r>
              <a:rPr sz="1091" b="1" spc="-5">
                <a:latin typeface="Calibri"/>
                <a:cs typeface="Calibri"/>
              </a:rPr>
              <a:t>Ancillary</a:t>
            </a:r>
            <a:r>
              <a:rPr sz="1091" b="1" spc="-64">
                <a:latin typeface="Calibri"/>
                <a:cs typeface="Calibri"/>
              </a:rPr>
              <a:t> </a:t>
            </a:r>
            <a:r>
              <a:rPr sz="1091" b="1">
                <a:latin typeface="Calibri"/>
                <a:cs typeface="Calibri"/>
              </a:rPr>
              <a:t>jobs</a:t>
            </a:r>
            <a:endParaRPr sz="1091">
              <a:latin typeface="Calibri"/>
              <a:cs typeface="Calibri"/>
            </a:endParaRPr>
          </a:p>
        </p:txBody>
      </p:sp>
      <p:sp>
        <p:nvSpPr>
          <p:cNvPr id="35" name="object 35"/>
          <p:cNvSpPr txBox="1"/>
          <p:nvPr/>
        </p:nvSpPr>
        <p:spPr>
          <a:xfrm>
            <a:off x="8969082" y="3796586"/>
            <a:ext cx="1446068" cy="347391"/>
          </a:xfrm>
          <a:prstGeom prst="rect">
            <a:avLst/>
          </a:prstGeom>
        </p:spPr>
        <p:txBody>
          <a:bodyPr vert="horz" wrap="square" lIns="0" tIns="11545" rIns="0" bIns="0" rtlCol="0">
            <a:spAutoFit/>
          </a:bodyPr>
          <a:lstStyle/>
          <a:p>
            <a:pPr marL="64078" marR="4618" indent="-53109">
              <a:spcBef>
                <a:spcPts val="91"/>
              </a:spcBef>
            </a:pPr>
            <a:r>
              <a:rPr sz="1091" i="1" spc="-5">
                <a:latin typeface="Calibri"/>
                <a:cs typeface="Calibri"/>
              </a:rPr>
              <a:t>Industry </a:t>
            </a:r>
            <a:r>
              <a:rPr sz="1091" i="1">
                <a:latin typeface="Calibri"/>
                <a:cs typeface="Calibri"/>
              </a:rPr>
              <a:t>+ </a:t>
            </a:r>
            <a:r>
              <a:rPr sz="1091" i="1" spc="-5">
                <a:latin typeface="Calibri"/>
                <a:cs typeface="Calibri"/>
              </a:rPr>
              <a:t>ancillary jobs</a:t>
            </a:r>
            <a:r>
              <a:rPr sz="1091" i="1" spc="-59">
                <a:latin typeface="Calibri"/>
                <a:cs typeface="Calibri"/>
              </a:rPr>
              <a:t> </a:t>
            </a:r>
            <a:r>
              <a:rPr sz="1091" i="1">
                <a:latin typeface="Calibri"/>
                <a:cs typeface="Calibri"/>
              </a:rPr>
              <a:t>=  </a:t>
            </a:r>
            <a:r>
              <a:rPr sz="1091" i="1" spc="-5">
                <a:latin typeface="Calibri"/>
                <a:cs typeface="Calibri"/>
              </a:rPr>
              <a:t>population of</a:t>
            </a:r>
            <a:r>
              <a:rPr sz="1091" i="1" spc="-32">
                <a:latin typeface="Calibri"/>
                <a:cs typeface="Calibri"/>
              </a:rPr>
              <a:t> </a:t>
            </a:r>
            <a:r>
              <a:rPr sz="1091" i="1" spc="-5">
                <a:latin typeface="Calibri"/>
                <a:cs typeface="Calibri"/>
              </a:rPr>
              <a:t>Delaware</a:t>
            </a:r>
            <a:endParaRPr sz="1091">
              <a:latin typeface="Calibri"/>
              <a:cs typeface="Calibri"/>
            </a:endParaRPr>
          </a:p>
        </p:txBody>
      </p:sp>
      <p:sp>
        <p:nvSpPr>
          <p:cNvPr id="36" name="object 36"/>
          <p:cNvSpPr/>
          <p:nvPr/>
        </p:nvSpPr>
        <p:spPr>
          <a:xfrm>
            <a:off x="6702163" y="4710440"/>
            <a:ext cx="589447" cy="589447"/>
          </a:xfrm>
          <a:prstGeom prst="rect">
            <a:avLst/>
          </a:prstGeom>
          <a:blipFill>
            <a:blip r:embed="rId12" cstate="print">
              <a:duotone>
                <a:schemeClr val="accent1">
                  <a:shade val="45000"/>
                  <a:satMod val="135000"/>
                </a:schemeClr>
                <a:prstClr val="white"/>
              </a:duotone>
              <a:extLst>
                <a:ext uri="{BEBA8EAE-BF5A-486C-A8C5-ECC9F3942E4B}">
                  <a14:imgProps xmlns:a14="http://schemas.microsoft.com/office/drawing/2010/main">
                    <a14:imgLayer r:embed="rId13">
                      <a14:imgEffect>
                        <a14:sharpenSoften amount="-50000"/>
                      </a14:imgEffect>
                      <a14:imgEffect>
                        <a14:saturation sat="0"/>
                      </a14:imgEffect>
                    </a14:imgLayer>
                  </a14:imgProps>
                </a:ext>
              </a:extLst>
            </a:blip>
            <a:stretch>
              <a:fillRect/>
            </a:stretch>
          </a:blipFill>
        </p:spPr>
        <p:txBody>
          <a:bodyPr wrap="square" lIns="0" tIns="0" rIns="0" bIns="0" rtlCol="0"/>
          <a:lstStyle/>
          <a:p>
            <a:endParaRPr sz="1636"/>
          </a:p>
        </p:txBody>
      </p:sp>
      <p:sp>
        <p:nvSpPr>
          <p:cNvPr id="37" name="object 37"/>
          <p:cNvSpPr txBox="1"/>
          <p:nvPr/>
        </p:nvSpPr>
        <p:spPr>
          <a:xfrm>
            <a:off x="7666178" y="4669632"/>
            <a:ext cx="1026968" cy="567120"/>
          </a:xfrm>
          <a:prstGeom prst="rect">
            <a:avLst/>
          </a:prstGeom>
        </p:spPr>
        <p:txBody>
          <a:bodyPr vert="horz" wrap="square" lIns="0" tIns="80241" rIns="0" bIns="0" rtlCol="0">
            <a:spAutoFit/>
          </a:bodyPr>
          <a:lstStyle/>
          <a:p>
            <a:pPr marL="11546">
              <a:spcBef>
                <a:spcPts val="632"/>
              </a:spcBef>
            </a:pPr>
            <a:r>
              <a:rPr lang="en-US" sz="1818" b="1">
                <a:solidFill>
                  <a:srgbClr val="941100"/>
                </a:solidFill>
                <a:latin typeface="Calibri"/>
                <a:cs typeface="Calibri"/>
              </a:rPr>
              <a:t>$51</a:t>
            </a:r>
            <a:r>
              <a:rPr lang="en-US" sz="1818" b="1" spc="-73">
                <a:solidFill>
                  <a:srgbClr val="941100"/>
                </a:solidFill>
                <a:latin typeface="Calibri"/>
                <a:cs typeface="Calibri"/>
              </a:rPr>
              <a:t> </a:t>
            </a:r>
            <a:r>
              <a:rPr lang="en-US" sz="1818" b="1">
                <a:solidFill>
                  <a:srgbClr val="941100"/>
                </a:solidFill>
                <a:latin typeface="Calibri"/>
                <a:cs typeface="Calibri"/>
              </a:rPr>
              <a:t>billion</a:t>
            </a:r>
            <a:endParaRPr lang="en-US" sz="1818">
              <a:solidFill>
                <a:srgbClr val="941100"/>
              </a:solidFill>
              <a:latin typeface="Calibri"/>
              <a:cs typeface="Calibri"/>
            </a:endParaRPr>
          </a:p>
          <a:p>
            <a:pPr marL="259775">
              <a:spcBef>
                <a:spcPts val="323"/>
              </a:spcBef>
            </a:pPr>
            <a:r>
              <a:rPr sz="1091" b="1" spc="-5">
                <a:latin typeface="Calibri"/>
                <a:cs typeface="Calibri"/>
              </a:rPr>
              <a:t>U.S.</a:t>
            </a:r>
            <a:r>
              <a:rPr sz="1091" b="1" spc="-14">
                <a:latin typeface="Calibri"/>
                <a:cs typeface="Calibri"/>
              </a:rPr>
              <a:t> </a:t>
            </a:r>
            <a:r>
              <a:rPr sz="1091" b="1" spc="-5">
                <a:latin typeface="Calibri"/>
                <a:cs typeface="Calibri"/>
              </a:rPr>
              <a:t>GDP</a:t>
            </a:r>
            <a:endParaRPr sz="1091">
              <a:latin typeface="Calibri"/>
              <a:cs typeface="Calibri"/>
            </a:endParaRPr>
          </a:p>
        </p:txBody>
      </p:sp>
      <p:sp>
        <p:nvSpPr>
          <p:cNvPr id="38" name="object 38"/>
          <p:cNvSpPr txBox="1"/>
          <p:nvPr/>
        </p:nvSpPr>
        <p:spPr>
          <a:xfrm>
            <a:off x="8995636" y="4820436"/>
            <a:ext cx="1379105" cy="347391"/>
          </a:xfrm>
          <a:prstGeom prst="rect">
            <a:avLst/>
          </a:prstGeom>
        </p:spPr>
        <p:txBody>
          <a:bodyPr vert="horz" wrap="square" lIns="0" tIns="11545" rIns="0" bIns="0" rtlCol="0">
            <a:spAutoFit/>
          </a:bodyPr>
          <a:lstStyle/>
          <a:p>
            <a:pPr marL="11546">
              <a:spcBef>
                <a:spcPts val="91"/>
              </a:spcBef>
            </a:pPr>
            <a:r>
              <a:rPr sz="1091" i="1">
                <a:latin typeface="Calibri"/>
                <a:cs typeface="Calibri"/>
              </a:rPr>
              <a:t>0.25 </a:t>
            </a:r>
            <a:r>
              <a:rPr sz="1091" i="1" spc="-5">
                <a:latin typeface="Calibri"/>
                <a:cs typeface="Calibri"/>
              </a:rPr>
              <a:t>percent of the</a:t>
            </a:r>
            <a:r>
              <a:rPr sz="1091" i="1" spc="-55">
                <a:latin typeface="Calibri"/>
                <a:cs typeface="Calibri"/>
              </a:rPr>
              <a:t> </a:t>
            </a:r>
            <a:r>
              <a:rPr sz="1091" i="1" spc="-9">
                <a:latin typeface="Calibri"/>
                <a:cs typeface="Calibri"/>
              </a:rPr>
              <a:t>total</a:t>
            </a:r>
            <a:endParaRPr sz="1091">
              <a:latin typeface="Calibri"/>
              <a:cs typeface="Calibri"/>
            </a:endParaRPr>
          </a:p>
          <a:p>
            <a:pPr marL="311730"/>
            <a:r>
              <a:rPr sz="1091" i="1" spc="-14">
                <a:latin typeface="Calibri"/>
                <a:cs typeface="Calibri"/>
              </a:rPr>
              <a:t>U.S.</a:t>
            </a:r>
            <a:r>
              <a:rPr sz="1091" i="1">
                <a:latin typeface="Calibri"/>
                <a:cs typeface="Calibri"/>
              </a:rPr>
              <a:t> </a:t>
            </a:r>
            <a:r>
              <a:rPr sz="1091" i="1" spc="-9">
                <a:latin typeface="Calibri"/>
                <a:cs typeface="Calibri"/>
              </a:rPr>
              <a:t>economy</a:t>
            </a:r>
            <a:endParaRPr sz="1091">
              <a:latin typeface="Calibri"/>
              <a:cs typeface="Calibri"/>
            </a:endParaRPr>
          </a:p>
        </p:txBody>
      </p:sp>
      <p:sp>
        <p:nvSpPr>
          <p:cNvPr id="39" name="object 39"/>
          <p:cNvSpPr/>
          <p:nvPr/>
        </p:nvSpPr>
        <p:spPr>
          <a:xfrm>
            <a:off x="6647576" y="5664943"/>
            <a:ext cx="651517" cy="499028"/>
          </a:xfrm>
          <a:prstGeom prst="rect">
            <a:avLst/>
          </a:prstGeom>
          <a:blipFill>
            <a:blip r:embed="rId14" cstate="print">
              <a:duotone>
                <a:schemeClr val="accent1">
                  <a:shade val="45000"/>
                  <a:satMod val="135000"/>
                </a:schemeClr>
                <a:prstClr val="white"/>
              </a:duotone>
              <a:extLst>
                <a:ext uri="{BEBA8EAE-BF5A-486C-A8C5-ECC9F3942E4B}">
                  <a14:imgProps xmlns:a14="http://schemas.microsoft.com/office/drawing/2010/main">
                    <a14:imgLayer r:embed="rId15">
                      <a14:imgEffect>
                        <a14:sharpenSoften amount="-50000"/>
                      </a14:imgEffect>
                      <a14:imgEffect>
                        <a14:saturation sat="0"/>
                      </a14:imgEffect>
                    </a14:imgLayer>
                  </a14:imgProps>
                </a:ext>
              </a:extLst>
            </a:blip>
            <a:stretch>
              <a:fillRect/>
            </a:stretch>
          </a:blipFill>
        </p:spPr>
        <p:txBody>
          <a:bodyPr wrap="square" lIns="0" tIns="0" rIns="0" bIns="0" rtlCol="0"/>
          <a:lstStyle/>
          <a:p>
            <a:endParaRPr sz="1636"/>
          </a:p>
        </p:txBody>
      </p:sp>
      <p:sp>
        <p:nvSpPr>
          <p:cNvPr id="40" name="object 40"/>
          <p:cNvSpPr txBox="1"/>
          <p:nvPr/>
        </p:nvSpPr>
        <p:spPr>
          <a:xfrm>
            <a:off x="7616878" y="5506236"/>
            <a:ext cx="1081232" cy="734404"/>
          </a:xfrm>
          <a:prstGeom prst="rect">
            <a:avLst/>
          </a:prstGeom>
        </p:spPr>
        <p:txBody>
          <a:bodyPr vert="horz" wrap="square" lIns="0" tIns="79664" rIns="0" bIns="0" rtlCol="0">
            <a:spAutoFit/>
          </a:bodyPr>
          <a:lstStyle/>
          <a:p>
            <a:pPr marL="37523">
              <a:spcBef>
                <a:spcPts val="627"/>
              </a:spcBef>
            </a:pPr>
            <a:r>
              <a:rPr lang="en-US" sz="1818" b="1">
                <a:solidFill>
                  <a:srgbClr val="941100"/>
                </a:solidFill>
                <a:latin typeface="Calibri"/>
                <a:cs typeface="Calibri"/>
              </a:rPr>
              <a:t>$14</a:t>
            </a:r>
            <a:r>
              <a:rPr lang="en-US" sz="1818" b="1" spc="-55">
                <a:solidFill>
                  <a:srgbClr val="941100"/>
                </a:solidFill>
                <a:latin typeface="Calibri"/>
                <a:cs typeface="Calibri"/>
              </a:rPr>
              <a:t> </a:t>
            </a:r>
            <a:r>
              <a:rPr lang="en-US" sz="1818" b="1">
                <a:solidFill>
                  <a:srgbClr val="941100"/>
                </a:solidFill>
                <a:latin typeface="Calibri"/>
                <a:cs typeface="Calibri"/>
              </a:rPr>
              <a:t>billion</a:t>
            </a:r>
            <a:endParaRPr lang="en-US" sz="1818">
              <a:solidFill>
                <a:srgbClr val="941100"/>
              </a:solidFill>
              <a:latin typeface="Calibri"/>
              <a:cs typeface="Calibri"/>
            </a:endParaRPr>
          </a:p>
          <a:p>
            <a:pPr marL="11546">
              <a:spcBef>
                <a:spcPts val="323"/>
              </a:spcBef>
            </a:pPr>
            <a:r>
              <a:rPr sz="1091" b="1" spc="-9">
                <a:latin typeface="Calibri"/>
                <a:cs typeface="Calibri"/>
              </a:rPr>
              <a:t>Federal, state,</a:t>
            </a:r>
            <a:r>
              <a:rPr sz="1091" b="1" spc="-77">
                <a:latin typeface="Calibri"/>
                <a:cs typeface="Calibri"/>
              </a:rPr>
              <a:t> </a:t>
            </a:r>
            <a:r>
              <a:rPr sz="1091" b="1" spc="-5">
                <a:latin typeface="Calibri"/>
                <a:cs typeface="Calibri"/>
              </a:rPr>
              <a:t>and</a:t>
            </a:r>
            <a:endParaRPr sz="1091">
              <a:latin typeface="Calibri"/>
              <a:cs typeface="Calibri"/>
            </a:endParaRPr>
          </a:p>
          <a:p>
            <a:pPr marL="23668">
              <a:spcBef>
                <a:spcPts val="5"/>
              </a:spcBef>
            </a:pPr>
            <a:r>
              <a:rPr sz="1091" b="1" spc="-5">
                <a:latin typeface="Calibri"/>
                <a:cs typeface="Calibri"/>
              </a:rPr>
              <a:t>local </a:t>
            </a:r>
            <a:r>
              <a:rPr sz="1091" b="1" spc="-9">
                <a:latin typeface="Calibri"/>
                <a:cs typeface="Calibri"/>
              </a:rPr>
              <a:t>tax</a:t>
            </a:r>
            <a:r>
              <a:rPr sz="1091" b="1" spc="-50">
                <a:latin typeface="Calibri"/>
                <a:cs typeface="Calibri"/>
              </a:rPr>
              <a:t> </a:t>
            </a:r>
            <a:r>
              <a:rPr sz="1091" b="1" spc="-9">
                <a:latin typeface="Calibri"/>
                <a:cs typeface="Calibri"/>
              </a:rPr>
              <a:t>revenues</a:t>
            </a:r>
            <a:endParaRPr sz="1091">
              <a:latin typeface="Calibri"/>
              <a:cs typeface="Calibri"/>
            </a:endParaRPr>
          </a:p>
        </p:txBody>
      </p:sp>
      <p:sp>
        <p:nvSpPr>
          <p:cNvPr id="41" name="object 41"/>
          <p:cNvSpPr txBox="1"/>
          <p:nvPr/>
        </p:nvSpPr>
        <p:spPr>
          <a:xfrm>
            <a:off x="8915858" y="5657482"/>
            <a:ext cx="1378527" cy="515257"/>
          </a:xfrm>
          <a:prstGeom prst="rect">
            <a:avLst/>
          </a:prstGeom>
        </p:spPr>
        <p:txBody>
          <a:bodyPr vert="horz" wrap="square" lIns="0" tIns="11545" rIns="0" bIns="0" rtlCol="0">
            <a:spAutoFit/>
          </a:bodyPr>
          <a:lstStyle/>
          <a:p>
            <a:pPr marL="10968" marR="4618" indent="-577" algn="ctr">
              <a:spcBef>
                <a:spcPts val="91"/>
              </a:spcBef>
            </a:pPr>
            <a:r>
              <a:rPr sz="1091" i="1">
                <a:latin typeface="Calibri"/>
                <a:cs typeface="Calibri"/>
              </a:rPr>
              <a:t>$7.2 </a:t>
            </a:r>
            <a:r>
              <a:rPr sz="1091" i="1" spc="-5">
                <a:latin typeface="Calibri"/>
                <a:cs typeface="Calibri"/>
              </a:rPr>
              <a:t>billion </a:t>
            </a:r>
            <a:r>
              <a:rPr sz="1091" i="1">
                <a:latin typeface="Calibri"/>
                <a:cs typeface="Calibri"/>
              </a:rPr>
              <a:t>in </a:t>
            </a:r>
            <a:r>
              <a:rPr sz="1091" i="1" spc="-5">
                <a:latin typeface="Calibri"/>
                <a:cs typeface="Calibri"/>
              </a:rPr>
              <a:t>federal  </a:t>
            </a:r>
            <a:r>
              <a:rPr sz="1091" i="1" spc="-9">
                <a:latin typeface="Calibri"/>
                <a:cs typeface="Calibri"/>
              </a:rPr>
              <a:t>taxes, </a:t>
            </a:r>
            <a:r>
              <a:rPr sz="1091" i="1" spc="-5">
                <a:latin typeface="Calibri"/>
                <a:cs typeface="Calibri"/>
              </a:rPr>
              <a:t>and </a:t>
            </a:r>
            <a:r>
              <a:rPr sz="1091" i="1">
                <a:latin typeface="Calibri"/>
                <a:cs typeface="Calibri"/>
              </a:rPr>
              <a:t>$6.9 </a:t>
            </a:r>
            <a:r>
              <a:rPr sz="1091" i="1" spc="-5">
                <a:latin typeface="Calibri"/>
                <a:cs typeface="Calibri"/>
              </a:rPr>
              <a:t>billion</a:t>
            </a:r>
            <a:r>
              <a:rPr sz="1091" i="1" spc="-55">
                <a:latin typeface="Calibri"/>
                <a:cs typeface="Calibri"/>
              </a:rPr>
              <a:t> </a:t>
            </a:r>
            <a:r>
              <a:rPr sz="1091" i="1">
                <a:latin typeface="Calibri"/>
                <a:cs typeface="Calibri"/>
              </a:rPr>
              <a:t>in  </a:t>
            </a:r>
            <a:r>
              <a:rPr sz="1091" i="1" spc="-9">
                <a:latin typeface="Calibri"/>
                <a:cs typeface="Calibri"/>
              </a:rPr>
              <a:t>state </a:t>
            </a:r>
            <a:r>
              <a:rPr sz="1091" i="1" spc="-5">
                <a:latin typeface="Calibri"/>
                <a:cs typeface="Calibri"/>
              </a:rPr>
              <a:t>and local</a:t>
            </a:r>
            <a:r>
              <a:rPr sz="1091" i="1" spc="-45">
                <a:latin typeface="Calibri"/>
                <a:cs typeface="Calibri"/>
              </a:rPr>
              <a:t> </a:t>
            </a:r>
            <a:r>
              <a:rPr sz="1091" i="1" spc="-9">
                <a:latin typeface="Calibri"/>
                <a:cs typeface="Calibri"/>
              </a:rPr>
              <a:t>taxes</a:t>
            </a:r>
            <a:endParaRPr sz="1091">
              <a:latin typeface="Calibri"/>
              <a:cs typeface="Calibri"/>
            </a:endParaRPr>
          </a:p>
        </p:txBody>
      </p:sp>
      <p:sp>
        <p:nvSpPr>
          <p:cNvPr id="42" name="object 42"/>
          <p:cNvSpPr txBox="1"/>
          <p:nvPr/>
        </p:nvSpPr>
        <p:spPr>
          <a:xfrm>
            <a:off x="7558689" y="1865165"/>
            <a:ext cx="1242868" cy="567702"/>
          </a:xfrm>
          <a:prstGeom prst="rect">
            <a:avLst/>
          </a:prstGeom>
        </p:spPr>
        <p:txBody>
          <a:bodyPr vert="horz" wrap="square" lIns="0" tIns="80818" rIns="0" bIns="0" rtlCol="0">
            <a:spAutoFit/>
          </a:bodyPr>
          <a:lstStyle/>
          <a:p>
            <a:pPr marL="61192">
              <a:spcBef>
                <a:spcPts val="636"/>
              </a:spcBef>
            </a:pPr>
            <a:r>
              <a:rPr lang="en-US" sz="1818" b="1">
                <a:solidFill>
                  <a:srgbClr val="941100"/>
                </a:solidFill>
                <a:latin typeface="Calibri"/>
                <a:cs typeface="Calibri"/>
              </a:rPr>
              <a:t>$280</a:t>
            </a:r>
            <a:r>
              <a:rPr lang="en-US" sz="1818" b="1" spc="-55">
                <a:solidFill>
                  <a:srgbClr val="941100"/>
                </a:solidFill>
                <a:latin typeface="Calibri"/>
                <a:cs typeface="Calibri"/>
              </a:rPr>
              <a:t> </a:t>
            </a:r>
            <a:r>
              <a:rPr lang="en-US" sz="1818" b="1">
                <a:solidFill>
                  <a:srgbClr val="941100"/>
                </a:solidFill>
                <a:latin typeface="Calibri"/>
                <a:cs typeface="Calibri"/>
              </a:rPr>
              <a:t>billion</a:t>
            </a:r>
            <a:endParaRPr lang="en-US" sz="1818">
              <a:solidFill>
                <a:srgbClr val="941100"/>
              </a:solidFill>
              <a:latin typeface="Calibri"/>
              <a:cs typeface="Calibri"/>
            </a:endParaRPr>
          </a:p>
          <a:p>
            <a:pPr marL="11546">
              <a:spcBef>
                <a:spcPts val="327"/>
              </a:spcBef>
            </a:pPr>
            <a:r>
              <a:rPr sz="1091" b="1" spc="-5">
                <a:latin typeface="Calibri"/>
                <a:cs typeface="Calibri"/>
              </a:rPr>
              <a:t>Industry annual</a:t>
            </a:r>
            <a:r>
              <a:rPr sz="1091" b="1" spc="-32">
                <a:latin typeface="Calibri"/>
                <a:cs typeface="Calibri"/>
              </a:rPr>
              <a:t> </a:t>
            </a:r>
            <a:r>
              <a:rPr sz="1091" b="1">
                <a:latin typeface="Calibri"/>
                <a:cs typeface="Calibri"/>
              </a:rPr>
              <a:t>sales</a:t>
            </a:r>
            <a:endParaRPr sz="1091">
              <a:latin typeface="Calibri"/>
              <a:cs typeface="Calibri"/>
            </a:endParaRPr>
          </a:p>
        </p:txBody>
      </p:sp>
      <p:sp>
        <p:nvSpPr>
          <p:cNvPr id="43" name="object 43"/>
          <p:cNvSpPr txBox="1"/>
          <p:nvPr/>
        </p:nvSpPr>
        <p:spPr>
          <a:xfrm>
            <a:off x="9019190" y="2016855"/>
            <a:ext cx="1330614" cy="347391"/>
          </a:xfrm>
          <a:prstGeom prst="rect">
            <a:avLst/>
          </a:prstGeom>
        </p:spPr>
        <p:txBody>
          <a:bodyPr vert="horz" wrap="square" lIns="0" tIns="11545" rIns="0" bIns="0" rtlCol="0">
            <a:spAutoFit/>
          </a:bodyPr>
          <a:lstStyle/>
          <a:p>
            <a:pPr marL="328471" marR="4618" indent="-317503">
              <a:spcBef>
                <a:spcPts val="91"/>
              </a:spcBef>
            </a:pPr>
            <a:r>
              <a:rPr sz="1091" i="1" spc="-9">
                <a:latin typeface="Calibri"/>
                <a:cs typeface="Calibri"/>
              </a:rPr>
              <a:t>Approximately </a:t>
            </a:r>
            <a:r>
              <a:rPr sz="1091" i="1" spc="-5">
                <a:latin typeface="Calibri"/>
                <a:cs typeface="Calibri"/>
              </a:rPr>
              <a:t>the </a:t>
            </a:r>
            <a:r>
              <a:rPr sz="1091" i="1">
                <a:latin typeface="Calibri"/>
                <a:cs typeface="Calibri"/>
              </a:rPr>
              <a:t>GDP  </a:t>
            </a:r>
            <a:r>
              <a:rPr sz="1091" i="1" spc="-5">
                <a:latin typeface="Calibri"/>
                <a:cs typeface="Calibri"/>
              </a:rPr>
              <a:t>of</a:t>
            </a:r>
            <a:r>
              <a:rPr sz="1091" i="1" spc="-14">
                <a:latin typeface="Calibri"/>
                <a:cs typeface="Calibri"/>
              </a:rPr>
              <a:t> </a:t>
            </a:r>
            <a:r>
              <a:rPr sz="1091" i="1" spc="-5">
                <a:latin typeface="Calibri"/>
                <a:cs typeface="Calibri"/>
              </a:rPr>
              <a:t>Louisiana</a:t>
            </a:r>
            <a:endParaRPr sz="1091">
              <a:latin typeface="Calibri"/>
              <a:cs typeface="Calibri"/>
            </a:endParaRPr>
          </a:p>
        </p:txBody>
      </p:sp>
      <p:sp>
        <p:nvSpPr>
          <p:cNvPr id="44" name="object 44"/>
          <p:cNvSpPr/>
          <p:nvPr/>
        </p:nvSpPr>
        <p:spPr>
          <a:xfrm>
            <a:off x="6716538" y="1908152"/>
            <a:ext cx="563091" cy="592247"/>
          </a:xfrm>
          <a:prstGeom prst="rect">
            <a:avLst/>
          </a:prstGeom>
          <a:blipFill>
            <a:blip r:embed="rId16" cstate="print">
              <a:duotone>
                <a:schemeClr val="accent1">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saturation sat="0"/>
                      </a14:imgEffect>
                    </a14:imgLayer>
                  </a14:imgProps>
                </a:ext>
              </a:extLst>
            </a:blip>
            <a:stretch>
              <a:fillRect/>
            </a:stretch>
          </a:blipFill>
        </p:spPr>
        <p:txBody>
          <a:bodyPr wrap="square" lIns="0" tIns="0" rIns="0" bIns="0" rtlCol="0"/>
          <a:lstStyle/>
          <a:p>
            <a:endParaRPr sz="1636"/>
          </a:p>
        </p:txBody>
      </p:sp>
      <p:sp>
        <p:nvSpPr>
          <p:cNvPr id="45" name="object 45"/>
          <p:cNvSpPr/>
          <p:nvPr/>
        </p:nvSpPr>
        <p:spPr>
          <a:xfrm>
            <a:off x="6439934" y="3546381"/>
            <a:ext cx="1064028" cy="824775"/>
          </a:xfrm>
          <a:prstGeom prst="rect">
            <a:avLst/>
          </a:prstGeom>
          <a:blipFill>
            <a:blip r:embed="rId18" cstate="print">
              <a:duotone>
                <a:schemeClr val="accent1">
                  <a:shade val="45000"/>
                  <a:satMod val="135000"/>
                </a:schemeClr>
                <a:prstClr val="white"/>
              </a:duotone>
              <a:extLst>
                <a:ext uri="{BEBA8EAE-BF5A-486C-A8C5-ECC9F3942E4B}">
                  <a14:imgProps xmlns:a14="http://schemas.microsoft.com/office/drawing/2010/main">
                    <a14:imgLayer r:embed="rId19">
                      <a14:imgEffect>
                        <a14:sharpenSoften amount="-50000"/>
                      </a14:imgEffect>
                      <a14:imgEffect>
                        <a14:saturation sat="0"/>
                      </a14:imgEffect>
                    </a14:imgLayer>
                  </a14:imgProps>
                </a:ext>
              </a:extLst>
            </a:blip>
            <a:stretch>
              <a:fillRect/>
            </a:stretch>
          </a:blipFill>
        </p:spPr>
        <p:txBody>
          <a:bodyPr wrap="square" lIns="0" tIns="0" rIns="0" bIns="0" rtlCol="0"/>
          <a:lstStyle/>
          <a:p>
            <a:endParaRPr sz="1636"/>
          </a:p>
        </p:txBody>
      </p:sp>
      <p:sp>
        <p:nvSpPr>
          <p:cNvPr id="47" name="object 47"/>
          <p:cNvSpPr txBox="1"/>
          <p:nvPr/>
        </p:nvSpPr>
        <p:spPr>
          <a:xfrm>
            <a:off x="8905005" y="6682889"/>
            <a:ext cx="1469736" cy="102592"/>
          </a:xfrm>
          <a:prstGeom prst="rect">
            <a:avLst/>
          </a:prstGeom>
          <a:ln>
            <a:solidFill>
              <a:srgbClr val="F1CDC5"/>
            </a:solidFill>
          </a:ln>
        </p:spPr>
        <p:txBody>
          <a:bodyPr vert="horz" wrap="square" lIns="0" tIns="0" rIns="0" bIns="0" rtlCol="0">
            <a:spAutoFit/>
          </a:bodyPr>
          <a:lstStyle/>
          <a:p>
            <a:pPr marL="11546">
              <a:lnSpc>
                <a:spcPts val="786"/>
              </a:lnSpc>
            </a:pPr>
            <a:r>
              <a:rPr lang="en-US" sz="727" b="1" spc="-5">
                <a:solidFill>
                  <a:srgbClr val="941100"/>
                </a:solidFill>
                <a:latin typeface="Calibri"/>
                <a:cs typeface="Calibri"/>
                <a:hlinkClick r:id="rId20">
                  <a:extLst>
                    <a:ext uri="{A12FA001-AC4F-418D-AE19-62706E023703}">
                      <ahyp:hlinkClr xmlns:ahyp="http://schemas.microsoft.com/office/drawing/2018/hyperlinkcolor" val="tx"/>
                    </a:ext>
                  </a:extLst>
                </a:hlinkClick>
              </a:rPr>
              <a:t>www.ifdaonline.org/economicimpact</a:t>
            </a:r>
            <a:endParaRPr lang="en-US" sz="727">
              <a:solidFill>
                <a:srgbClr val="941100"/>
              </a:solidFill>
              <a:latin typeface="Calibri"/>
              <a:cs typeface="Calibri"/>
            </a:endParaRPr>
          </a:p>
        </p:txBody>
      </p:sp>
      <p:sp>
        <p:nvSpPr>
          <p:cNvPr id="50" name="Triangle 1">
            <a:extLst>
              <a:ext uri="{FF2B5EF4-FFF2-40B4-BE49-F238E27FC236}">
                <a16:creationId xmlns:a16="http://schemas.microsoft.com/office/drawing/2014/main" id="{BD5B5DAF-AEA1-4CF4-8213-B9FA7421CDD8}"/>
              </a:ext>
            </a:extLst>
          </p:cNvPr>
          <p:cNvSpPr/>
          <p:nvPr/>
        </p:nvSpPr>
        <p:spPr>
          <a:xfrm rot="19779779">
            <a:off x="-581322" y="-121500"/>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3">
            <a:extLst>
              <a:ext uri="{FF2B5EF4-FFF2-40B4-BE49-F238E27FC236}">
                <a16:creationId xmlns:a16="http://schemas.microsoft.com/office/drawing/2014/main" id="{95B8FA82-EE7F-4C7A-B9E5-204B8AF5C349}"/>
              </a:ext>
            </a:extLst>
          </p:cNvPr>
          <p:cNvSpPr txBox="1">
            <a:spLocks/>
          </p:cNvSpPr>
          <p:nvPr/>
        </p:nvSpPr>
        <p:spPr>
          <a:xfrm>
            <a:off x="738961" y="285907"/>
            <a:ext cx="4828032"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Industry Overview</a:t>
            </a:r>
            <a:endParaRPr lang="en-US" sz="4000" b="1">
              <a:solidFill>
                <a:srgbClr val="941100"/>
              </a:solidFill>
              <a:latin typeface="Ayuthaya" pitchFamily="2" charset="-34"/>
              <a:ea typeface="Ayuthaya" pitchFamily="2" charset="-34"/>
              <a:cs typeface="Ayuthaya"/>
            </a:endParaRPr>
          </a:p>
        </p:txBody>
      </p:sp>
      <p:sp>
        <p:nvSpPr>
          <p:cNvPr id="53" name="object 13">
            <a:extLst>
              <a:ext uri="{FF2B5EF4-FFF2-40B4-BE49-F238E27FC236}">
                <a16:creationId xmlns:a16="http://schemas.microsoft.com/office/drawing/2014/main" id="{D422386A-B836-47FB-B732-A9C2EEBBF1DC}"/>
              </a:ext>
            </a:extLst>
          </p:cNvPr>
          <p:cNvSpPr/>
          <p:nvPr/>
        </p:nvSpPr>
        <p:spPr>
          <a:xfrm>
            <a:off x="2082245" y="3552223"/>
            <a:ext cx="651399" cy="631996"/>
          </a:xfrm>
          <a:prstGeom prst="rect">
            <a:avLst/>
          </a:prstGeom>
          <a:blipFill>
            <a:blip r:embed="rId21" cstate="print">
              <a:duotone>
                <a:schemeClr val="accent1">
                  <a:shade val="45000"/>
                  <a:satMod val="135000"/>
                </a:schemeClr>
                <a:prstClr val="white"/>
              </a:duotone>
              <a:extLst>
                <a:ext uri="{BEBA8EAE-BF5A-486C-A8C5-ECC9F3942E4B}">
                  <a14:imgProps xmlns:a14="http://schemas.microsoft.com/office/drawing/2010/main">
                    <a14:imgLayer r:embed="rId22">
                      <a14:imgEffect>
                        <a14:sharpenSoften amount="-50000"/>
                      </a14:imgEffect>
                      <a14:imgEffect>
                        <a14:saturation sat="0"/>
                      </a14:imgEffect>
                    </a14:imgLayer>
                  </a14:imgProps>
                </a:ext>
              </a:extLst>
            </a:blip>
            <a:stretch>
              <a:fillRect/>
            </a:stretch>
          </a:blipFill>
        </p:spPr>
        <p:txBody>
          <a:bodyPr wrap="square" lIns="0" tIns="0" rIns="0" bIns="0" rtlCol="0"/>
          <a:lstStyle/>
          <a:p>
            <a:endParaRPr/>
          </a:p>
        </p:txBody>
      </p:sp>
      <p:sp>
        <p:nvSpPr>
          <p:cNvPr id="54" name="object 14">
            <a:extLst>
              <a:ext uri="{FF2B5EF4-FFF2-40B4-BE49-F238E27FC236}">
                <a16:creationId xmlns:a16="http://schemas.microsoft.com/office/drawing/2014/main" id="{506DF167-E5B3-4A94-91EF-3C3094A8A46E}"/>
              </a:ext>
            </a:extLst>
          </p:cNvPr>
          <p:cNvSpPr/>
          <p:nvPr/>
        </p:nvSpPr>
        <p:spPr>
          <a:xfrm>
            <a:off x="2537716" y="3945275"/>
            <a:ext cx="61236" cy="92467"/>
          </a:xfrm>
          <a:custGeom>
            <a:avLst/>
            <a:gdLst/>
            <a:ahLst/>
            <a:cxnLst/>
            <a:rect l="l" t="t" r="r" b="b"/>
            <a:pathLst>
              <a:path w="149859" h="117475">
                <a:moveTo>
                  <a:pt x="0" y="117348"/>
                </a:moveTo>
                <a:lnTo>
                  <a:pt x="149352" y="117348"/>
                </a:lnTo>
                <a:lnTo>
                  <a:pt x="149352" y="0"/>
                </a:lnTo>
                <a:lnTo>
                  <a:pt x="0" y="0"/>
                </a:lnTo>
                <a:lnTo>
                  <a:pt x="0" y="117348"/>
                </a:lnTo>
                <a:close/>
              </a:path>
            </a:pathLst>
          </a:custGeom>
          <a:solidFill>
            <a:srgbClr val="FAB9B6"/>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666806" y="-98787"/>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285907"/>
            <a:ext cx="4828032"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Data</a:t>
            </a:r>
            <a:r>
              <a:rPr lang="zh-CN" altLang="en-US" sz="4000" b="1">
                <a:solidFill>
                  <a:srgbClr val="941100"/>
                </a:solidFill>
                <a:latin typeface="Ayuthaya" pitchFamily="2" charset="-34"/>
                <a:ea typeface="Ayuthaya" pitchFamily="2" charset="-34"/>
                <a:cs typeface="Ayuthaya"/>
              </a:rPr>
              <a:t> </a:t>
            </a:r>
            <a:r>
              <a:rPr lang="en-US" altLang="zh-CN" sz="4000" b="1">
                <a:solidFill>
                  <a:srgbClr val="941100"/>
                </a:solidFill>
                <a:latin typeface="Ayuthaya" pitchFamily="2" charset="-34"/>
                <a:ea typeface="Ayuthaya" pitchFamily="2" charset="-34"/>
                <a:cs typeface="Ayuthaya"/>
              </a:rPr>
              <a:t>Overview</a:t>
            </a:r>
            <a:endParaRPr lang="en-US" sz="4000" b="1">
              <a:solidFill>
                <a:srgbClr val="941100"/>
              </a:solidFill>
              <a:latin typeface="Ayuthaya" pitchFamily="2" charset="-34"/>
              <a:ea typeface="Ayuthaya" pitchFamily="2" charset="-34"/>
              <a:cs typeface="Ayuthaya"/>
            </a:endParaRPr>
          </a:p>
        </p:txBody>
      </p:sp>
      <p:graphicFrame>
        <p:nvGraphicFramePr>
          <p:cNvPr id="7" name="Table 6">
            <a:extLst>
              <a:ext uri="{FF2B5EF4-FFF2-40B4-BE49-F238E27FC236}">
                <a16:creationId xmlns:a16="http://schemas.microsoft.com/office/drawing/2014/main" id="{673DD717-8A20-4F79-BC5B-411F6DC389C8}"/>
              </a:ext>
            </a:extLst>
          </p:cNvPr>
          <p:cNvGraphicFramePr>
            <a:graphicFrameLocks noGrp="1"/>
          </p:cNvGraphicFramePr>
          <p:nvPr>
            <p:extLst>
              <p:ext uri="{D42A27DB-BD31-4B8C-83A1-F6EECF244321}">
                <p14:modId xmlns:p14="http://schemas.microsoft.com/office/powerpoint/2010/main" val="2443252705"/>
              </p:ext>
            </p:extLst>
          </p:nvPr>
        </p:nvGraphicFramePr>
        <p:xfrm>
          <a:off x="7320500" y="4335878"/>
          <a:ext cx="3880883" cy="1373080"/>
        </p:xfrm>
        <a:graphic>
          <a:graphicData uri="http://schemas.openxmlformats.org/drawingml/2006/table">
            <a:tbl>
              <a:tblPr>
                <a:effectLst>
                  <a:innerShdw blurRad="114300">
                    <a:prstClr val="black"/>
                  </a:innerShdw>
                </a:effectLst>
              </a:tblPr>
              <a:tblGrid>
                <a:gridCol w="1142583">
                  <a:extLst>
                    <a:ext uri="{9D8B030D-6E8A-4147-A177-3AD203B41FA5}">
                      <a16:colId xmlns:a16="http://schemas.microsoft.com/office/drawing/2014/main" val="1273754523"/>
                    </a:ext>
                  </a:extLst>
                </a:gridCol>
                <a:gridCol w="2738300">
                  <a:extLst>
                    <a:ext uri="{9D8B030D-6E8A-4147-A177-3AD203B41FA5}">
                      <a16:colId xmlns:a16="http://schemas.microsoft.com/office/drawing/2014/main" val="3151250423"/>
                    </a:ext>
                  </a:extLst>
                </a:gridCol>
              </a:tblGrid>
              <a:tr h="343270">
                <a:tc>
                  <a:txBody>
                    <a:bodyPr/>
                    <a:lstStyle/>
                    <a:p>
                      <a:pPr algn="l" fontAlgn="ctr"/>
                      <a:r>
                        <a:rPr lang="en-US" sz="1100" b="1" i="0" u="none" strike="noStrike">
                          <a:solidFill>
                            <a:srgbClr val="000000"/>
                          </a:solidFill>
                          <a:effectLst/>
                          <a:latin typeface="Calibri"/>
                        </a:rPr>
                        <a:t> Variable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100" b="1" i="0" u="none" strike="noStrike">
                          <a:solidFill>
                            <a:srgbClr val="000000"/>
                          </a:solidFill>
                          <a:effectLst/>
                          <a:latin typeface="Calibri"/>
                        </a:rPr>
                        <a:t> Definition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947907993"/>
                  </a:ext>
                </a:extLst>
              </a:tr>
              <a:tr h="343270">
                <a:tc>
                  <a:txBody>
                    <a:bodyPr/>
                    <a:lstStyle/>
                    <a:p>
                      <a:pPr algn="l" fontAlgn="ctr"/>
                      <a:r>
                        <a:rPr lang="en-US" sz="1100" b="1" i="0" u="none" strike="noStrike">
                          <a:solidFill>
                            <a:srgbClr val="000000"/>
                          </a:solidFill>
                          <a:effectLst/>
                          <a:latin typeface="Calibri"/>
                        </a:rPr>
                        <a:t> meal_id</a:t>
                      </a:r>
                      <a:endParaRPr lang="en-US" sz="11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100" b="1" i="0" u="none" strike="noStrike">
                          <a:solidFill>
                            <a:srgbClr val="000000"/>
                          </a:solidFill>
                          <a:effectLst/>
                          <a:latin typeface="Calibri"/>
                        </a:rPr>
                        <a:t> Unique ID for the meal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2496945511"/>
                  </a:ext>
                </a:extLst>
              </a:tr>
              <a:tr h="343270">
                <a:tc>
                  <a:txBody>
                    <a:bodyPr/>
                    <a:lstStyle/>
                    <a:p>
                      <a:pPr algn="l" fontAlgn="ctr"/>
                      <a:r>
                        <a:rPr lang="en-US" sz="1100" b="1" i="0" u="none" strike="noStrike">
                          <a:solidFill>
                            <a:srgbClr val="000000"/>
                          </a:solidFill>
                          <a:effectLst/>
                          <a:latin typeface="Calibri"/>
                        </a:rPr>
                        <a:t> 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100" b="1" i="0" u="none" strike="noStrike">
                          <a:solidFill>
                            <a:srgbClr val="000000"/>
                          </a:solidFill>
                          <a:effectLst/>
                          <a:latin typeface="Calibri"/>
                        </a:rPr>
                        <a:t> Type of meal (beverages/snacks/soups…)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210857920"/>
                  </a:ext>
                </a:extLst>
              </a:tr>
              <a:tr h="343270">
                <a:tc>
                  <a:txBody>
                    <a:bodyPr/>
                    <a:lstStyle/>
                    <a:p>
                      <a:pPr algn="l" fontAlgn="ctr"/>
                      <a:r>
                        <a:rPr lang="en-US" sz="1100" b="1" i="0" u="none" strike="noStrike">
                          <a:solidFill>
                            <a:srgbClr val="000000"/>
                          </a:solidFill>
                          <a:effectLst/>
                          <a:latin typeface="Calibri"/>
                        </a:rPr>
                        <a:t> cuisine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100" b="1" i="0" u="none" strike="noStrike">
                          <a:solidFill>
                            <a:srgbClr val="000000"/>
                          </a:solidFill>
                          <a:effectLst/>
                          <a:latin typeface="Calibri"/>
                        </a:rPr>
                        <a:t> Meal cuisine (Indian/Italian/…)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4000974161"/>
                  </a:ext>
                </a:extLst>
              </a:tr>
            </a:tbl>
          </a:graphicData>
        </a:graphic>
      </p:graphicFrame>
      <p:graphicFrame>
        <p:nvGraphicFramePr>
          <p:cNvPr id="10" name="Table 9">
            <a:extLst>
              <a:ext uri="{FF2B5EF4-FFF2-40B4-BE49-F238E27FC236}">
                <a16:creationId xmlns:a16="http://schemas.microsoft.com/office/drawing/2014/main" id="{3C4F06F5-7818-4800-8628-D89484F84988}"/>
              </a:ext>
            </a:extLst>
          </p:cNvPr>
          <p:cNvGraphicFramePr>
            <a:graphicFrameLocks noGrp="1"/>
          </p:cNvGraphicFramePr>
          <p:nvPr>
            <p:extLst>
              <p:ext uri="{D42A27DB-BD31-4B8C-83A1-F6EECF244321}">
                <p14:modId xmlns:p14="http://schemas.microsoft.com/office/powerpoint/2010/main" val="1695029037"/>
              </p:ext>
            </p:extLst>
          </p:nvPr>
        </p:nvGraphicFramePr>
        <p:xfrm>
          <a:off x="7331004" y="2227128"/>
          <a:ext cx="3870379" cy="1850460"/>
        </p:xfrm>
        <a:graphic>
          <a:graphicData uri="http://schemas.openxmlformats.org/drawingml/2006/table">
            <a:tbl>
              <a:tblPr>
                <a:effectLst>
                  <a:innerShdw blurRad="114300">
                    <a:prstClr val="black"/>
                  </a:innerShdw>
                </a:effectLst>
              </a:tblPr>
              <a:tblGrid>
                <a:gridCol w="1075105">
                  <a:extLst>
                    <a:ext uri="{9D8B030D-6E8A-4147-A177-3AD203B41FA5}">
                      <a16:colId xmlns:a16="http://schemas.microsoft.com/office/drawing/2014/main" val="3923777502"/>
                    </a:ext>
                  </a:extLst>
                </a:gridCol>
                <a:gridCol w="2795274">
                  <a:extLst>
                    <a:ext uri="{9D8B030D-6E8A-4147-A177-3AD203B41FA5}">
                      <a16:colId xmlns:a16="http://schemas.microsoft.com/office/drawing/2014/main" val="4123209539"/>
                    </a:ext>
                  </a:extLst>
                </a:gridCol>
              </a:tblGrid>
              <a:tr h="308410">
                <a:tc>
                  <a:txBody>
                    <a:bodyPr/>
                    <a:lstStyle/>
                    <a:p>
                      <a:pPr algn="l" fontAlgn="ctr"/>
                      <a:r>
                        <a:rPr lang="en-US" sz="1100" b="1" i="0" u="none" strike="noStrike">
                          <a:solidFill>
                            <a:srgbClr val="000000"/>
                          </a:solidFill>
                          <a:effectLst/>
                          <a:latin typeface="Calibri"/>
                        </a:rPr>
                        <a:t> Variable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tc>
                  <a:txBody>
                    <a:bodyPr/>
                    <a:lstStyle/>
                    <a:p>
                      <a:pPr algn="l" fontAlgn="ctr"/>
                      <a:r>
                        <a:rPr lang="en-US" sz="1100" b="1" i="0" u="none" strike="noStrike">
                          <a:solidFill>
                            <a:srgbClr val="000000"/>
                          </a:solidFill>
                          <a:effectLst/>
                          <a:latin typeface="Calibri"/>
                        </a:rPr>
                        <a:t> Definition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extLst>
                  <a:ext uri="{0D108BD9-81ED-4DB2-BD59-A6C34878D82A}">
                    <a16:rowId xmlns:a16="http://schemas.microsoft.com/office/drawing/2014/main" val="2059190150"/>
                  </a:ext>
                </a:extLst>
              </a:tr>
              <a:tr h="308410">
                <a:tc>
                  <a:txBody>
                    <a:bodyPr/>
                    <a:lstStyle/>
                    <a:p>
                      <a:pPr algn="l" fontAlgn="ctr"/>
                      <a:r>
                        <a:rPr lang="en-US" sz="1100" b="1" i="0" u="none" strike="noStrike">
                          <a:solidFill>
                            <a:srgbClr val="000000"/>
                          </a:solidFill>
                          <a:effectLst/>
                          <a:latin typeface="Calibri"/>
                        </a:rPr>
                        <a:t> center_id</a:t>
                      </a:r>
                      <a:endParaRPr lang="en-US" sz="11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tc>
                  <a:txBody>
                    <a:bodyPr/>
                    <a:lstStyle/>
                    <a:p>
                      <a:pPr algn="l" fontAlgn="ctr"/>
                      <a:r>
                        <a:rPr lang="en-US" sz="1100" b="1" i="0" u="none" strike="noStrike">
                          <a:solidFill>
                            <a:srgbClr val="000000"/>
                          </a:solidFill>
                          <a:effectLst/>
                          <a:latin typeface="Calibri"/>
                        </a:rPr>
                        <a:t> Unique ID for fulfillment center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extLst>
                  <a:ext uri="{0D108BD9-81ED-4DB2-BD59-A6C34878D82A}">
                    <a16:rowId xmlns:a16="http://schemas.microsoft.com/office/drawing/2014/main" val="3290673300"/>
                  </a:ext>
                </a:extLst>
              </a:tr>
              <a:tr h="308410">
                <a:tc>
                  <a:txBody>
                    <a:bodyPr/>
                    <a:lstStyle/>
                    <a:p>
                      <a:pPr algn="l" fontAlgn="ctr"/>
                      <a:r>
                        <a:rPr lang="en-US" sz="1100" b="1" i="0" u="none" strike="noStrike">
                          <a:solidFill>
                            <a:srgbClr val="000000"/>
                          </a:solidFill>
                          <a:effectLst/>
                          <a:latin typeface="Calibri"/>
                        </a:rPr>
                        <a:t> city_code</a:t>
                      </a:r>
                      <a:endParaRPr lang="en-US" sz="11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tc>
                  <a:txBody>
                    <a:bodyPr/>
                    <a:lstStyle/>
                    <a:p>
                      <a:pPr algn="l" fontAlgn="ctr"/>
                      <a:r>
                        <a:rPr lang="en-US" sz="1100" b="1" i="0" u="none" strike="noStrike">
                          <a:solidFill>
                            <a:srgbClr val="000000"/>
                          </a:solidFill>
                          <a:effectLst/>
                          <a:latin typeface="Calibri"/>
                        </a:rPr>
                        <a:t> Unique code for city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extLst>
                  <a:ext uri="{0D108BD9-81ED-4DB2-BD59-A6C34878D82A}">
                    <a16:rowId xmlns:a16="http://schemas.microsoft.com/office/drawing/2014/main" val="2119758031"/>
                  </a:ext>
                </a:extLst>
              </a:tr>
              <a:tr h="308410">
                <a:tc>
                  <a:txBody>
                    <a:bodyPr/>
                    <a:lstStyle/>
                    <a:p>
                      <a:pPr algn="l" fontAlgn="ctr"/>
                      <a:r>
                        <a:rPr lang="en-US" sz="1100" b="1" i="0" u="none" strike="noStrike">
                          <a:solidFill>
                            <a:srgbClr val="000000"/>
                          </a:solidFill>
                          <a:effectLst/>
                          <a:latin typeface="Calibri"/>
                        </a:rPr>
                        <a:t> region_code</a:t>
                      </a:r>
                      <a:endParaRPr lang="en-US" sz="11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tc>
                  <a:txBody>
                    <a:bodyPr/>
                    <a:lstStyle/>
                    <a:p>
                      <a:pPr algn="l" fontAlgn="ctr"/>
                      <a:r>
                        <a:rPr lang="en-US" sz="1100" b="1" i="0" u="none" strike="noStrike">
                          <a:solidFill>
                            <a:srgbClr val="000000"/>
                          </a:solidFill>
                          <a:effectLst/>
                          <a:latin typeface="Calibri"/>
                        </a:rPr>
                        <a:t> Unique code for region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extLst>
                  <a:ext uri="{0D108BD9-81ED-4DB2-BD59-A6C34878D82A}">
                    <a16:rowId xmlns:a16="http://schemas.microsoft.com/office/drawing/2014/main" val="3802237075"/>
                  </a:ext>
                </a:extLst>
              </a:tr>
              <a:tr h="308410">
                <a:tc>
                  <a:txBody>
                    <a:bodyPr/>
                    <a:lstStyle/>
                    <a:p>
                      <a:pPr algn="l" fontAlgn="ctr"/>
                      <a:r>
                        <a:rPr lang="en-US" sz="1100" b="1" i="0" u="none" strike="noStrike">
                          <a:solidFill>
                            <a:srgbClr val="000000"/>
                          </a:solidFill>
                          <a:effectLst/>
                          <a:latin typeface="Calibri"/>
                        </a:rPr>
                        <a:t> center_type</a:t>
                      </a:r>
                      <a:endParaRPr lang="en-US" sz="11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tc>
                  <a:txBody>
                    <a:bodyPr/>
                    <a:lstStyle/>
                    <a:p>
                      <a:pPr algn="l" fontAlgn="ctr"/>
                      <a:r>
                        <a:rPr lang="en-US" sz="1100" b="1" i="0" u="none" strike="noStrike">
                          <a:solidFill>
                            <a:srgbClr val="000000"/>
                          </a:solidFill>
                          <a:effectLst/>
                          <a:latin typeface="Calibri"/>
                        </a:rPr>
                        <a:t> Anonymized center type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extLst>
                  <a:ext uri="{0D108BD9-81ED-4DB2-BD59-A6C34878D82A}">
                    <a16:rowId xmlns:a16="http://schemas.microsoft.com/office/drawing/2014/main" val="3329976809"/>
                  </a:ext>
                </a:extLst>
              </a:tr>
              <a:tr h="308410">
                <a:tc>
                  <a:txBody>
                    <a:bodyPr/>
                    <a:lstStyle/>
                    <a:p>
                      <a:pPr algn="l" fontAlgn="ctr"/>
                      <a:r>
                        <a:rPr lang="en-US" sz="1100" b="1" i="0" u="none" strike="noStrike">
                          <a:solidFill>
                            <a:srgbClr val="000000"/>
                          </a:solidFill>
                          <a:effectLst/>
                          <a:latin typeface="Calibri"/>
                        </a:rPr>
                        <a:t> op_area</a:t>
                      </a:r>
                      <a:endParaRPr lang="en-US" sz="11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tc>
                  <a:txBody>
                    <a:bodyPr/>
                    <a:lstStyle/>
                    <a:p>
                      <a:pPr algn="l" fontAlgn="ctr"/>
                      <a:r>
                        <a:rPr lang="en-US" sz="1100" b="1" i="0" u="none" strike="noStrike">
                          <a:solidFill>
                            <a:srgbClr val="000000"/>
                          </a:solidFill>
                          <a:effectLst/>
                          <a:latin typeface="Calibri"/>
                        </a:rPr>
                        <a:t> Area of operation (in km^2)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2DB"/>
                    </a:solidFill>
                  </a:tcPr>
                </a:tc>
                <a:extLst>
                  <a:ext uri="{0D108BD9-81ED-4DB2-BD59-A6C34878D82A}">
                    <a16:rowId xmlns:a16="http://schemas.microsoft.com/office/drawing/2014/main" val="2668732496"/>
                  </a:ext>
                </a:extLst>
              </a:tr>
            </a:tbl>
          </a:graphicData>
        </a:graphic>
      </p:graphicFrame>
      <p:graphicFrame>
        <p:nvGraphicFramePr>
          <p:cNvPr id="12" name="Table 11">
            <a:extLst>
              <a:ext uri="{FF2B5EF4-FFF2-40B4-BE49-F238E27FC236}">
                <a16:creationId xmlns:a16="http://schemas.microsoft.com/office/drawing/2014/main" id="{D736C873-1649-4D4E-A90C-3C74E0760A1D}"/>
              </a:ext>
            </a:extLst>
          </p:cNvPr>
          <p:cNvGraphicFramePr>
            <a:graphicFrameLocks noGrp="1"/>
          </p:cNvGraphicFramePr>
          <p:nvPr>
            <p:extLst>
              <p:ext uri="{D42A27DB-BD31-4B8C-83A1-F6EECF244321}">
                <p14:modId xmlns:p14="http://schemas.microsoft.com/office/powerpoint/2010/main" val="1212253695"/>
              </p:ext>
            </p:extLst>
          </p:nvPr>
        </p:nvGraphicFramePr>
        <p:xfrm>
          <a:off x="909312" y="2227128"/>
          <a:ext cx="6054796" cy="3481830"/>
        </p:xfrm>
        <a:graphic>
          <a:graphicData uri="http://schemas.openxmlformats.org/drawingml/2006/table">
            <a:tbl>
              <a:tblPr>
                <a:effectLst>
                  <a:innerShdw blurRad="114300">
                    <a:prstClr val="black"/>
                  </a:innerShdw>
                </a:effectLst>
              </a:tblPr>
              <a:tblGrid>
                <a:gridCol w="1884762">
                  <a:extLst>
                    <a:ext uri="{9D8B030D-6E8A-4147-A177-3AD203B41FA5}">
                      <a16:colId xmlns:a16="http://schemas.microsoft.com/office/drawing/2014/main" val="1760285717"/>
                    </a:ext>
                  </a:extLst>
                </a:gridCol>
                <a:gridCol w="4170034">
                  <a:extLst>
                    <a:ext uri="{9D8B030D-6E8A-4147-A177-3AD203B41FA5}">
                      <a16:colId xmlns:a16="http://schemas.microsoft.com/office/drawing/2014/main" val="3739475160"/>
                    </a:ext>
                  </a:extLst>
                </a:gridCol>
              </a:tblGrid>
              <a:tr h="348183">
                <a:tc>
                  <a:txBody>
                    <a:bodyPr/>
                    <a:lstStyle/>
                    <a:p>
                      <a:pPr algn="l" fontAlgn="ctr"/>
                      <a:r>
                        <a:rPr lang="en-US" sz="1400" b="1" i="0" u="none" strike="noStrike">
                          <a:solidFill>
                            <a:srgbClr val="000000"/>
                          </a:solidFill>
                          <a:effectLst/>
                          <a:latin typeface="Calibri"/>
                        </a:rPr>
                        <a:t> Variable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Definition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2067777287"/>
                  </a:ext>
                </a:extLst>
              </a:tr>
              <a:tr h="348183">
                <a:tc>
                  <a:txBody>
                    <a:bodyPr/>
                    <a:lstStyle/>
                    <a:p>
                      <a:pPr algn="l" fontAlgn="ctr"/>
                      <a:r>
                        <a:rPr lang="en-US" sz="1400" b="1" i="0" u="none" strike="noStrike">
                          <a:solidFill>
                            <a:srgbClr val="000000"/>
                          </a:solidFill>
                          <a:effectLst/>
                          <a:latin typeface="Calibri"/>
                        </a:rPr>
                        <a:t> id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Unique ID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12268153"/>
                  </a:ext>
                </a:extLst>
              </a:tr>
              <a:tr h="348183">
                <a:tc>
                  <a:txBody>
                    <a:bodyPr/>
                    <a:lstStyle/>
                    <a:p>
                      <a:pPr algn="l" fontAlgn="ctr"/>
                      <a:r>
                        <a:rPr lang="en-US" sz="1400" b="1" i="0" u="none" strike="noStrike">
                          <a:solidFill>
                            <a:srgbClr val="000000"/>
                          </a:solidFill>
                          <a:effectLst/>
                          <a:latin typeface="Calibri"/>
                        </a:rPr>
                        <a:t> week</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Week No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1158376251"/>
                  </a:ext>
                </a:extLst>
              </a:tr>
              <a:tr h="348183">
                <a:tc>
                  <a:txBody>
                    <a:bodyPr/>
                    <a:lstStyle/>
                    <a:p>
                      <a:pPr algn="l" fontAlgn="ctr"/>
                      <a:r>
                        <a:rPr lang="en-US" sz="1400" b="1" i="0" u="none" strike="noStrike">
                          <a:solidFill>
                            <a:srgbClr val="000000"/>
                          </a:solidFill>
                          <a:effectLst/>
                          <a:latin typeface="Calibri"/>
                        </a:rPr>
                        <a:t> center_id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Unique ID for fulfillment center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2187613502"/>
                  </a:ext>
                </a:extLst>
              </a:tr>
              <a:tr h="348183">
                <a:tc>
                  <a:txBody>
                    <a:bodyPr/>
                    <a:lstStyle/>
                    <a:p>
                      <a:pPr algn="l" fontAlgn="ctr"/>
                      <a:r>
                        <a:rPr lang="en-US" sz="1400" b="1" i="0" u="none" strike="noStrike">
                          <a:solidFill>
                            <a:srgbClr val="000000"/>
                          </a:solidFill>
                          <a:effectLst/>
                          <a:latin typeface="Calibri"/>
                        </a:rPr>
                        <a:t> meal_id</a:t>
                      </a:r>
                      <a:endParaRPr lang="en-US" sz="14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Unique ID for the meal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4018441792"/>
                  </a:ext>
                </a:extLst>
              </a:tr>
              <a:tr h="348183">
                <a:tc>
                  <a:txBody>
                    <a:bodyPr/>
                    <a:lstStyle/>
                    <a:p>
                      <a:pPr algn="l" fontAlgn="ctr"/>
                      <a:r>
                        <a:rPr lang="en-US" sz="1400" b="1" i="0" u="none" strike="noStrike">
                          <a:solidFill>
                            <a:srgbClr val="000000"/>
                          </a:solidFill>
                          <a:effectLst/>
                          <a:latin typeface="Calibri"/>
                        </a:rPr>
                        <a:t> </a:t>
                      </a:r>
                      <a:r>
                        <a:rPr lang="en-US" sz="1400" b="1" i="0" u="none" strike="noStrike" err="1">
                          <a:solidFill>
                            <a:srgbClr val="000000"/>
                          </a:solidFill>
                          <a:effectLst/>
                          <a:latin typeface="Calibri"/>
                        </a:rPr>
                        <a:t>checkout_price</a:t>
                      </a:r>
                      <a:endParaRPr lang="en-US" sz="1400" b="1" i="0" u="none" strike="noStrike">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Final price including discount, taxes &amp; delivery charges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2538294904"/>
                  </a:ext>
                </a:extLst>
              </a:tr>
              <a:tr h="348183">
                <a:tc>
                  <a:txBody>
                    <a:bodyPr/>
                    <a:lstStyle/>
                    <a:p>
                      <a:pPr algn="l" fontAlgn="ctr"/>
                      <a:r>
                        <a:rPr lang="en-US" sz="1400" b="1" i="0" u="none" strike="noStrike">
                          <a:solidFill>
                            <a:srgbClr val="000000"/>
                          </a:solidFill>
                          <a:effectLst/>
                          <a:latin typeface="Calibri"/>
                        </a:rPr>
                        <a:t> base_price</a:t>
                      </a:r>
                      <a:endParaRPr lang="en-US" sz="1400" b="1" i="0" u="none" strike="noStrike" err="1">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Base price of the meal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2254318469"/>
                  </a:ext>
                </a:extLst>
              </a:tr>
              <a:tr h="348183">
                <a:tc>
                  <a:txBody>
                    <a:bodyPr/>
                    <a:lstStyle/>
                    <a:p>
                      <a:pPr algn="l" fontAlgn="ctr"/>
                      <a:r>
                        <a:rPr lang="en-US" sz="1400" b="1" i="0" u="none" strike="noStrike">
                          <a:solidFill>
                            <a:srgbClr val="000000"/>
                          </a:solidFill>
                          <a:effectLst/>
                          <a:latin typeface="Calibri"/>
                        </a:rPr>
                        <a:t> </a:t>
                      </a:r>
                      <a:r>
                        <a:rPr lang="en-US" sz="1400" b="1" i="0" u="none" strike="noStrike" err="1">
                          <a:solidFill>
                            <a:srgbClr val="000000"/>
                          </a:solidFill>
                          <a:effectLst/>
                          <a:latin typeface="Calibri"/>
                        </a:rPr>
                        <a:t>emailer_for_promotion</a:t>
                      </a:r>
                      <a:endParaRPr lang="en-US" sz="1400" b="1" i="0" u="none" strike="noStrike">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Email sent for promotion of meal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4150492609"/>
                  </a:ext>
                </a:extLst>
              </a:tr>
              <a:tr h="348183">
                <a:tc>
                  <a:txBody>
                    <a:bodyPr/>
                    <a:lstStyle/>
                    <a:p>
                      <a:pPr algn="l" fontAlgn="ctr"/>
                      <a:r>
                        <a:rPr lang="en-US" sz="1400" b="1" i="0" u="none" strike="noStrike">
                          <a:solidFill>
                            <a:srgbClr val="000000"/>
                          </a:solidFill>
                          <a:effectLst/>
                          <a:latin typeface="Calibri"/>
                        </a:rPr>
                        <a:t> </a:t>
                      </a:r>
                      <a:r>
                        <a:rPr lang="en-US" sz="1400" b="1" i="0" u="none" strike="noStrike" err="1">
                          <a:solidFill>
                            <a:srgbClr val="000000"/>
                          </a:solidFill>
                          <a:effectLst/>
                          <a:latin typeface="Calibri"/>
                        </a:rPr>
                        <a:t>homepage_featured</a:t>
                      </a:r>
                      <a:endParaRPr lang="en-US" sz="1400" b="1" i="0" u="none" strike="noStrike">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Meal featured at homepage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607885109"/>
                  </a:ext>
                </a:extLst>
              </a:tr>
              <a:tr h="348183">
                <a:tc>
                  <a:txBody>
                    <a:bodyPr/>
                    <a:lstStyle/>
                    <a:p>
                      <a:pPr algn="l" fontAlgn="ctr"/>
                      <a:r>
                        <a:rPr lang="en-US" sz="1400" b="1" i="0" u="none" strike="noStrike">
                          <a:solidFill>
                            <a:srgbClr val="000000"/>
                          </a:solidFill>
                          <a:effectLst/>
                          <a:latin typeface="Calibri"/>
                        </a:rPr>
                        <a:t> </a:t>
                      </a:r>
                      <a:r>
                        <a:rPr lang="en-US" sz="1400" b="1" i="0" u="none" strike="noStrike" err="1">
                          <a:solidFill>
                            <a:srgbClr val="000000"/>
                          </a:solidFill>
                          <a:effectLst/>
                          <a:latin typeface="Calibri"/>
                        </a:rPr>
                        <a:t>num_orders</a:t>
                      </a:r>
                      <a:endParaRPr lang="en-US" sz="1400" b="1" i="0" u="none" strike="noStrike">
                        <a:solidFill>
                          <a:srgbClr val="000000"/>
                        </a:solidFill>
                        <a:effectLst/>
                        <a:latin typeface="Calibri"/>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tc>
                  <a:txBody>
                    <a:bodyPr/>
                    <a:lstStyle/>
                    <a:p>
                      <a:pPr algn="l" fontAlgn="ctr"/>
                      <a:r>
                        <a:rPr lang="en-US" sz="1400" b="1" i="0" u="none" strike="noStrike">
                          <a:solidFill>
                            <a:srgbClr val="000000"/>
                          </a:solidFill>
                          <a:effectLst/>
                          <a:latin typeface="Calibri"/>
                        </a:rPr>
                        <a:t> (Target) Orders Count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2DB"/>
                    </a:solidFill>
                  </a:tcPr>
                </a:tc>
                <a:extLst>
                  <a:ext uri="{0D108BD9-81ED-4DB2-BD59-A6C34878D82A}">
                    <a16:rowId xmlns:a16="http://schemas.microsoft.com/office/drawing/2014/main" val="3869670107"/>
                  </a:ext>
                </a:extLst>
              </a:tr>
            </a:tbl>
          </a:graphicData>
        </a:graphic>
      </p:graphicFrame>
    </p:spTree>
    <p:extLst>
      <p:ext uri="{BB962C8B-B14F-4D97-AF65-F5344CB8AC3E}">
        <p14:creationId xmlns:p14="http://schemas.microsoft.com/office/powerpoint/2010/main" val="410152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nut 5">
            <a:extLst>
              <a:ext uri="{FF2B5EF4-FFF2-40B4-BE49-F238E27FC236}">
                <a16:creationId xmlns:a16="http://schemas.microsoft.com/office/drawing/2014/main" id="{225610B0-B49A-4958-81B7-BF93A67B03EF}"/>
              </a:ext>
            </a:extLst>
          </p:cNvPr>
          <p:cNvSpPr/>
          <p:nvPr/>
        </p:nvSpPr>
        <p:spPr>
          <a:xfrm>
            <a:off x="854289" y="5243943"/>
            <a:ext cx="552893" cy="552894"/>
          </a:xfrm>
          <a:prstGeom prst="don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6" name="Group 35">
            <a:extLst>
              <a:ext uri="{FF2B5EF4-FFF2-40B4-BE49-F238E27FC236}">
                <a16:creationId xmlns:a16="http://schemas.microsoft.com/office/drawing/2014/main" id="{D67E823F-7940-4E10-BD13-5B1BB3B90292}"/>
              </a:ext>
            </a:extLst>
          </p:cNvPr>
          <p:cNvGrpSpPr/>
          <p:nvPr/>
        </p:nvGrpSpPr>
        <p:grpSpPr>
          <a:xfrm>
            <a:off x="1613535" y="1132619"/>
            <a:ext cx="8584366" cy="4321898"/>
            <a:chOff x="257315" y="1511631"/>
            <a:chExt cx="7320452" cy="3915411"/>
          </a:xfrm>
        </p:grpSpPr>
        <p:pic>
          <p:nvPicPr>
            <p:cNvPr id="21" name="Picture 20">
              <a:extLst>
                <a:ext uri="{FF2B5EF4-FFF2-40B4-BE49-F238E27FC236}">
                  <a16:creationId xmlns:a16="http://schemas.microsoft.com/office/drawing/2014/main" id="{11FE6F11-9AA4-429A-BB8B-6CE5BCF4FDA2}"/>
                </a:ext>
              </a:extLst>
            </p:cNvPr>
            <p:cNvPicPr>
              <a:picLocks noChangeAspect="1"/>
            </p:cNvPicPr>
            <p:nvPr/>
          </p:nvPicPr>
          <p:blipFill rotWithShape="1">
            <a:blip r:embed="rId3"/>
            <a:srcRect r="10044"/>
            <a:stretch/>
          </p:blipFill>
          <p:spPr>
            <a:xfrm>
              <a:off x="257315" y="1511631"/>
              <a:ext cx="7320452" cy="3915411"/>
            </a:xfrm>
            <a:prstGeom prst="rect">
              <a:avLst/>
            </a:prstGeom>
          </p:spPr>
        </p:pic>
        <p:sp>
          <p:nvSpPr>
            <p:cNvPr id="22" name="TextBox 21">
              <a:extLst>
                <a:ext uri="{FF2B5EF4-FFF2-40B4-BE49-F238E27FC236}">
                  <a16:creationId xmlns:a16="http://schemas.microsoft.com/office/drawing/2014/main" id="{5734B08B-CBDB-47AC-8357-D7205B4AA510}"/>
                </a:ext>
              </a:extLst>
            </p:cNvPr>
            <p:cNvSpPr txBox="1"/>
            <p:nvPr/>
          </p:nvSpPr>
          <p:spPr>
            <a:xfrm>
              <a:off x="852254" y="1578006"/>
              <a:ext cx="316112"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12</a:t>
              </a:r>
            </a:p>
          </p:txBody>
        </p:sp>
        <p:sp>
          <p:nvSpPr>
            <p:cNvPr id="23" name="TextBox 22">
              <a:extLst>
                <a:ext uri="{FF2B5EF4-FFF2-40B4-BE49-F238E27FC236}">
                  <a16:creationId xmlns:a16="http://schemas.microsoft.com/office/drawing/2014/main" id="{E18332B9-9FA5-4003-9BF5-99D20BB514DE}"/>
                </a:ext>
              </a:extLst>
            </p:cNvPr>
            <p:cNvSpPr txBox="1"/>
            <p:nvPr/>
          </p:nvSpPr>
          <p:spPr>
            <a:xfrm>
              <a:off x="1349404" y="2381483"/>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24" name="TextBox 23">
              <a:extLst>
                <a:ext uri="{FF2B5EF4-FFF2-40B4-BE49-F238E27FC236}">
                  <a16:creationId xmlns:a16="http://schemas.microsoft.com/office/drawing/2014/main" id="{15EA71AE-A957-4051-9820-B08AD8D2D21D}"/>
                </a:ext>
              </a:extLst>
            </p:cNvPr>
            <p:cNvSpPr txBox="1"/>
            <p:nvPr/>
          </p:nvSpPr>
          <p:spPr>
            <a:xfrm>
              <a:off x="1855652"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25" name="TextBox 24">
              <a:extLst>
                <a:ext uri="{FF2B5EF4-FFF2-40B4-BE49-F238E27FC236}">
                  <a16:creationId xmlns:a16="http://schemas.microsoft.com/office/drawing/2014/main" id="{B93B6C3F-9114-45A3-B020-3D85E163882D}"/>
                </a:ext>
              </a:extLst>
            </p:cNvPr>
            <p:cNvSpPr txBox="1"/>
            <p:nvPr/>
          </p:nvSpPr>
          <p:spPr>
            <a:xfrm>
              <a:off x="2816016" y="236599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26" name="TextBox 25">
              <a:extLst>
                <a:ext uri="{FF2B5EF4-FFF2-40B4-BE49-F238E27FC236}">
                  <a16:creationId xmlns:a16="http://schemas.microsoft.com/office/drawing/2014/main" id="{D5996474-C2CD-4996-84E6-77760F1C54BF}"/>
                </a:ext>
              </a:extLst>
            </p:cNvPr>
            <p:cNvSpPr txBox="1"/>
            <p:nvPr/>
          </p:nvSpPr>
          <p:spPr>
            <a:xfrm>
              <a:off x="2351296"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27" name="TextBox 26">
              <a:extLst>
                <a:ext uri="{FF2B5EF4-FFF2-40B4-BE49-F238E27FC236}">
                  <a16:creationId xmlns:a16="http://schemas.microsoft.com/office/drawing/2014/main" id="{2A895F37-BB5A-403F-A80B-70901F869392}"/>
                </a:ext>
              </a:extLst>
            </p:cNvPr>
            <p:cNvSpPr txBox="1"/>
            <p:nvPr/>
          </p:nvSpPr>
          <p:spPr>
            <a:xfrm>
              <a:off x="3792345" y="2381665"/>
              <a:ext cx="25039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28" name="TextBox 27">
              <a:extLst>
                <a:ext uri="{FF2B5EF4-FFF2-40B4-BE49-F238E27FC236}">
                  <a16:creationId xmlns:a16="http://schemas.microsoft.com/office/drawing/2014/main" id="{E85C7AE9-A0B3-42FF-BEF6-8A8BB85647EF}"/>
                </a:ext>
              </a:extLst>
            </p:cNvPr>
            <p:cNvSpPr txBox="1"/>
            <p:nvPr/>
          </p:nvSpPr>
          <p:spPr>
            <a:xfrm>
              <a:off x="3296701" y="2371276"/>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29" name="TextBox 28">
              <a:extLst>
                <a:ext uri="{FF2B5EF4-FFF2-40B4-BE49-F238E27FC236}">
                  <a16:creationId xmlns:a16="http://schemas.microsoft.com/office/drawing/2014/main" id="{544332FD-C676-4B60-9F10-8E29E5B97E67}"/>
                </a:ext>
              </a:extLst>
            </p:cNvPr>
            <p:cNvSpPr txBox="1"/>
            <p:nvPr/>
          </p:nvSpPr>
          <p:spPr>
            <a:xfrm>
              <a:off x="4298593"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30" name="TextBox 29">
              <a:extLst>
                <a:ext uri="{FF2B5EF4-FFF2-40B4-BE49-F238E27FC236}">
                  <a16:creationId xmlns:a16="http://schemas.microsoft.com/office/drawing/2014/main" id="{2B99EEE5-AB78-4086-A049-44E997C974A1}"/>
                </a:ext>
              </a:extLst>
            </p:cNvPr>
            <p:cNvSpPr txBox="1"/>
            <p:nvPr/>
          </p:nvSpPr>
          <p:spPr>
            <a:xfrm>
              <a:off x="4794237"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31" name="TextBox 30">
              <a:extLst>
                <a:ext uri="{FF2B5EF4-FFF2-40B4-BE49-F238E27FC236}">
                  <a16:creationId xmlns:a16="http://schemas.microsoft.com/office/drawing/2014/main" id="{FA8654EA-F51B-47BD-B532-11D73EA7DA75}"/>
                </a:ext>
              </a:extLst>
            </p:cNvPr>
            <p:cNvSpPr txBox="1"/>
            <p:nvPr/>
          </p:nvSpPr>
          <p:spPr>
            <a:xfrm>
              <a:off x="5229461" y="2384327"/>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32" name="TextBox 31">
              <a:extLst>
                <a:ext uri="{FF2B5EF4-FFF2-40B4-BE49-F238E27FC236}">
                  <a16:creationId xmlns:a16="http://schemas.microsoft.com/office/drawing/2014/main" id="{B49EF749-5D5C-48C0-B498-92CAC56DCA99}"/>
                </a:ext>
              </a:extLst>
            </p:cNvPr>
            <p:cNvSpPr txBox="1"/>
            <p:nvPr/>
          </p:nvSpPr>
          <p:spPr>
            <a:xfrm>
              <a:off x="5740331"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33" name="TextBox 32">
              <a:extLst>
                <a:ext uri="{FF2B5EF4-FFF2-40B4-BE49-F238E27FC236}">
                  <a16:creationId xmlns:a16="http://schemas.microsoft.com/office/drawing/2014/main" id="{8CC3D1B5-74DB-46FB-A709-BE05EB2317B9}"/>
                </a:ext>
              </a:extLst>
            </p:cNvPr>
            <p:cNvSpPr txBox="1"/>
            <p:nvPr/>
          </p:nvSpPr>
          <p:spPr>
            <a:xfrm>
              <a:off x="6231353"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34" name="TextBox 33">
              <a:extLst>
                <a:ext uri="{FF2B5EF4-FFF2-40B4-BE49-F238E27FC236}">
                  <a16:creationId xmlns:a16="http://schemas.microsoft.com/office/drawing/2014/main" id="{680062F3-D2CD-41A3-A6D6-62038A84B5F5}"/>
                </a:ext>
              </a:extLst>
            </p:cNvPr>
            <p:cNvSpPr txBox="1"/>
            <p:nvPr/>
          </p:nvSpPr>
          <p:spPr>
            <a:xfrm>
              <a:off x="6722375"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sp>
          <p:nvSpPr>
            <p:cNvPr id="35" name="TextBox 34">
              <a:extLst>
                <a:ext uri="{FF2B5EF4-FFF2-40B4-BE49-F238E27FC236}">
                  <a16:creationId xmlns:a16="http://schemas.microsoft.com/office/drawing/2014/main" id="{6838A526-036A-4468-844B-200B94BAD5DB}"/>
                </a:ext>
              </a:extLst>
            </p:cNvPr>
            <p:cNvSpPr txBox="1"/>
            <p:nvPr/>
          </p:nvSpPr>
          <p:spPr>
            <a:xfrm>
              <a:off x="7176758" y="2381481"/>
              <a:ext cx="250390"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Calibri" panose="020F0502020204030204"/>
                  <a:ea typeface="+mn-ea"/>
                  <a:cs typeface="+mn-cs"/>
                </a:rPr>
                <a:t>3</a:t>
              </a:r>
            </a:p>
          </p:txBody>
        </p:sp>
      </p:grpSp>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306455"/>
            <a:ext cx="8341244"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rgbClr val="941100"/>
                </a:solidFill>
                <a:effectLst/>
                <a:uLnTx/>
                <a:uFillTx/>
                <a:latin typeface="Ayuthaya" pitchFamily="2" charset="-34"/>
                <a:ea typeface="Ayuthaya" pitchFamily="2" charset="-34"/>
                <a:cs typeface="Ayuthaya" pitchFamily="2" charset="-34"/>
              </a:rPr>
              <a:t>Exploratory</a:t>
            </a:r>
            <a:r>
              <a:rPr kumimoji="0" lang="en-US" sz="3600" b="0" i="0" u="none" strike="noStrike" kern="1200" cap="none" spc="0" normalizeH="0" baseline="0" noProof="0">
                <a:ln>
                  <a:noFill/>
                </a:ln>
                <a:solidFill>
                  <a:srgbClr val="000000"/>
                </a:solidFill>
                <a:effectLst/>
                <a:uLnTx/>
                <a:uFillTx/>
                <a:latin typeface="Calibri Light" panose="020F0302020204030204"/>
                <a:ea typeface="+mj-ea"/>
                <a:cs typeface="+mj-cs"/>
              </a:rPr>
              <a:t> </a:t>
            </a:r>
            <a:r>
              <a:rPr kumimoji="0" lang="en-US" sz="3600" b="1" i="0" u="none" strike="noStrike" kern="1200" cap="none" spc="0" normalizeH="0" baseline="0" noProof="0">
                <a:ln>
                  <a:noFill/>
                </a:ln>
                <a:solidFill>
                  <a:srgbClr val="941100"/>
                </a:solidFill>
                <a:effectLst/>
                <a:uLnTx/>
                <a:uFillTx/>
                <a:latin typeface="Ayuthaya" pitchFamily="2" charset="-34"/>
                <a:ea typeface="Ayuthaya" pitchFamily="2" charset="-34"/>
                <a:cs typeface="Ayuthaya" pitchFamily="2" charset="-34"/>
              </a:rPr>
              <a:t>Data Analysis: by Category</a:t>
            </a:r>
          </a:p>
        </p:txBody>
      </p:sp>
      <p:sp>
        <p:nvSpPr>
          <p:cNvPr id="40" name="TextBox 39">
            <a:extLst>
              <a:ext uri="{FF2B5EF4-FFF2-40B4-BE49-F238E27FC236}">
                <a16:creationId xmlns:a16="http://schemas.microsoft.com/office/drawing/2014/main" id="{DAD89273-29C5-431F-8221-F48F09544812}"/>
              </a:ext>
            </a:extLst>
          </p:cNvPr>
          <p:cNvSpPr txBox="1"/>
          <p:nvPr/>
        </p:nvSpPr>
        <p:spPr>
          <a:xfrm>
            <a:off x="1130735" y="5529170"/>
            <a:ext cx="8487591" cy="1200329"/>
          </a:xfrm>
          <a:prstGeom prst="rect">
            <a:avLst/>
          </a:prstGeom>
          <a:noFill/>
        </p:spPr>
        <p:txBody>
          <a:bodyPr wrap="square" rtlCol="0" anchor="t">
            <a:spAutoFit/>
          </a:bodyPr>
          <a:lstStyle/>
          <a:p>
            <a:pPr marL="285750" indent="-285750">
              <a:buFont typeface="Arial" panose="020B0604020202020204" pitchFamily="34" charset="0"/>
              <a:buChar char="•"/>
            </a:pPr>
            <a:r>
              <a:rPr lang="en-US" sz="1400">
                <a:ea typeface="+mn-lt"/>
                <a:cs typeface="+mn-lt"/>
              </a:rPr>
              <a:t>14 categories, 51 meal products</a:t>
            </a:r>
          </a:p>
          <a:p>
            <a:pPr marL="285750" indent="-285750">
              <a:buFont typeface="Arial" panose="020B0604020202020204" pitchFamily="34" charset="0"/>
              <a:buChar char="•"/>
            </a:pPr>
            <a:r>
              <a:rPr lang="en-US" sz="1400">
                <a:ea typeface="+mn-lt"/>
                <a:cs typeface="+mn-lt"/>
              </a:rPr>
              <a:t>Most popular meal: Rice Bowl, Sandwich and Salad</a:t>
            </a:r>
          </a:p>
          <a:p>
            <a:pPr marL="285750" indent="-285750">
              <a:buFont typeface="Arial" panose="020B0604020202020204" pitchFamily="34" charset="0"/>
              <a:buChar char="•"/>
            </a:pPr>
            <a:r>
              <a:rPr lang="en-US" sz="1400">
                <a:ea typeface="+mn-lt"/>
                <a:cs typeface="+mn-lt"/>
              </a:rPr>
              <a:t>Most expensive meal: Biryani, Seafood and Fish</a:t>
            </a:r>
          </a:p>
          <a:p>
            <a:pPr marL="285750" indent="-285750">
              <a:buFont typeface="Arial" panose="020B0604020202020204" pitchFamily="34" charset="0"/>
              <a:buChar char="•"/>
            </a:pPr>
            <a:r>
              <a:rPr lang="en-US" sz="1400">
                <a:ea typeface="+mn-lt"/>
                <a:cs typeface="+mn-lt"/>
              </a:rPr>
              <a:t>The order numbers seem to be negatively correlated with the unit price</a:t>
            </a:r>
          </a:p>
          <a:p>
            <a:endParaRPr lang="en-US" sz="1600"/>
          </a:p>
        </p:txBody>
      </p:sp>
    </p:spTree>
    <p:extLst>
      <p:ext uri="{BB962C8B-B14F-4D97-AF65-F5344CB8AC3E}">
        <p14:creationId xmlns:p14="http://schemas.microsoft.com/office/powerpoint/2010/main" val="415683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nut 5">
            <a:extLst>
              <a:ext uri="{FF2B5EF4-FFF2-40B4-BE49-F238E27FC236}">
                <a16:creationId xmlns:a16="http://schemas.microsoft.com/office/drawing/2014/main" id="{2D221606-BFE1-4026-B903-81DC0365DB3D}"/>
              </a:ext>
            </a:extLst>
          </p:cNvPr>
          <p:cNvSpPr/>
          <p:nvPr/>
        </p:nvSpPr>
        <p:spPr>
          <a:xfrm>
            <a:off x="5752025" y="5592305"/>
            <a:ext cx="552893" cy="552894"/>
          </a:xfrm>
          <a:prstGeom prst="don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5">
            <a:extLst>
              <a:ext uri="{FF2B5EF4-FFF2-40B4-BE49-F238E27FC236}">
                <a16:creationId xmlns:a16="http://schemas.microsoft.com/office/drawing/2014/main" id="{D2EFF50D-579C-469B-8E17-7570EB852AC2}"/>
              </a:ext>
            </a:extLst>
          </p:cNvPr>
          <p:cNvSpPr/>
          <p:nvPr/>
        </p:nvSpPr>
        <p:spPr>
          <a:xfrm>
            <a:off x="550698" y="5618670"/>
            <a:ext cx="552893" cy="552894"/>
          </a:xfrm>
          <a:prstGeom prst="don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8" name="Group 37">
            <a:extLst>
              <a:ext uri="{FF2B5EF4-FFF2-40B4-BE49-F238E27FC236}">
                <a16:creationId xmlns:a16="http://schemas.microsoft.com/office/drawing/2014/main" id="{2FE27EC5-AB50-46CA-B127-636A736D2AE8}"/>
              </a:ext>
            </a:extLst>
          </p:cNvPr>
          <p:cNvGrpSpPr/>
          <p:nvPr/>
        </p:nvGrpSpPr>
        <p:grpSpPr>
          <a:xfrm>
            <a:off x="1468222" y="1189728"/>
            <a:ext cx="3223449" cy="4623392"/>
            <a:chOff x="7879156" y="995884"/>
            <a:chExt cx="3884910" cy="4946904"/>
          </a:xfrm>
        </p:grpSpPr>
        <p:pic>
          <p:nvPicPr>
            <p:cNvPr id="41" name="Picture 40">
              <a:extLst>
                <a:ext uri="{FF2B5EF4-FFF2-40B4-BE49-F238E27FC236}">
                  <a16:creationId xmlns:a16="http://schemas.microsoft.com/office/drawing/2014/main" id="{7D4A45A7-D85A-407F-B224-8B3F1267B755}"/>
                </a:ext>
              </a:extLst>
            </p:cNvPr>
            <p:cNvPicPr>
              <a:picLocks noChangeAspect="1"/>
            </p:cNvPicPr>
            <p:nvPr/>
          </p:nvPicPr>
          <p:blipFill rotWithShape="1">
            <a:blip r:embed="rId3"/>
            <a:srcRect r="19104"/>
            <a:stretch/>
          </p:blipFill>
          <p:spPr>
            <a:xfrm>
              <a:off x="7879156" y="995884"/>
              <a:ext cx="3822046" cy="4946904"/>
            </a:xfrm>
            <a:prstGeom prst="rect">
              <a:avLst/>
            </a:prstGeom>
          </p:spPr>
        </p:pic>
        <p:grpSp>
          <p:nvGrpSpPr>
            <p:cNvPr id="42" name="Group 41">
              <a:extLst>
                <a:ext uri="{FF2B5EF4-FFF2-40B4-BE49-F238E27FC236}">
                  <a16:creationId xmlns:a16="http://schemas.microsoft.com/office/drawing/2014/main" id="{ADA2323D-B362-4919-9DB5-F8F4185FD7E8}"/>
                </a:ext>
              </a:extLst>
            </p:cNvPr>
            <p:cNvGrpSpPr/>
            <p:nvPr/>
          </p:nvGrpSpPr>
          <p:grpSpPr>
            <a:xfrm>
              <a:off x="8628468" y="1078569"/>
              <a:ext cx="3135598" cy="566819"/>
              <a:chOff x="7570199" y="936684"/>
              <a:chExt cx="3135598" cy="566819"/>
            </a:xfrm>
          </p:grpSpPr>
          <p:sp>
            <p:nvSpPr>
              <p:cNvPr id="43" name="TextBox 42">
                <a:extLst>
                  <a:ext uri="{FF2B5EF4-FFF2-40B4-BE49-F238E27FC236}">
                    <a16:creationId xmlns:a16="http://schemas.microsoft.com/office/drawing/2014/main" id="{929041B2-458B-4C3E-8EA6-D0ACB65BCEE7}"/>
                  </a:ext>
                </a:extLst>
              </p:cNvPr>
              <p:cNvSpPr txBox="1"/>
              <p:nvPr/>
            </p:nvSpPr>
            <p:spPr>
              <a:xfrm>
                <a:off x="7570199" y="1169407"/>
                <a:ext cx="496411" cy="334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12</a:t>
                </a:r>
              </a:p>
            </p:txBody>
          </p:sp>
          <p:sp>
            <p:nvSpPr>
              <p:cNvPr id="44" name="TextBox 43">
                <a:extLst>
                  <a:ext uri="{FF2B5EF4-FFF2-40B4-BE49-F238E27FC236}">
                    <a16:creationId xmlns:a16="http://schemas.microsoft.com/office/drawing/2014/main" id="{DF969086-C3B8-4D2D-A70F-7054BC5B5D4E}"/>
                  </a:ext>
                </a:extLst>
              </p:cNvPr>
              <p:cNvSpPr txBox="1"/>
              <p:nvPr/>
            </p:nvSpPr>
            <p:spPr>
              <a:xfrm>
                <a:off x="8356447" y="1210343"/>
                <a:ext cx="34176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12</a:t>
                </a:r>
              </a:p>
            </p:txBody>
          </p:sp>
          <p:sp>
            <p:nvSpPr>
              <p:cNvPr id="45" name="TextBox 44">
                <a:extLst>
                  <a:ext uri="{FF2B5EF4-FFF2-40B4-BE49-F238E27FC236}">
                    <a16:creationId xmlns:a16="http://schemas.microsoft.com/office/drawing/2014/main" id="{C30A2055-DE0A-42A7-96D9-8FCB8C65CD7B}"/>
                  </a:ext>
                </a:extLst>
              </p:cNvPr>
              <p:cNvSpPr txBox="1"/>
              <p:nvPr/>
            </p:nvSpPr>
            <p:spPr>
              <a:xfrm>
                <a:off x="9175401" y="1125825"/>
                <a:ext cx="721044" cy="334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12</a:t>
                </a:r>
              </a:p>
            </p:txBody>
          </p:sp>
          <p:sp>
            <p:nvSpPr>
              <p:cNvPr id="46" name="TextBox 45">
                <a:extLst>
                  <a:ext uri="{FF2B5EF4-FFF2-40B4-BE49-F238E27FC236}">
                    <a16:creationId xmlns:a16="http://schemas.microsoft.com/office/drawing/2014/main" id="{F3B729B1-BAB8-4D68-BA48-B91CD658EFF5}"/>
                  </a:ext>
                </a:extLst>
              </p:cNvPr>
              <p:cNvSpPr txBox="1"/>
              <p:nvPr/>
            </p:nvSpPr>
            <p:spPr>
              <a:xfrm>
                <a:off x="9984753" y="936684"/>
                <a:ext cx="721044" cy="3340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Calibri" panose="020F0502020204030204"/>
                    <a:ea typeface="+mn-ea"/>
                    <a:cs typeface="+mn-cs"/>
                  </a:rPr>
                  <a:t>15</a:t>
                </a:r>
              </a:p>
            </p:txBody>
          </p:sp>
        </p:grpSp>
      </p:grpSp>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306455"/>
            <a:ext cx="8341244"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rgbClr val="941100"/>
                </a:solidFill>
                <a:effectLst/>
                <a:uLnTx/>
                <a:uFillTx/>
                <a:latin typeface="Ayuthaya" pitchFamily="2" charset="-34"/>
                <a:ea typeface="Ayuthaya" pitchFamily="2" charset="-34"/>
                <a:cs typeface="Ayuthaya" pitchFamily="2" charset="-34"/>
              </a:rPr>
              <a:t>Exploratory</a:t>
            </a:r>
            <a:r>
              <a:rPr kumimoji="0" lang="en-US" sz="3600" b="0" i="0" u="none" strike="noStrike" kern="1200" cap="none" spc="0" normalizeH="0" baseline="0" noProof="0">
                <a:ln>
                  <a:noFill/>
                </a:ln>
                <a:solidFill>
                  <a:srgbClr val="000000"/>
                </a:solidFill>
                <a:effectLst/>
                <a:uLnTx/>
                <a:uFillTx/>
                <a:latin typeface="Calibri Light" panose="020F0302020204030204"/>
                <a:ea typeface="+mj-ea"/>
                <a:cs typeface="+mj-cs"/>
              </a:rPr>
              <a:t> </a:t>
            </a:r>
            <a:r>
              <a:rPr kumimoji="0" lang="en-US" sz="3600" b="1" i="0" u="none" strike="noStrike" kern="1200" cap="none" spc="0" normalizeH="0" baseline="0" noProof="0">
                <a:ln>
                  <a:noFill/>
                </a:ln>
                <a:solidFill>
                  <a:srgbClr val="941100"/>
                </a:solidFill>
                <a:effectLst/>
                <a:uLnTx/>
                <a:uFillTx/>
                <a:latin typeface="Ayuthaya" pitchFamily="2" charset="-34"/>
                <a:ea typeface="Ayuthaya" pitchFamily="2" charset="-34"/>
                <a:cs typeface="Ayuthaya" pitchFamily="2" charset="-34"/>
              </a:rPr>
              <a:t>Data Analysis: by Cuisine</a:t>
            </a:r>
          </a:p>
        </p:txBody>
      </p:sp>
      <p:sp>
        <p:nvSpPr>
          <p:cNvPr id="40" name="TextBox 39">
            <a:extLst>
              <a:ext uri="{FF2B5EF4-FFF2-40B4-BE49-F238E27FC236}">
                <a16:creationId xmlns:a16="http://schemas.microsoft.com/office/drawing/2014/main" id="{DAD89273-29C5-431F-8221-F48F09544812}"/>
              </a:ext>
            </a:extLst>
          </p:cNvPr>
          <p:cNvSpPr txBox="1"/>
          <p:nvPr/>
        </p:nvSpPr>
        <p:spPr>
          <a:xfrm>
            <a:off x="860660" y="5895117"/>
            <a:ext cx="8487591" cy="738664"/>
          </a:xfrm>
          <a:prstGeom prst="rect">
            <a:avLst/>
          </a:prstGeom>
          <a:noFill/>
        </p:spPr>
        <p:txBody>
          <a:bodyPr wrap="square" rtlCol="0" anchor="t">
            <a:spAutoFit/>
          </a:bodyPr>
          <a:lstStyle/>
          <a:p>
            <a:pPr marL="285750" indent="-285750">
              <a:buFont typeface="Arial" panose="020B0604020202020204" pitchFamily="34" charset="0"/>
              <a:buChar char="•"/>
            </a:pPr>
            <a:r>
              <a:rPr lang="en-US" sz="1400">
                <a:ea typeface="+mn-lt"/>
                <a:cs typeface="+mn-lt"/>
              </a:rPr>
              <a:t>4 cuisines</a:t>
            </a:r>
          </a:p>
          <a:p>
            <a:pPr marL="285750" indent="-285750">
              <a:buFont typeface="Arial" panose="020B0604020202020204" pitchFamily="34" charset="0"/>
              <a:buChar char="•"/>
            </a:pPr>
            <a:r>
              <a:rPr lang="en-US" sz="1400">
                <a:ea typeface="+mn-lt"/>
                <a:cs typeface="+mn-lt"/>
              </a:rPr>
              <a:t>Order numbers: Italian &gt; Thai &gt; Indian &gt; Continental</a:t>
            </a:r>
          </a:p>
          <a:p>
            <a:pPr marL="285750" indent="-285750">
              <a:buFont typeface="Arial" panose="020B0604020202020204" pitchFamily="34" charset="0"/>
              <a:buChar char="•"/>
            </a:pPr>
            <a:r>
              <a:rPr lang="en-US" sz="1400">
                <a:ea typeface="+mn-lt"/>
                <a:cs typeface="+mn-lt"/>
              </a:rPr>
              <a:t>Unit price: Continental &gt; Indian &gt; Italian &gt; Thai</a:t>
            </a:r>
            <a:endParaRPr lang="en-US" sz="1400"/>
          </a:p>
        </p:txBody>
      </p:sp>
      <p:pic>
        <p:nvPicPr>
          <p:cNvPr id="37" name="Content Placeholder 3">
            <a:extLst>
              <a:ext uri="{FF2B5EF4-FFF2-40B4-BE49-F238E27FC236}">
                <a16:creationId xmlns:a16="http://schemas.microsoft.com/office/drawing/2014/main" id="{B2CC5630-6C8F-4803-BB5D-2D1B0F66D710}"/>
              </a:ext>
            </a:extLst>
          </p:cNvPr>
          <p:cNvPicPr>
            <a:picLocks noGrp="1" noChangeAspect="1"/>
          </p:cNvPicPr>
          <p:nvPr>
            <p:ph idx="1"/>
          </p:nvPr>
        </p:nvPicPr>
        <p:blipFill>
          <a:blip r:embed="rId4"/>
          <a:stretch>
            <a:fillRect/>
          </a:stretch>
        </p:blipFill>
        <p:spPr>
          <a:xfrm>
            <a:off x="6028472" y="2133886"/>
            <a:ext cx="4607663" cy="3007575"/>
          </a:xfrm>
          <a:prstGeom prst="rect">
            <a:avLst/>
          </a:prstGeom>
        </p:spPr>
      </p:pic>
      <p:sp>
        <p:nvSpPr>
          <p:cNvPr id="47" name="TextBox 46">
            <a:extLst>
              <a:ext uri="{FF2B5EF4-FFF2-40B4-BE49-F238E27FC236}">
                <a16:creationId xmlns:a16="http://schemas.microsoft.com/office/drawing/2014/main" id="{4A6F2B1F-8DC0-49DA-9BBB-DEF631BA396D}"/>
              </a:ext>
            </a:extLst>
          </p:cNvPr>
          <p:cNvSpPr txBox="1"/>
          <p:nvPr/>
        </p:nvSpPr>
        <p:spPr>
          <a:xfrm>
            <a:off x="7153766" y="1824635"/>
            <a:ext cx="5321630" cy="307777"/>
          </a:xfrm>
          <a:prstGeom prst="rect">
            <a:avLst/>
          </a:prstGeom>
          <a:noFill/>
        </p:spPr>
        <p:txBody>
          <a:bodyPr wrap="square" rtlCol="0" anchor="t">
            <a:spAutoFit/>
          </a:bodyPr>
          <a:lstStyle/>
          <a:p>
            <a:r>
              <a:rPr lang="en-US" altLang="zh-CN" sz="1400">
                <a:ea typeface="等线"/>
              </a:rPr>
              <a:t>Category- Cuisine combination</a:t>
            </a:r>
            <a:endParaRPr lang="en-US" sz="1400">
              <a:ea typeface="+mn-lt"/>
              <a:cs typeface="+mn-lt"/>
            </a:endParaRPr>
          </a:p>
        </p:txBody>
      </p:sp>
      <p:sp>
        <p:nvSpPr>
          <p:cNvPr id="48" name="TextBox 47">
            <a:extLst>
              <a:ext uri="{FF2B5EF4-FFF2-40B4-BE49-F238E27FC236}">
                <a16:creationId xmlns:a16="http://schemas.microsoft.com/office/drawing/2014/main" id="{9F8D615A-097B-42BD-AF7F-5CABEE6BECC9}"/>
              </a:ext>
            </a:extLst>
          </p:cNvPr>
          <p:cNvSpPr txBox="1"/>
          <p:nvPr/>
        </p:nvSpPr>
        <p:spPr>
          <a:xfrm>
            <a:off x="6096000" y="5805139"/>
            <a:ext cx="8487591" cy="738664"/>
          </a:xfrm>
          <a:prstGeom prst="rect">
            <a:avLst/>
          </a:prstGeom>
          <a:noFill/>
        </p:spPr>
        <p:txBody>
          <a:bodyPr wrap="square" rtlCol="0" anchor="t">
            <a:spAutoFit/>
          </a:bodyPr>
          <a:lstStyle/>
          <a:p>
            <a:pPr marL="285750" indent="-285750">
              <a:buFont typeface="Arial" panose="020B0604020202020204" pitchFamily="34" charset="0"/>
              <a:buChar char="•"/>
            </a:pPr>
            <a:r>
              <a:rPr lang="en-US" sz="1400">
                <a:ea typeface="+mn-lt"/>
                <a:cs typeface="+mn-lt"/>
              </a:rPr>
              <a:t>Beverage 4 favors, other categories belong to one specific cuisine</a:t>
            </a:r>
          </a:p>
          <a:p>
            <a:pPr marL="285750" indent="-285750">
              <a:buFont typeface="Arial" panose="020B0604020202020204" pitchFamily="34" charset="0"/>
              <a:buChar char="•"/>
            </a:pPr>
            <a:r>
              <a:rPr lang="en-US" sz="1400">
                <a:ea typeface="+mn-lt"/>
                <a:cs typeface="+mn-lt"/>
              </a:rPr>
              <a:t>Each cuisine contain 4~5 different kinds of meals</a:t>
            </a:r>
          </a:p>
          <a:p>
            <a:endParaRPr lang="en-US" sz="1400"/>
          </a:p>
        </p:txBody>
      </p:sp>
    </p:spTree>
    <p:extLst>
      <p:ext uri="{BB962C8B-B14F-4D97-AF65-F5344CB8AC3E}">
        <p14:creationId xmlns:p14="http://schemas.microsoft.com/office/powerpoint/2010/main" val="16353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onut 5">
            <a:extLst>
              <a:ext uri="{FF2B5EF4-FFF2-40B4-BE49-F238E27FC236}">
                <a16:creationId xmlns:a16="http://schemas.microsoft.com/office/drawing/2014/main" id="{18FB4277-AA1C-4EC0-849F-216AC68EC538}"/>
              </a:ext>
            </a:extLst>
          </p:cNvPr>
          <p:cNvSpPr/>
          <p:nvPr/>
        </p:nvSpPr>
        <p:spPr>
          <a:xfrm>
            <a:off x="59450" y="5486814"/>
            <a:ext cx="552893" cy="552894"/>
          </a:xfrm>
          <a:prstGeom prst="don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Picture 15">
            <a:extLst>
              <a:ext uri="{FF2B5EF4-FFF2-40B4-BE49-F238E27FC236}">
                <a16:creationId xmlns:a16="http://schemas.microsoft.com/office/drawing/2014/main" id="{F710ED24-C761-436B-83F3-E7A04117461F}"/>
              </a:ext>
            </a:extLst>
          </p:cNvPr>
          <p:cNvPicPr>
            <a:picLocks noChangeAspect="1"/>
          </p:cNvPicPr>
          <p:nvPr/>
        </p:nvPicPr>
        <p:blipFill>
          <a:blip r:embed="rId3"/>
          <a:stretch>
            <a:fillRect/>
          </a:stretch>
        </p:blipFill>
        <p:spPr>
          <a:xfrm>
            <a:off x="303435" y="1371186"/>
            <a:ext cx="2594004" cy="4017696"/>
          </a:xfrm>
          <a:prstGeom prst="rect">
            <a:avLst/>
          </a:prstGeom>
        </p:spPr>
      </p:pic>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le 3">
            <a:extLst>
              <a:ext uri="{FF2B5EF4-FFF2-40B4-BE49-F238E27FC236}">
                <a16:creationId xmlns:a16="http://schemas.microsoft.com/office/drawing/2014/main" id="{D413197E-480B-489F-9D38-397D138AE5BB}"/>
              </a:ext>
            </a:extLst>
          </p:cNvPr>
          <p:cNvSpPr txBox="1">
            <a:spLocks/>
          </p:cNvSpPr>
          <p:nvPr/>
        </p:nvSpPr>
        <p:spPr>
          <a:xfrm>
            <a:off x="738961" y="306455"/>
            <a:ext cx="11233506"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a:ln>
                  <a:noFill/>
                </a:ln>
                <a:solidFill>
                  <a:srgbClr val="941100"/>
                </a:solidFill>
                <a:effectLst/>
                <a:uLnTx/>
                <a:uFillTx/>
                <a:latin typeface="Ayuthaya" pitchFamily="2" charset="-34"/>
                <a:ea typeface="Ayuthaya" pitchFamily="2" charset="-34"/>
                <a:cs typeface="Ayuthaya" pitchFamily="2" charset="-34"/>
              </a:rPr>
              <a:t>Exploratory</a:t>
            </a:r>
            <a:r>
              <a:rPr kumimoji="0" lang="en-US" sz="3600" b="0" i="0" u="none" strike="noStrike" kern="1200" cap="none" spc="0" normalizeH="0" baseline="0" noProof="0">
                <a:ln>
                  <a:noFill/>
                </a:ln>
                <a:solidFill>
                  <a:srgbClr val="000000"/>
                </a:solidFill>
                <a:effectLst/>
                <a:uLnTx/>
                <a:uFillTx/>
                <a:latin typeface="Calibri Light" panose="020F0302020204030204"/>
                <a:ea typeface="+mj-ea"/>
                <a:cs typeface="+mj-cs"/>
              </a:rPr>
              <a:t> </a:t>
            </a:r>
            <a:r>
              <a:rPr kumimoji="0" lang="en-US" sz="3600" b="1" i="0" u="none" strike="noStrike" kern="1200" cap="none" spc="0" normalizeH="0" baseline="0" noProof="0">
                <a:ln>
                  <a:noFill/>
                </a:ln>
                <a:solidFill>
                  <a:srgbClr val="941100"/>
                </a:solidFill>
                <a:effectLst/>
                <a:uLnTx/>
                <a:uFillTx/>
                <a:latin typeface="Ayuthaya" pitchFamily="2" charset="-34"/>
                <a:ea typeface="Ayuthaya" pitchFamily="2" charset="-34"/>
                <a:cs typeface="Ayuthaya" pitchFamily="2" charset="-34"/>
              </a:rPr>
              <a:t>Data Analysis: by Center</a:t>
            </a:r>
          </a:p>
        </p:txBody>
      </p:sp>
      <p:sp>
        <p:nvSpPr>
          <p:cNvPr id="17" name="TextBox 16">
            <a:extLst>
              <a:ext uri="{FF2B5EF4-FFF2-40B4-BE49-F238E27FC236}">
                <a16:creationId xmlns:a16="http://schemas.microsoft.com/office/drawing/2014/main" id="{EA546B0D-6BE6-4D32-8F3B-1CE959097968}"/>
              </a:ext>
            </a:extLst>
          </p:cNvPr>
          <p:cNvSpPr txBox="1"/>
          <p:nvPr/>
        </p:nvSpPr>
        <p:spPr>
          <a:xfrm>
            <a:off x="318851" y="5740735"/>
            <a:ext cx="29582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t>3 types, 77 centers</a:t>
            </a:r>
          </a:p>
          <a:p>
            <a:pPr marL="285750" indent="-285750">
              <a:buFont typeface="Arial"/>
              <a:buChar char="•"/>
            </a:pPr>
            <a:r>
              <a:rPr lang="en-US" sz="1400"/>
              <a:t>number: type A &gt; type C &gt; type B</a:t>
            </a:r>
          </a:p>
        </p:txBody>
      </p:sp>
      <p:sp>
        <p:nvSpPr>
          <p:cNvPr id="3" name="Rectangle 2">
            <a:extLst>
              <a:ext uri="{FF2B5EF4-FFF2-40B4-BE49-F238E27FC236}">
                <a16:creationId xmlns:a16="http://schemas.microsoft.com/office/drawing/2014/main" id="{8C6D8D88-28FE-4119-92F0-9FA059446673}"/>
              </a:ext>
            </a:extLst>
          </p:cNvPr>
          <p:cNvSpPr/>
          <p:nvPr/>
        </p:nvSpPr>
        <p:spPr>
          <a:xfrm>
            <a:off x="3402114" y="5740735"/>
            <a:ext cx="2678471" cy="523220"/>
          </a:xfrm>
          <a:prstGeom prst="rect">
            <a:avLst/>
          </a:prstGeom>
        </p:spPr>
        <p:txBody>
          <a:bodyPr wrap="square">
            <a:spAutoFit/>
          </a:bodyPr>
          <a:lstStyle/>
          <a:p>
            <a:pPr marL="285750" indent="-285750">
              <a:buFont typeface="Arial"/>
              <a:buChar char="•"/>
            </a:pPr>
            <a:r>
              <a:rPr lang="en-US" sz="1400"/>
              <a:t>8 regions</a:t>
            </a:r>
          </a:p>
          <a:p>
            <a:pPr marL="285750" indent="-285750">
              <a:buFont typeface="Arial"/>
              <a:buChar char="•"/>
            </a:pPr>
            <a:r>
              <a:rPr lang="en-US" sz="1400"/>
              <a:t>Type A center in every region</a:t>
            </a:r>
          </a:p>
        </p:txBody>
      </p:sp>
      <p:pic>
        <p:nvPicPr>
          <p:cNvPr id="4" name="Picture 3">
            <a:extLst>
              <a:ext uri="{FF2B5EF4-FFF2-40B4-BE49-F238E27FC236}">
                <a16:creationId xmlns:a16="http://schemas.microsoft.com/office/drawing/2014/main" id="{6AB40175-B0EC-4D1D-B199-46DF78B28BD0}"/>
              </a:ext>
            </a:extLst>
          </p:cNvPr>
          <p:cNvPicPr>
            <a:picLocks noChangeAspect="1"/>
          </p:cNvPicPr>
          <p:nvPr/>
        </p:nvPicPr>
        <p:blipFill>
          <a:blip r:embed="rId4"/>
          <a:stretch>
            <a:fillRect/>
          </a:stretch>
        </p:blipFill>
        <p:spPr>
          <a:xfrm>
            <a:off x="3033388" y="1370863"/>
            <a:ext cx="2958281" cy="4018337"/>
          </a:xfrm>
          <a:prstGeom prst="rect">
            <a:avLst/>
          </a:prstGeom>
        </p:spPr>
      </p:pic>
      <p:pic>
        <p:nvPicPr>
          <p:cNvPr id="11" name="Picture 10">
            <a:extLst>
              <a:ext uri="{FF2B5EF4-FFF2-40B4-BE49-F238E27FC236}">
                <a16:creationId xmlns:a16="http://schemas.microsoft.com/office/drawing/2014/main" id="{CAB8A3B9-B6AD-4B71-879B-DDFE51D80EE7}"/>
              </a:ext>
            </a:extLst>
          </p:cNvPr>
          <p:cNvPicPr>
            <a:picLocks noChangeAspect="1"/>
          </p:cNvPicPr>
          <p:nvPr/>
        </p:nvPicPr>
        <p:blipFill>
          <a:blip r:embed="rId5"/>
          <a:stretch>
            <a:fillRect/>
          </a:stretch>
        </p:blipFill>
        <p:spPr>
          <a:xfrm>
            <a:off x="6215773" y="1370863"/>
            <a:ext cx="2482875" cy="4018338"/>
          </a:xfrm>
          <a:prstGeom prst="rect">
            <a:avLst/>
          </a:prstGeom>
        </p:spPr>
      </p:pic>
      <p:pic>
        <p:nvPicPr>
          <p:cNvPr id="14" name="Picture 13">
            <a:extLst>
              <a:ext uri="{FF2B5EF4-FFF2-40B4-BE49-F238E27FC236}">
                <a16:creationId xmlns:a16="http://schemas.microsoft.com/office/drawing/2014/main" id="{081A5770-B4BE-465D-B78F-704E8A5E1668}"/>
              </a:ext>
            </a:extLst>
          </p:cNvPr>
          <p:cNvPicPr>
            <a:picLocks noChangeAspect="1"/>
          </p:cNvPicPr>
          <p:nvPr/>
        </p:nvPicPr>
        <p:blipFill>
          <a:blip r:embed="rId6"/>
          <a:stretch>
            <a:fillRect/>
          </a:stretch>
        </p:blipFill>
        <p:spPr>
          <a:xfrm>
            <a:off x="9064723" y="1320956"/>
            <a:ext cx="2630701" cy="4100977"/>
          </a:xfrm>
          <a:prstGeom prst="rect">
            <a:avLst/>
          </a:prstGeom>
        </p:spPr>
      </p:pic>
      <p:sp>
        <p:nvSpPr>
          <p:cNvPr id="18" name="Rectangle 17">
            <a:extLst>
              <a:ext uri="{FF2B5EF4-FFF2-40B4-BE49-F238E27FC236}">
                <a16:creationId xmlns:a16="http://schemas.microsoft.com/office/drawing/2014/main" id="{7BA5179C-36BA-4D33-B6B3-9644DF105679}"/>
              </a:ext>
            </a:extLst>
          </p:cNvPr>
          <p:cNvSpPr/>
          <p:nvPr/>
        </p:nvSpPr>
        <p:spPr>
          <a:xfrm>
            <a:off x="8960390" y="5773785"/>
            <a:ext cx="2678471" cy="523220"/>
          </a:xfrm>
          <a:prstGeom prst="rect">
            <a:avLst/>
          </a:prstGeom>
        </p:spPr>
        <p:txBody>
          <a:bodyPr wrap="square">
            <a:spAutoFit/>
          </a:bodyPr>
          <a:lstStyle/>
          <a:p>
            <a:pPr marL="285750" indent="-285750">
              <a:buFont typeface="Arial"/>
              <a:buChar char="•"/>
            </a:pPr>
            <a:r>
              <a:rPr lang="en-US" sz="1400"/>
              <a:t>Order number: B &gt; A &gt; C</a:t>
            </a:r>
          </a:p>
          <a:p>
            <a:pPr marL="285750" indent="-285750">
              <a:buFont typeface="Arial"/>
              <a:buChar char="•"/>
            </a:pPr>
            <a:r>
              <a:rPr lang="en-US" sz="1400"/>
              <a:t>Unit price: C &gt; A &gt; B</a:t>
            </a:r>
          </a:p>
        </p:txBody>
      </p:sp>
      <p:sp>
        <p:nvSpPr>
          <p:cNvPr id="19" name="Rectangle 18">
            <a:extLst>
              <a:ext uri="{FF2B5EF4-FFF2-40B4-BE49-F238E27FC236}">
                <a16:creationId xmlns:a16="http://schemas.microsoft.com/office/drawing/2014/main" id="{01F7727F-68EA-44ED-A500-FD2BAE8FB514}"/>
              </a:ext>
            </a:extLst>
          </p:cNvPr>
          <p:cNvSpPr/>
          <p:nvPr/>
        </p:nvSpPr>
        <p:spPr>
          <a:xfrm>
            <a:off x="6339986" y="5848455"/>
            <a:ext cx="2678471" cy="307777"/>
          </a:xfrm>
          <a:prstGeom prst="rect">
            <a:avLst/>
          </a:prstGeom>
        </p:spPr>
        <p:txBody>
          <a:bodyPr wrap="square">
            <a:spAutoFit/>
          </a:bodyPr>
          <a:lstStyle/>
          <a:p>
            <a:pPr marL="285750" indent="-285750">
              <a:buFont typeface="Arial"/>
              <a:buChar char="•"/>
            </a:pPr>
            <a:r>
              <a:rPr lang="en-US" sz="1400"/>
              <a:t>Average area: B &gt; A &gt; C</a:t>
            </a:r>
          </a:p>
        </p:txBody>
      </p:sp>
    </p:spTree>
    <p:extLst>
      <p:ext uri="{BB962C8B-B14F-4D97-AF65-F5344CB8AC3E}">
        <p14:creationId xmlns:p14="http://schemas.microsoft.com/office/powerpoint/2010/main" val="397885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8062EF43-DAB0-3046-8AA9-338B2113E9BF}"/>
              </a:ext>
            </a:extLst>
          </p:cNvPr>
          <p:cNvSpPr/>
          <p:nvPr/>
        </p:nvSpPr>
        <p:spPr>
          <a:xfrm rot="19779779">
            <a:off x="-584792" y="-138224"/>
            <a:ext cx="2073349" cy="1787370"/>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a:extLst>
              <a:ext uri="{FF2B5EF4-FFF2-40B4-BE49-F238E27FC236}">
                <a16:creationId xmlns:a16="http://schemas.microsoft.com/office/drawing/2014/main" id="{98411D69-8595-3341-B8C9-C8228779F997}"/>
              </a:ext>
            </a:extLst>
          </p:cNvPr>
          <p:cNvSpPr txBox="1">
            <a:spLocks/>
          </p:cNvSpPr>
          <p:nvPr/>
        </p:nvSpPr>
        <p:spPr>
          <a:xfrm>
            <a:off x="738961" y="306455"/>
            <a:ext cx="11380119" cy="13522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solidFill>
                  <a:srgbClr val="941100"/>
                </a:solidFill>
                <a:latin typeface="Ayuthaya" pitchFamily="2" charset="-34"/>
                <a:ea typeface="Ayuthaya" pitchFamily="2" charset="-34"/>
                <a:cs typeface="Ayuthaya"/>
              </a:rPr>
              <a:t>How to build Demand Model</a:t>
            </a:r>
            <a:endParaRPr lang="en-US" altLang="zh-CN" sz="4000" b="1">
              <a:solidFill>
                <a:srgbClr val="941100"/>
              </a:solidFill>
              <a:latin typeface="Calibri Light"/>
              <a:ea typeface="Ayuthaya" pitchFamily="2" charset="-34"/>
              <a:cs typeface="Ayuthaya" pitchFamily="2" charset="-34"/>
            </a:endParaRPr>
          </a:p>
        </p:txBody>
      </p:sp>
      <p:sp>
        <p:nvSpPr>
          <p:cNvPr id="6" name="Donut 5">
            <a:extLst>
              <a:ext uri="{FF2B5EF4-FFF2-40B4-BE49-F238E27FC236}">
                <a16:creationId xmlns:a16="http://schemas.microsoft.com/office/drawing/2014/main" id="{2823C6EB-F4DF-4278-91F8-AD0D0890584A}"/>
              </a:ext>
            </a:extLst>
          </p:cNvPr>
          <p:cNvSpPr/>
          <p:nvPr/>
        </p:nvSpPr>
        <p:spPr>
          <a:xfrm>
            <a:off x="623311" y="4940283"/>
            <a:ext cx="552893" cy="552894"/>
          </a:xfrm>
          <a:prstGeom prst="don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6" descr="A screenshot of a cell phone&#10;&#10;Description generated with very high confidence">
            <a:extLst>
              <a:ext uri="{FF2B5EF4-FFF2-40B4-BE49-F238E27FC236}">
                <a16:creationId xmlns:a16="http://schemas.microsoft.com/office/drawing/2014/main" id="{5E686A03-AFA9-4E99-A7F9-C06F29129112}"/>
              </a:ext>
            </a:extLst>
          </p:cNvPr>
          <p:cNvPicPr>
            <a:picLocks noChangeAspect="1"/>
          </p:cNvPicPr>
          <p:nvPr/>
        </p:nvPicPr>
        <p:blipFill>
          <a:blip r:embed="rId3"/>
          <a:stretch>
            <a:fillRect/>
          </a:stretch>
        </p:blipFill>
        <p:spPr>
          <a:xfrm>
            <a:off x="1623290" y="2179165"/>
            <a:ext cx="4202215" cy="3118498"/>
          </a:xfrm>
          <a:prstGeom prst="rect">
            <a:avLst/>
          </a:prstGeom>
        </p:spPr>
      </p:pic>
      <p:sp>
        <p:nvSpPr>
          <p:cNvPr id="8" name="TextBox 7">
            <a:extLst>
              <a:ext uri="{FF2B5EF4-FFF2-40B4-BE49-F238E27FC236}">
                <a16:creationId xmlns:a16="http://schemas.microsoft.com/office/drawing/2014/main" id="{159F5C29-2C95-45EE-95BA-6FD0DAD427D5}"/>
              </a:ext>
            </a:extLst>
          </p:cNvPr>
          <p:cNvSpPr txBox="1"/>
          <p:nvPr/>
        </p:nvSpPr>
        <p:spPr>
          <a:xfrm>
            <a:off x="806790" y="5068951"/>
            <a:ext cx="5282734" cy="1107996"/>
          </a:xfrm>
          <a:prstGeom prst="rect">
            <a:avLst/>
          </a:prstGeom>
          <a:noFill/>
        </p:spPr>
        <p:txBody>
          <a:bodyPr wrap="square" rtlCol="0" anchor="t">
            <a:spAutoFit/>
          </a:bodyPr>
          <a:lstStyle/>
          <a:p>
            <a:r>
              <a:rPr lang="en-US" altLang="zh-CN" b="1" u="sng" dirty="0">
                <a:ea typeface="等线"/>
              </a:rPr>
              <a:t>Data</a:t>
            </a:r>
            <a:r>
              <a:rPr lang="zh-CN" altLang="en-US" b="1" u="sng" dirty="0">
                <a:ea typeface="等线"/>
              </a:rPr>
              <a:t> </a:t>
            </a:r>
            <a:r>
              <a:rPr lang="en-US" altLang="zh-CN" b="1" u="sng" dirty="0">
                <a:ea typeface="等线"/>
              </a:rPr>
              <a:t>explanation:</a:t>
            </a:r>
          </a:p>
          <a:p>
            <a:r>
              <a:rPr lang="en-US" sz="1600">
                <a:ea typeface="+mn-lt"/>
                <a:cs typeface="+mn-lt"/>
              </a:rPr>
              <a:t>It is shown that the number of orders is </a:t>
            </a:r>
            <a:r>
              <a:rPr lang="en-US" sz="1600" dirty="0">
                <a:ea typeface="+mn-lt"/>
                <a:cs typeface="+mn-lt"/>
              </a:rPr>
              <a:t>highly correlated with unit price, emailer promotion, homepage featured, and op_ area. </a:t>
            </a:r>
            <a:endParaRPr lang="en-US" altLang="zh-CN" sz="1600" dirty="0">
              <a:ea typeface="等线"/>
              <a:cs typeface="+mn-lt"/>
            </a:endParaRPr>
          </a:p>
        </p:txBody>
      </p:sp>
      <p:sp>
        <p:nvSpPr>
          <p:cNvPr id="11" name="TextBox 2">
            <a:extLst>
              <a:ext uri="{FF2B5EF4-FFF2-40B4-BE49-F238E27FC236}">
                <a16:creationId xmlns:a16="http://schemas.microsoft.com/office/drawing/2014/main" id="{F814DC1E-915E-4A16-B490-9CFD71941B77}"/>
              </a:ext>
            </a:extLst>
          </p:cNvPr>
          <p:cNvSpPr txBox="1"/>
          <p:nvPr/>
        </p:nvSpPr>
        <p:spPr>
          <a:xfrm>
            <a:off x="6601431" y="5333206"/>
            <a:ext cx="5278866"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ea typeface="+mn-lt"/>
                <a:cs typeface="+mn-lt"/>
              </a:rPr>
              <a:t>The relationship between unit checkout price and number of orders, </a:t>
            </a:r>
            <a:r>
              <a:rPr lang="en-US" sz="1600" dirty="0">
                <a:ea typeface="+mn-lt"/>
                <a:cs typeface="Segoe UI"/>
              </a:rPr>
              <a:t>we</a:t>
            </a:r>
            <a:r>
              <a:rPr lang="en-US" sz="1600" dirty="0">
                <a:cs typeface="Segoe UI"/>
              </a:rPr>
              <a:t> will run a log linear model </a:t>
            </a:r>
            <a:endParaRPr lang="en-US" sz="1600" dirty="0">
              <a:cs typeface="Calibri"/>
            </a:endParaRPr>
          </a:p>
        </p:txBody>
      </p:sp>
      <p:pic>
        <p:nvPicPr>
          <p:cNvPr id="4" name="Picture 6" descr="A screenshot of a map&#10;&#10;Description generated with very high confidence">
            <a:extLst>
              <a:ext uri="{FF2B5EF4-FFF2-40B4-BE49-F238E27FC236}">
                <a16:creationId xmlns:a16="http://schemas.microsoft.com/office/drawing/2014/main" id="{F579F23D-5EF7-4DD7-9CB3-EB89A44FD6D3}"/>
              </a:ext>
            </a:extLst>
          </p:cNvPr>
          <p:cNvPicPr>
            <a:picLocks noChangeAspect="1"/>
          </p:cNvPicPr>
          <p:nvPr/>
        </p:nvPicPr>
        <p:blipFill>
          <a:blip r:embed="rId4"/>
          <a:stretch>
            <a:fillRect/>
          </a:stretch>
        </p:blipFill>
        <p:spPr>
          <a:xfrm>
            <a:off x="6740770" y="2326789"/>
            <a:ext cx="4244285" cy="2972282"/>
          </a:xfrm>
          <a:prstGeom prst="rect">
            <a:avLst/>
          </a:prstGeom>
        </p:spPr>
      </p:pic>
      <p:sp>
        <p:nvSpPr>
          <p:cNvPr id="3" name="Rectangle: Rounded Corners 2">
            <a:extLst>
              <a:ext uri="{FF2B5EF4-FFF2-40B4-BE49-F238E27FC236}">
                <a16:creationId xmlns:a16="http://schemas.microsoft.com/office/drawing/2014/main" id="{C3D33D72-0AF6-4F28-9A6A-0D375312F997}"/>
              </a:ext>
            </a:extLst>
          </p:cNvPr>
          <p:cNvSpPr/>
          <p:nvPr/>
        </p:nvSpPr>
        <p:spPr>
          <a:xfrm>
            <a:off x="2854036" y="1655618"/>
            <a:ext cx="2036617" cy="533400"/>
          </a:xfrm>
          <a:prstGeom prst="roundRect">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65000"/>
                    <a:lumOff val="35000"/>
                  </a:schemeClr>
                </a:solidFill>
                <a:cs typeface="Ayuthaya"/>
              </a:rPr>
              <a:t>Correlation Matrix</a:t>
            </a:r>
            <a:endParaRPr lang="en-US">
              <a:solidFill>
                <a:schemeClr val="tx1">
                  <a:lumMod val="65000"/>
                  <a:lumOff val="35000"/>
                </a:schemeClr>
              </a:solidFill>
              <a:cs typeface="Calibri"/>
            </a:endParaRPr>
          </a:p>
        </p:txBody>
      </p:sp>
      <p:sp>
        <p:nvSpPr>
          <p:cNvPr id="10" name="Rectangle: Rounded Corners 9">
            <a:extLst>
              <a:ext uri="{FF2B5EF4-FFF2-40B4-BE49-F238E27FC236}">
                <a16:creationId xmlns:a16="http://schemas.microsoft.com/office/drawing/2014/main" id="{BD93D85D-F6CA-4276-94BF-8F3ED6EAE102}"/>
              </a:ext>
            </a:extLst>
          </p:cNvPr>
          <p:cNvSpPr/>
          <p:nvPr/>
        </p:nvSpPr>
        <p:spPr>
          <a:xfrm>
            <a:off x="7876308" y="1655617"/>
            <a:ext cx="1981198" cy="526473"/>
          </a:xfrm>
          <a:prstGeom prst="roundRect">
            <a:avLst/>
          </a:prstGeom>
          <a:solidFill>
            <a:srgbClr val="F7E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65000"/>
                    <a:lumOff val="35000"/>
                  </a:schemeClr>
                </a:solidFill>
                <a:ea typeface="+mn-lt"/>
                <a:cs typeface="+mn-lt"/>
              </a:rPr>
              <a:t> log linear model</a:t>
            </a:r>
            <a:endParaRPr lang="en-US" b="1">
              <a:solidFill>
                <a:schemeClr val="tx1">
                  <a:lumMod val="65000"/>
                  <a:lumOff val="35000"/>
                </a:schemeClr>
              </a:solidFill>
              <a:cs typeface="Calibri"/>
            </a:endParaRPr>
          </a:p>
        </p:txBody>
      </p:sp>
    </p:spTree>
    <p:extLst>
      <p:ext uri="{BB962C8B-B14F-4D97-AF65-F5344CB8AC3E}">
        <p14:creationId xmlns:p14="http://schemas.microsoft.com/office/powerpoint/2010/main" val="4090766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BD374A"/>
      </a:accent1>
      <a:accent2>
        <a:srgbClr val="6A868F"/>
      </a:accent2>
      <a:accent3>
        <a:srgbClr val="31778E"/>
      </a:accent3>
      <a:accent4>
        <a:srgbClr val="D6C88B"/>
      </a:accent4>
      <a:accent5>
        <a:srgbClr val="D66E49"/>
      </a:accent5>
      <a:accent6>
        <a:srgbClr val="649EB2"/>
      </a:accent6>
      <a:hlink>
        <a:srgbClr val="BD374A"/>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10</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demand Forecasting</dc:title>
  <dc:creator>He, Xuechen</dc:creator>
  <cp:revision>763</cp:revision>
  <dcterms:created xsi:type="dcterms:W3CDTF">2020-04-29T03:34:11Z</dcterms:created>
  <dcterms:modified xsi:type="dcterms:W3CDTF">2020-04-30T21:43:55Z</dcterms:modified>
</cp:coreProperties>
</file>