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embeddedFontLst>
    <p:embeddedFont>
      <p:font typeface="Arvo" panose="02000000000000000000" pitchFamily="2" charset="77"/>
      <p:regular r:id="rId4"/>
      <p:bold r:id="rId5"/>
      <p:italic r:id="rId6"/>
      <p:boldItalic r:id="rId7"/>
    </p:embeddedFont>
    <p:embeddedFont>
      <p:font typeface="Fira Sans Condensed" panose="020B0503050000020004" pitchFamily="34" charset="0"/>
      <p:regular r:id="rId8"/>
      <p:bold r:id="rId9"/>
      <p:italic r:id="rId10"/>
      <p:boldItalic r:id="rId11"/>
    </p:embeddedFont>
    <p:embeddedFont>
      <p:font typeface="Fira Sans Condensed SemiBold" panose="020B0603050000020004" pitchFamily="34" charset="0"/>
      <p:regular r:id="rId12"/>
      <p:bold r:id="rId13"/>
      <p:italic r:id="rId14"/>
      <p:boldItalic r:id="rId15"/>
    </p:embeddedFont>
    <p:embeddedFont>
      <p:font typeface="Nunito Ligh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BC"/>
    <a:srgbClr val="008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66AE56-49F1-4024-9CD4-9CFDD14CAA6F}">
  <a:tblStyle styleId="{0E66AE56-49F1-4024-9CD4-9CFDD14CA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0"/>
  </p:normalViewPr>
  <p:slideViewPr>
    <p:cSldViewPr snapToGrid="0" snapToObjects="1">
      <p:cViewPr>
        <p:scale>
          <a:sx n="110" d="100"/>
          <a:sy n="110" d="100"/>
        </p:scale>
        <p:origin x="4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de7457949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de7457949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6" name="Google Shape;86;p9"/>
          <p:cNvCxnSpPr/>
          <p:nvPr/>
        </p:nvCxnSpPr>
        <p:spPr>
          <a:xfrm>
            <a:off x="3343596" y="1831275"/>
            <a:ext cx="0" cy="2459700"/>
          </a:xfrm>
          <a:prstGeom prst="straightConnector1">
            <a:avLst/>
          </a:prstGeom>
          <a:noFill/>
          <a:ln w="9525" cap="flat" cmpd="sng">
            <a:solidFill>
              <a:srgbClr val="E76A2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" name="Google Shape;87;p9"/>
          <p:cNvCxnSpPr/>
          <p:nvPr/>
        </p:nvCxnSpPr>
        <p:spPr>
          <a:xfrm>
            <a:off x="5739196" y="1831275"/>
            <a:ext cx="0" cy="2459700"/>
          </a:xfrm>
          <a:prstGeom prst="straightConnector1">
            <a:avLst/>
          </a:prstGeom>
          <a:noFill/>
          <a:ln w="9525" cap="flat" cmpd="sng">
            <a:solidFill>
              <a:srgbClr val="E76A2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0" y="630500"/>
            <a:ext cx="9172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ctrTitle" idx="2"/>
          </p:nvPr>
        </p:nvSpPr>
        <p:spPr>
          <a:xfrm>
            <a:off x="1020651" y="1492675"/>
            <a:ext cx="2091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020647" y="2002851"/>
            <a:ext cx="2091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ctrTitle" idx="3"/>
          </p:nvPr>
        </p:nvSpPr>
        <p:spPr>
          <a:xfrm>
            <a:off x="3540714" y="1492675"/>
            <a:ext cx="2091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4"/>
          </p:nvPr>
        </p:nvSpPr>
        <p:spPr>
          <a:xfrm>
            <a:off x="3540709" y="2002851"/>
            <a:ext cx="2091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ctrTitle" idx="5"/>
          </p:nvPr>
        </p:nvSpPr>
        <p:spPr>
          <a:xfrm>
            <a:off x="6051589" y="1492675"/>
            <a:ext cx="2091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6"/>
          </p:nvPr>
        </p:nvSpPr>
        <p:spPr>
          <a:xfrm>
            <a:off x="6051584" y="2002851"/>
            <a:ext cx="2091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ctrTitle" idx="7"/>
          </p:nvPr>
        </p:nvSpPr>
        <p:spPr>
          <a:xfrm>
            <a:off x="1029826" y="2941175"/>
            <a:ext cx="2091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8"/>
          </p:nvPr>
        </p:nvSpPr>
        <p:spPr>
          <a:xfrm>
            <a:off x="1029822" y="3451351"/>
            <a:ext cx="2091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ctrTitle" idx="9"/>
          </p:nvPr>
        </p:nvSpPr>
        <p:spPr>
          <a:xfrm>
            <a:off x="3540714" y="2941175"/>
            <a:ext cx="2091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3"/>
          </p:nvPr>
        </p:nvSpPr>
        <p:spPr>
          <a:xfrm>
            <a:off x="3540709" y="3451351"/>
            <a:ext cx="2091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ctrTitle" idx="14"/>
          </p:nvPr>
        </p:nvSpPr>
        <p:spPr>
          <a:xfrm>
            <a:off x="6051589" y="2941175"/>
            <a:ext cx="2091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Fira Sans Condensed"/>
              <a:buNone/>
              <a:defRPr sz="1600" b="1">
                <a:solidFill>
                  <a:srgbClr val="E76A28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5"/>
          </p:nvPr>
        </p:nvSpPr>
        <p:spPr>
          <a:xfrm>
            <a:off x="6051584" y="3451351"/>
            <a:ext cx="2091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●"/>
              <a:defRPr sz="1600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500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500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300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300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-296" y="254663"/>
            <a:ext cx="9172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8ABC"/>
                </a:solidFill>
              </a:rPr>
              <a:t>Sometimes, exploring data again is a good idea…</a:t>
            </a:r>
            <a:endParaRPr dirty="0">
              <a:solidFill>
                <a:srgbClr val="008ABC"/>
              </a:solidFill>
            </a:endParaRPr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1"/>
          </p:nvPr>
        </p:nvSpPr>
        <p:spPr>
          <a:xfrm>
            <a:off x="789818" y="1258086"/>
            <a:ext cx="250424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300" b="1" dirty="0">
                <a:solidFill>
                  <a:schemeClr val="bg2"/>
                </a:solidFill>
              </a:rPr>
              <a:t>Delete</a:t>
            </a:r>
            <a:r>
              <a:rPr lang="es" sz="1300" dirty="0">
                <a:solidFill>
                  <a:schemeClr val="bg2"/>
                </a:solidFill>
              </a:rPr>
              <a:t> variables: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300" dirty="0">
                <a:solidFill>
                  <a:schemeClr val="bg2"/>
                </a:solidFill>
              </a:rPr>
              <a:t>W</a:t>
            </a:r>
            <a:r>
              <a:rPr lang="es" sz="1300" dirty="0">
                <a:solidFill>
                  <a:schemeClr val="bg2"/>
                </a:solidFill>
              </a:rPr>
              <a:t>ith only one level or too many levels.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300" dirty="0">
                <a:solidFill>
                  <a:schemeClr val="bg2"/>
                </a:solidFill>
              </a:rPr>
              <a:t>H</a:t>
            </a:r>
            <a:r>
              <a:rPr lang="es" sz="1300" dirty="0">
                <a:solidFill>
                  <a:schemeClr val="bg2"/>
                </a:solidFill>
              </a:rPr>
              <a:t>igh correlation.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sz="1300" dirty="0">
                <a:solidFill>
                  <a:schemeClr val="bg2"/>
                </a:solidFill>
              </a:rPr>
              <a:t>Highly skewed.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sz="1300" dirty="0">
                <a:solidFill>
                  <a:schemeClr val="bg2"/>
                </a:solidFill>
              </a:rPr>
              <a:t>Have least business impacts about pricing.</a:t>
            </a:r>
          </a:p>
        </p:txBody>
      </p:sp>
      <p:sp>
        <p:nvSpPr>
          <p:cNvPr id="673" name="Google Shape;673;p41"/>
          <p:cNvSpPr txBox="1">
            <a:spLocks noGrp="1"/>
          </p:cNvSpPr>
          <p:nvPr>
            <p:ph type="subTitle" idx="4"/>
          </p:nvPr>
        </p:nvSpPr>
        <p:spPr>
          <a:xfrm>
            <a:off x="3274883" y="1258086"/>
            <a:ext cx="2510875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D</a:t>
            </a:r>
            <a:r>
              <a:rPr lang="es" sz="1400" dirty="0">
                <a:solidFill>
                  <a:schemeClr val="bg2"/>
                </a:solidFill>
              </a:rPr>
              <a:t>ata </a:t>
            </a:r>
            <a:r>
              <a:rPr lang="es" sz="1400" b="1" dirty="0">
                <a:solidFill>
                  <a:schemeClr val="bg2"/>
                </a:solidFill>
              </a:rPr>
              <a:t>split</a:t>
            </a:r>
            <a:r>
              <a:rPr lang="es" sz="1400" dirty="0">
                <a:solidFill>
                  <a:schemeClr val="bg2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B</a:t>
            </a:r>
            <a:r>
              <a:rPr lang="es" b="1" dirty="0">
                <a:solidFill>
                  <a:schemeClr val="bg2"/>
                </a:solidFill>
              </a:rPr>
              <a:t>uild </a:t>
            </a:r>
            <a:r>
              <a:rPr lang="es" dirty="0">
                <a:solidFill>
                  <a:schemeClr val="bg2"/>
                </a:solidFill>
              </a:rPr>
              <a:t>simple model.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400" dirty="0">
                <a:solidFill>
                  <a:schemeClr val="bg2"/>
                </a:solidFill>
              </a:rPr>
              <a:t>Use feature </a:t>
            </a:r>
            <a:r>
              <a:rPr lang="es" sz="1400" b="1" dirty="0">
                <a:solidFill>
                  <a:schemeClr val="bg2"/>
                </a:solidFill>
              </a:rPr>
              <a:t>selection</a:t>
            </a:r>
            <a:r>
              <a:rPr lang="es" sz="1400" dirty="0">
                <a:solidFill>
                  <a:schemeClr val="bg2"/>
                </a:solidFill>
              </a:rPr>
              <a:t>: Lasso, Forward.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400" dirty="0">
                <a:solidFill>
                  <a:schemeClr val="bg2"/>
                </a:solidFill>
              </a:rPr>
              <a:t>Find </a:t>
            </a:r>
            <a:r>
              <a:rPr lang="es" sz="1400" b="1" dirty="0">
                <a:solidFill>
                  <a:schemeClr val="bg2"/>
                </a:solidFill>
              </a:rPr>
              <a:t>best</a:t>
            </a:r>
            <a:r>
              <a:rPr lang="es" sz="1400" dirty="0">
                <a:solidFill>
                  <a:schemeClr val="bg2"/>
                </a:solidFill>
              </a:rPr>
              <a:t> and </a:t>
            </a:r>
            <a:r>
              <a:rPr lang="es" sz="1400" b="1" dirty="0">
                <a:solidFill>
                  <a:schemeClr val="bg2"/>
                </a:solidFill>
              </a:rPr>
              <a:t>fast</a:t>
            </a:r>
            <a:r>
              <a:rPr lang="es" sz="1400" dirty="0">
                <a:solidFill>
                  <a:schemeClr val="bg2"/>
                </a:solidFill>
              </a:rPr>
              <a:t> model. </a:t>
            </a:r>
            <a:r>
              <a:rPr lang="es" b="1" dirty="0">
                <a:solidFill>
                  <a:schemeClr val="bg2"/>
                </a:solidFill>
              </a:rPr>
              <a:t>Tune</a:t>
            </a:r>
            <a:r>
              <a:rPr lang="es" dirty="0">
                <a:solidFill>
                  <a:schemeClr val="bg2"/>
                </a:solidFill>
              </a:rPr>
              <a:t> the parameters.</a:t>
            </a:r>
            <a:endParaRPr lang="es" sz="1400" dirty="0">
              <a:solidFill>
                <a:schemeClr val="bg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400" dirty="0">
              <a:solidFill>
                <a:schemeClr val="bg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674" name="Google Shape;674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ctrTitle" idx="2"/>
          </p:nvPr>
        </p:nvSpPr>
        <p:spPr>
          <a:xfrm>
            <a:off x="928046" y="748049"/>
            <a:ext cx="2091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solidFill>
                  <a:srgbClr val="008ABC"/>
                </a:solidFill>
                <a:latin typeface="Fira Sans Condensed SemiBold"/>
                <a:sym typeface="Fira Sans Condensed SemiBold"/>
              </a:rPr>
              <a:t>EXPLORE </a:t>
            </a:r>
            <a:endParaRPr dirty="0">
              <a:solidFill>
                <a:srgbClr val="008ABC"/>
              </a:solidFill>
            </a:endParaRPr>
          </a:p>
        </p:txBody>
      </p:sp>
      <p:sp>
        <p:nvSpPr>
          <p:cNvPr id="676" name="Google Shape;676;p41"/>
          <p:cNvSpPr txBox="1">
            <a:spLocks noGrp="1"/>
          </p:cNvSpPr>
          <p:nvPr>
            <p:ph type="ctrTitle" idx="3"/>
          </p:nvPr>
        </p:nvSpPr>
        <p:spPr>
          <a:xfrm>
            <a:off x="3540709" y="748049"/>
            <a:ext cx="2091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solidFill>
                  <a:srgbClr val="008ABC"/>
                </a:solidFill>
                <a:latin typeface="Fira Sans Condensed SemiBold"/>
                <a:sym typeface="Fira Sans Condensed SemiBold"/>
              </a:rPr>
              <a:t>METHODS</a:t>
            </a:r>
            <a:endParaRPr b="0" dirty="0">
              <a:solidFill>
                <a:srgbClr val="008ABC"/>
              </a:solidFill>
              <a:latin typeface="Fira Sans Condensed SemiBold"/>
            </a:endParaRPr>
          </a:p>
        </p:txBody>
      </p:sp>
      <p:sp>
        <p:nvSpPr>
          <p:cNvPr id="677" name="Google Shape;677;p41"/>
          <p:cNvSpPr txBox="1">
            <a:spLocks noGrp="1"/>
          </p:cNvSpPr>
          <p:nvPr>
            <p:ph type="ctrTitle" idx="5"/>
          </p:nvPr>
        </p:nvSpPr>
        <p:spPr>
          <a:xfrm>
            <a:off x="6051584" y="748049"/>
            <a:ext cx="2091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solidFill>
                  <a:srgbClr val="008ABC"/>
                </a:solidFill>
                <a:latin typeface="Fira Sans Condensed SemiBold"/>
              </a:rPr>
              <a:t>RESULTS</a:t>
            </a:r>
            <a:endParaRPr b="0" dirty="0">
              <a:solidFill>
                <a:srgbClr val="008ABC"/>
              </a:solidFill>
              <a:latin typeface="Fira Sans Condensed SemiBold"/>
            </a:endParaRPr>
          </a:p>
        </p:txBody>
      </p:sp>
      <p:sp>
        <p:nvSpPr>
          <p:cNvPr id="678" name="Google Shape;678;p41"/>
          <p:cNvSpPr txBox="1">
            <a:spLocks noGrp="1"/>
          </p:cNvSpPr>
          <p:nvPr>
            <p:ph type="subTitle" idx="6"/>
          </p:nvPr>
        </p:nvSpPr>
        <p:spPr>
          <a:xfrm>
            <a:off x="5913354" y="1258086"/>
            <a:ext cx="2420417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Final RMSE is </a:t>
            </a:r>
            <a:r>
              <a:rPr lang="en-US" b="1" dirty="0">
                <a:solidFill>
                  <a:schemeClr val="bg2"/>
                </a:solidFill>
              </a:rPr>
              <a:t>56.79019</a:t>
            </a:r>
            <a:r>
              <a:rPr lang="en-US" dirty="0">
                <a:solidFill>
                  <a:schemeClr val="bg2"/>
                </a:solidFill>
              </a:rPr>
              <a:t> with </a:t>
            </a:r>
            <a:r>
              <a:rPr lang="en-US" b="1" dirty="0">
                <a:solidFill>
                  <a:schemeClr val="bg2"/>
                </a:solidFill>
              </a:rPr>
              <a:t>15</a:t>
            </a:r>
            <a:r>
              <a:rPr lang="en-US" dirty="0">
                <a:solidFill>
                  <a:schemeClr val="bg2"/>
                </a:solidFill>
              </a:rPr>
              <a:t> entries.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 use </a:t>
            </a:r>
            <a:r>
              <a:rPr lang="en-US" b="1" dirty="0">
                <a:solidFill>
                  <a:schemeClr val="bg2"/>
                </a:solidFill>
              </a:rPr>
              <a:t>boosting</a:t>
            </a:r>
            <a:r>
              <a:rPr lang="en-US" dirty="0">
                <a:solidFill>
                  <a:schemeClr val="bg2"/>
                </a:solidFill>
              </a:rPr>
              <a:t> with </a:t>
            </a:r>
            <a:r>
              <a:rPr lang="en-US" dirty="0" err="1">
                <a:solidFill>
                  <a:schemeClr val="bg2"/>
                </a:solidFill>
              </a:rPr>
              <a:t>ntree</a:t>
            </a:r>
            <a:r>
              <a:rPr lang="en-US" dirty="0">
                <a:solidFill>
                  <a:schemeClr val="bg2"/>
                </a:solidFill>
              </a:rPr>
              <a:t> = 1000, depth = 40, shrinkage = 0.01.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 use about </a:t>
            </a:r>
            <a:r>
              <a:rPr lang="en-US" b="1" dirty="0">
                <a:solidFill>
                  <a:schemeClr val="bg2"/>
                </a:solidFill>
              </a:rPr>
              <a:t>50</a:t>
            </a:r>
            <a:r>
              <a:rPr lang="en-US" dirty="0">
                <a:solidFill>
                  <a:schemeClr val="bg2"/>
                </a:solidFill>
              </a:rPr>
              <a:t>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dirty="0">
                <a:solidFill>
                  <a:schemeClr val="bg2"/>
                </a:solidFill>
              </a:rPr>
              <a:t>Luckily, no </a:t>
            </a:r>
            <a:r>
              <a:rPr lang="es" b="1" dirty="0">
                <a:solidFill>
                  <a:schemeClr val="bg2"/>
                </a:solidFill>
              </a:rPr>
              <a:t>overfitting</a:t>
            </a:r>
            <a:r>
              <a:rPr lang="es" dirty="0">
                <a:solidFill>
                  <a:schemeClr val="bg2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" dirty="0">
              <a:solidFill>
                <a:schemeClr val="bg2"/>
              </a:solidFill>
            </a:endParaRPr>
          </a:p>
        </p:txBody>
      </p:sp>
      <p:sp>
        <p:nvSpPr>
          <p:cNvPr id="679" name="Google Shape;679;p41"/>
          <p:cNvSpPr txBox="1">
            <a:spLocks noGrp="1"/>
          </p:cNvSpPr>
          <p:nvPr>
            <p:ph type="ctrTitle" idx="7"/>
          </p:nvPr>
        </p:nvSpPr>
        <p:spPr>
          <a:xfrm>
            <a:off x="928046" y="2732221"/>
            <a:ext cx="2091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solidFill>
                  <a:srgbClr val="008ABC"/>
                </a:solidFill>
                <a:latin typeface="Fira Sans Condensed SemiBold"/>
              </a:rPr>
              <a:t>CLEAN</a:t>
            </a:r>
            <a:endParaRPr b="0" dirty="0">
              <a:solidFill>
                <a:srgbClr val="008ABC"/>
              </a:solidFill>
              <a:latin typeface="Fira Sans Condensed SemiBold"/>
            </a:endParaRPr>
          </a:p>
        </p:txBody>
      </p:sp>
      <p:sp>
        <p:nvSpPr>
          <p:cNvPr id="681" name="Google Shape;681;p41"/>
          <p:cNvSpPr txBox="1">
            <a:spLocks noGrp="1"/>
          </p:cNvSpPr>
          <p:nvPr>
            <p:ph type="ctrTitle" idx="9"/>
          </p:nvPr>
        </p:nvSpPr>
        <p:spPr>
          <a:xfrm>
            <a:off x="3531534" y="2732221"/>
            <a:ext cx="2091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solidFill>
                  <a:srgbClr val="008ABC"/>
                </a:solidFill>
                <a:latin typeface="Fira Sans Condensed SemiBold"/>
              </a:rPr>
              <a:t>ISSUES</a:t>
            </a:r>
            <a:endParaRPr b="0" dirty="0">
              <a:solidFill>
                <a:srgbClr val="008ABC"/>
              </a:solidFill>
              <a:latin typeface="Fira Sans Condensed SemiBold"/>
            </a:endParaRPr>
          </a:p>
        </p:txBody>
      </p:sp>
      <p:sp>
        <p:nvSpPr>
          <p:cNvPr id="683" name="Google Shape;683;p41"/>
          <p:cNvSpPr txBox="1">
            <a:spLocks noGrp="1"/>
          </p:cNvSpPr>
          <p:nvPr>
            <p:ph type="ctrTitle" idx="14"/>
          </p:nvPr>
        </p:nvSpPr>
        <p:spPr>
          <a:xfrm>
            <a:off x="6042409" y="2732221"/>
            <a:ext cx="2091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solidFill>
                  <a:srgbClr val="008ABC"/>
                </a:solidFill>
                <a:latin typeface="Fira Sans Condensed SemiBold"/>
              </a:rPr>
              <a:t>SUMMARY</a:t>
            </a:r>
            <a:endParaRPr b="0" dirty="0">
              <a:solidFill>
                <a:srgbClr val="008ABC"/>
              </a:solidFill>
              <a:latin typeface="Fira Sans Condensed SemiBold"/>
            </a:endParaRPr>
          </a:p>
        </p:txBody>
      </p:sp>
      <p:sp>
        <p:nvSpPr>
          <p:cNvPr id="16" name="Google Shape;671;p41">
            <a:extLst>
              <a:ext uri="{FF2B5EF4-FFF2-40B4-BE49-F238E27FC236}">
                <a16:creationId xmlns:a16="http://schemas.microsoft.com/office/drawing/2014/main" id="{E7FFBC67-4B85-CA4B-A6B8-C4A1E9DD5606}"/>
              </a:ext>
            </a:extLst>
          </p:cNvPr>
          <p:cNvSpPr txBox="1">
            <a:spLocks/>
          </p:cNvSpPr>
          <p:nvPr/>
        </p:nvSpPr>
        <p:spPr>
          <a:xfrm>
            <a:off x="31899" y="17057"/>
            <a:ext cx="1013643" cy="27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1000" dirty="0" err="1"/>
              <a:t>Mengdie</a:t>
            </a:r>
            <a:r>
              <a:rPr lang="en-US" sz="1000" dirty="0"/>
              <a:t> Ji</a:t>
            </a:r>
          </a:p>
        </p:txBody>
      </p:sp>
      <p:sp>
        <p:nvSpPr>
          <p:cNvPr id="19" name="Google Shape;672;p41">
            <a:extLst>
              <a:ext uri="{FF2B5EF4-FFF2-40B4-BE49-F238E27FC236}">
                <a16:creationId xmlns:a16="http://schemas.microsoft.com/office/drawing/2014/main" id="{3FD918FC-CC1B-D946-8CAC-9889DAC30136}"/>
              </a:ext>
            </a:extLst>
          </p:cNvPr>
          <p:cNvSpPr txBox="1">
            <a:spLocks/>
          </p:cNvSpPr>
          <p:nvPr/>
        </p:nvSpPr>
        <p:spPr>
          <a:xfrm>
            <a:off x="820271" y="3291859"/>
            <a:ext cx="2504242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b="1" dirty="0">
                <a:solidFill>
                  <a:schemeClr val="bg2"/>
                </a:solidFill>
              </a:rPr>
              <a:t>Delete</a:t>
            </a:r>
            <a:r>
              <a:rPr lang="es" sz="1300" dirty="0">
                <a:solidFill>
                  <a:schemeClr val="bg2"/>
                </a:solidFill>
              </a:rPr>
              <a:t> data: price =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Fill in </a:t>
            </a:r>
            <a:r>
              <a:rPr lang="es" sz="1300" b="1" dirty="0">
                <a:solidFill>
                  <a:schemeClr val="bg2"/>
                </a:solidFill>
              </a:rPr>
              <a:t>missing</a:t>
            </a:r>
            <a:r>
              <a:rPr lang="es" sz="1300" dirty="0">
                <a:solidFill>
                  <a:schemeClr val="bg2"/>
                </a:solidFill>
              </a:rPr>
              <a:t>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Deal with </a:t>
            </a:r>
            <a:r>
              <a:rPr lang="es" sz="1300" b="1" dirty="0">
                <a:solidFill>
                  <a:schemeClr val="bg2"/>
                </a:solidFill>
              </a:rPr>
              <a:t>text</a:t>
            </a:r>
            <a:r>
              <a:rPr lang="es" sz="13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Deal with </a:t>
            </a:r>
            <a:r>
              <a:rPr lang="es" sz="1300" b="1" dirty="0">
                <a:solidFill>
                  <a:schemeClr val="bg2"/>
                </a:solidFill>
              </a:rPr>
              <a:t>dates</a:t>
            </a:r>
            <a:r>
              <a:rPr lang="es" sz="13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Deal with </a:t>
            </a:r>
            <a:r>
              <a:rPr lang="es" sz="1300" b="1" dirty="0">
                <a:solidFill>
                  <a:schemeClr val="bg2"/>
                </a:solidFill>
              </a:rPr>
              <a:t>keywords</a:t>
            </a:r>
            <a:r>
              <a:rPr lang="es" sz="13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Deal with </a:t>
            </a:r>
            <a:r>
              <a:rPr lang="es" sz="1300" b="1" dirty="0">
                <a:solidFill>
                  <a:schemeClr val="bg2"/>
                </a:solidFill>
              </a:rPr>
              <a:t>factors</a:t>
            </a:r>
            <a:r>
              <a:rPr lang="es" sz="13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b="1" dirty="0">
                <a:solidFill>
                  <a:schemeClr val="bg2"/>
                </a:solidFill>
              </a:rPr>
              <a:t>Clean</a:t>
            </a:r>
            <a:r>
              <a:rPr lang="es" sz="1300" dirty="0">
                <a:solidFill>
                  <a:schemeClr val="bg2"/>
                </a:solidFill>
              </a:rPr>
              <a:t> again and again.</a:t>
            </a:r>
          </a:p>
        </p:txBody>
      </p:sp>
      <p:sp>
        <p:nvSpPr>
          <p:cNvPr id="24" name="Google Shape;672;p41">
            <a:extLst>
              <a:ext uri="{FF2B5EF4-FFF2-40B4-BE49-F238E27FC236}">
                <a16:creationId xmlns:a16="http://schemas.microsoft.com/office/drawing/2014/main" id="{3D2B5B4E-970B-9A40-BA91-7B55F91D4A2E}"/>
              </a:ext>
            </a:extLst>
          </p:cNvPr>
          <p:cNvSpPr txBox="1">
            <a:spLocks/>
          </p:cNvSpPr>
          <p:nvPr/>
        </p:nvSpPr>
        <p:spPr>
          <a:xfrm>
            <a:off x="3271134" y="3291859"/>
            <a:ext cx="2642221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Cross validation runs </a:t>
            </a:r>
            <a:r>
              <a:rPr lang="es" sz="1300" b="1" dirty="0">
                <a:solidFill>
                  <a:schemeClr val="bg2"/>
                </a:solidFill>
              </a:rPr>
              <a:t>slow</a:t>
            </a:r>
            <a:r>
              <a:rPr lang="es" sz="13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b="1" dirty="0">
                <a:solidFill>
                  <a:schemeClr val="bg2"/>
                </a:solidFill>
              </a:rPr>
              <a:t>Lack</a:t>
            </a:r>
            <a:r>
              <a:rPr lang="es" sz="1300" dirty="0">
                <a:solidFill>
                  <a:schemeClr val="bg2"/>
                </a:solidFill>
              </a:rPr>
              <a:t> of method to avoid overfiting.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Subselection runs </a:t>
            </a:r>
            <a:r>
              <a:rPr lang="es" sz="1300" b="1" dirty="0">
                <a:solidFill>
                  <a:schemeClr val="bg2"/>
                </a:solidFill>
              </a:rPr>
              <a:t>slow</a:t>
            </a:r>
            <a:r>
              <a:rPr lang="es" sz="13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Feture selection </a:t>
            </a:r>
            <a:r>
              <a:rPr lang="es" sz="1300" b="1" dirty="0">
                <a:solidFill>
                  <a:schemeClr val="bg2"/>
                </a:solidFill>
              </a:rPr>
              <a:t>doesn’t</a:t>
            </a:r>
            <a:r>
              <a:rPr lang="es" sz="1300" dirty="0">
                <a:solidFill>
                  <a:schemeClr val="bg2"/>
                </a:solidFill>
              </a:rPr>
              <a:t>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b="1" dirty="0">
                <a:solidFill>
                  <a:schemeClr val="bg2"/>
                </a:solidFill>
              </a:rPr>
              <a:t>Counter</a:t>
            </a:r>
            <a:r>
              <a:rPr lang="es" sz="1300" dirty="0">
                <a:solidFill>
                  <a:schemeClr val="bg2"/>
                </a:solidFill>
              </a:rPr>
              <a:t> intuitive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/>
                </a:solidFill>
              </a:rPr>
              <a:t>D</a:t>
            </a:r>
            <a:r>
              <a:rPr lang="es" sz="1300" dirty="0">
                <a:solidFill>
                  <a:schemeClr val="bg2"/>
                </a:solidFill>
              </a:rPr>
              <a:t>ata is </a:t>
            </a:r>
            <a:r>
              <a:rPr lang="es" sz="1300" b="1" dirty="0">
                <a:solidFill>
                  <a:schemeClr val="bg2"/>
                </a:solidFill>
              </a:rPr>
              <a:t>not</a:t>
            </a:r>
            <a:r>
              <a:rPr lang="es" sz="1300" dirty="0">
                <a:solidFill>
                  <a:schemeClr val="bg2"/>
                </a:solidFill>
              </a:rPr>
              <a:t> cleaned thoroughly at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300" dirty="0">
              <a:solidFill>
                <a:schemeClr val="bg2"/>
              </a:solidFill>
            </a:endParaRPr>
          </a:p>
        </p:txBody>
      </p:sp>
      <p:sp>
        <p:nvSpPr>
          <p:cNvPr id="27" name="Google Shape;672;p41">
            <a:extLst>
              <a:ext uri="{FF2B5EF4-FFF2-40B4-BE49-F238E27FC236}">
                <a16:creationId xmlns:a16="http://schemas.microsoft.com/office/drawing/2014/main" id="{15F96CB4-2519-7442-A01C-14C094D46A1E}"/>
              </a:ext>
            </a:extLst>
          </p:cNvPr>
          <p:cNvSpPr txBox="1">
            <a:spLocks/>
          </p:cNvSpPr>
          <p:nvPr/>
        </p:nvSpPr>
        <p:spPr>
          <a:xfrm>
            <a:off x="5913354" y="3291859"/>
            <a:ext cx="2642221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None/>
              <a:defRPr sz="1400" b="0" i="0" u="none" strike="noStrike" cap="none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b="1" dirty="0">
                <a:solidFill>
                  <a:schemeClr val="bg2"/>
                </a:solidFill>
              </a:rPr>
              <a:t>Explore</a:t>
            </a:r>
            <a:r>
              <a:rPr lang="es" sz="1300" dirty="0">
                <a:solidFill>
                  <a:schemeClr val="bg2"/>
                </a:solidFill>
              </a:rPr>
              <a:t> data again would provide more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b="1" dirty="0">
                <a:solidFill>
                  <a:schemeClr val="bg2"/>
                </a:solidFill>
              </a:rPr>
              <a:t>Clean</a:t>
            </a:r>
            <a:r>
              <a:rPr lang="es" sz="1300" dirty="0">
                <a:solidFill>
                  <a:schemeClr val="bg2"/>
                </a:solidFill>
              </a:rPr>
              <a:t> data consumes time but worthy.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300" dirty="0">
                <a:solidFill>
                  <a:schemeClr val="bg2"/>
                </a:solidFill>
              </a:rPr>
              <a:t>Not all efforts turn out as improvement but still worth a </a:t>
            </a:r>
            <a:r>
              <a:rPr lang="es" sz="1300" b="1" dirty="0">
                <a:solidFill>
                  <a:schemeClr val="bg2"/>
                </a:solidFill>
              </a:rPr>
              <a:t>try</a:t>
            </a:r>
            <a:r>
              <a:rPr lang="es" sz="13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DA49C-8071-674B-9DA4-351EAEB2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21" y="-17669"/>
            <a:ext cx="787687" cy="402223"/>
          </a:xfrm>
          <a:prstGeom prst="rect">
            <a:avLst/>
          </a:prstGeom>
        </p:spPr>
      </p:pic>
      <p:grpSp>
        <p:nvGrpSpPr>
          <p:cNvPr id="47" name="Google Shape;5702;p54">
            <a:extLst>
              <a:ext uri="{FF2B5EF4-FFF2-40B4-BE49-F238E27FC236}">
                <a16:creationId xmlns:a16="http://schemas.microsoft.com/office/drawing/2014/main" id="{C0C89FA4-3FB8-5C42-AD7C-37C9062D3150}"/>
              </a:ext>
            </a:extLst>
          </p:cNvPr>
          <p:cNvGrpSpPr/>
          <p:nvPr/>
        </p:nvGrpSpPr>
        <p:grpSpPr>
          <a:xfrm>
            <a:off x="2508653" y="2930124"/>
            <a:ext cx="338786" cy="302133"/>
            <a:chOff x="-46034000" y="2334500"/>
            <a:chExt cx="306400" cy="273250"/>
          </a:xfrm>
        </p:grpSpPr>
        <p:sp>
          <p:nvSpPr>
            <p:cNvPr id="48" name="Google Shape;5703;p54">
              <a:extLst>
                <a:ext uri="{FF2B5EF4-FFF2-40B4-BE49-F238E27FC236}">
                  <a16:creationId xmlns:a16="http://schemas.microsoft.com/office/drawing/2014/main" id="{A8D5B6D9-C7E0-3646-B905-532C7237B945}"/>
                </a:ext>
              </a:extLst>
            </p:cNvPr>
            <p:cNvSpPr/>
            <p:nvPr/>
          </p:nvSpPr>
          <p:spPr>
            <a:xfrm>
              <a:off x="-46034000" y="2334500"/>
              <a:ext cx="306400" cy="273250"/>
            </a:xfrm>
            <a:custGeom>
              <a:avLst/>
              <a:gdLst/>
              <a:ahLst/>
              <a:cxnLst/>
              <a:rect l="l" t="t" r="r" b="b"/>
              <a:pathLst>
                <a:path w="12256" h="10930" extrusionOk="0">
                  <a:moveTo>
                    <a:pt x="9519" y="718"/>
                  </a:moveTo>
                  <a:cubicBezTo>
                    <a:pt x="9971" y="718"/>
                    <a:pt x="10428" y="883"/>
                    <a:pt x="10775" y="1214"/>
                  </a:cubicBezTo>
                  <a:cubicBezTo>
                    <a:pt x="11499" y="1875"/>
                    <a:pt x="11499" y="2978"/>
                    <a:pt x="10806" y="3640"/>
                  </a:cubicBezTo>
                  <a:lnTo>
                    <a:pt x="5734" y="8743"/>
                  </a:lnTo>
                  <a:lnTo>
                    <a:pt x="3403" y="8113"/>
                  </a:lnTo>
                  <a:lnTo>
                    <a:pt x="3214" y="6286"/>
                  </a:lnTo>
                  <a:lnTo>
                    <a:pt x="8286" y="1214"/>
                  </a:lnTo>
                  <a:cubicBezTo>
                    <a:pt x="8617" y="883"/>
                    <a:pt x="9066" y="718"/>
                    <a:pt x="9519" y="718"/>
                  </a:cubicBezTo>
                  <a:close/>
                  <a:moveTo>
                    <a:pt x="2678" y="7830"/>
                  </a:moveTo>
                  <a:lnTo>
                    <a:pt x="2773" y="8460"/>
                  </a:lnTo>
                  <a:cubicBezTo>
                    <a:pt x="2773" y="8617"/>
                    <a:pt x="2867" y="8743"/>
                    <a:pt x="3025" y="8775"/>
                  </a:cubicBezTo>
                  <a:lnTo>
                    <a:pt x="4411" y="9121"/>
                  </a:lnTo>
                  <a:lnTo>
                    <a:pt x="3277" y="10224"/>
                  </a:lnTo>
                  <a:lnTo>
                    <a:pt x="1040" y="9500"/>
                  </a:lnTo>
                  <a:lnTo>
                    <a:pt x="2678" y="7830"/>
                  </a:lnTo>
                  <a:close/>
                  <a:moveTo>
                    <a:pt x="9578" y="1"/>
                  </a:moveTo>
                  <a:cubicBezTo>
                    <a:pt x="8947" y="1"/>
                    <a:pt x="8317" y="237"/>
                    <a:pt x="7845" y="710"/>
                  </a:cubicBezTo>
                  <a:lnTo>
                    <a:pt x="2647" y="5908"/>
                  </a:lnTo>
                  <a:cubicBezTo>
                    <a:pt x="2583" y="5971"/>
                    <a:pt x="2520" y="6097"/>
                    <a:pt x="2520" y="6160"/>
                  </a:cubicBezTo>
                  <a:lnTo>
                    <a:pt x="2615" y="6885"/>
                  </a:lnTo>
                  <a:lnTo>
                    <a:pt x="126" y="9373"/>
                  </a:lnTo>
                  <a:cubicBezTo>
                    <a:pt x="32" y="9437"/>
                    <a:pt x="0" y="9563"/>
                    <a:pt x="32" y="9689"/>
                  </a:cubicBezTo>
                  <a:cubicBezTo>
                    <a:pt x="95" y="9815"/>
                    <a:pt x="158" y="9878"/>
                    <a:pt x="284" y="9909"/>
                  </a:cubicBezTo>
                  <a:lnTo>
                    <a:pt x="3277" y="10917"/>
                  </a:lnTo>
                  <a:cubicBezTo>
                    <a:pt x="3308" y="10925"/>
                    <a:pt x="3342" y="10929"/>
                    <a:pt x="3375" y="10929"/>
                  </a:cubicBezTo>
                  <a:cubicBezTo>
                    <a:pt x="3475" y="10929"/>
                    <a:pt x="3576" y="10894"/>
                    <a:pt x="3623" y="10823"/>
                  </a:cubicBezTo>
                  <a:lnTo>
                    <a:pt x="5198" y="9247"/>
                  </a:lnTo>
                  <a:lnTo>
                    <a:pt x="5797" y="9405"/>
                  </a:lnTo>
                  <a:cubicBezTo>
                    <a:pt x="5831" y="9413"/>
                    <a:pt x="5865" y="9417"/>
                    <a:pt x="5898" y="9417"/>
                  </a:cubicBezTo>
                  <a:cubicBezTo>
                    <a:pt x="5988" y="9417"/>
                    <a:pt x="6074" y="9388"/>
                    <a:pt x="6144" y="9342"/>
                  </a:cubicBezTo>
                  <a:lnTo>
                    <a:pt x="11342" y="4144"/>
                  </a:lnTo>
                  <a:cubicBezTo>
                    <a:pt x="12256" y="3230"/>
                    <a:pt x="12256" y="1655"/>
                    <a:pt x="11310" y="710"/>
                  </a:cubicBezTo>
                  <a:cubicBezTo>
                    <a:pt x="10838" y="237"/>
                    <a:pt x="10208" y="1"/>
                    <a:pt x="9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4;p54">
              <a:extLst>
                <a:ext uri="{FF2B5EF4-FFF2-40B4-BE49-F238E27FC236}">
                  <a16:creationId xmlns:a16="http://schemas.microsoft.com/office/drawing/2014/main" id="{73CB9D9D-FEE4-BA4E-95E9-0A82575ADFB4}"/>
                </a:ext>
              </a:extLst>
            </p:cNvPr>
            <p:cNvSpPr/>
            <p:nvPr/>
          </p:nvSpPr>
          <p:spPr>
            <a:xfrm>
              <a:off x="-45879625" y="2374275"/>
              <a:ext cx="105550" cy="104000"/>
            </a:xfrm>
            <a:custGeom>
              <a:avLst/>
              <a:gdLst/>
              <a:ahLst/>
              <a:cxnLst/>
              <a:rect l="l" t="t" r="r" b="b"/>
              <a:pathLst>
                <a:path w="4222" h="4160" extrusionOk="0">
                  <a:moveTo>
                    <a:pt x="2899" y="788"/>
                  </a:moveTo>
                  <a:lnTo>
                    <a:pt x="3403" y="1324"/>
                  </a:lnTo>
                  <a:lnTo>
                    <a:pt x="2899" y="1828"/>
                  </a:lnTo>
                  <a:lnTo>
                    <a:pt x="2363" y="1324"/>
                  </a:lnTo>
                  <a:lnTo>
                    <a:pt x="2899" y="788"/>
                  </a:lnTo>
                  <a:close/>
                  <a:moveTo>
                    <a:pt x="1859" y="1828"/>
                  </a:moveTo>
                  <a:lnTo>
                    <a:pt x="2363" y="2332"/>
                  </a:lnTo>
                  <a:lnTo>
                    <a:pt x="1386" y="3340"/>
                  </a:lnTo>
                  <a:lnTo>
                    <a:pt x="882" y="2805"/>
                  </a:lnTo>
                  <a:lnTo>
                    <a:pt x="1859" y="1828"/>
                  </a:lnTo>
                  <a:close/>
                  <a:moveTo>
                    <a:pt x="2879" y="1"/>
                  </a:moveTo>
                  <a:cubicBezTo>
                    <a:pt x="2788" y="1"/>
                    <a:pt x="2694" y="32"/>
                    <a:pt x="2615" y="95"/>
                  </a:cubicBezTo>
                  <a:lnTo>
                    <a:pt x="126" y="2584"/>
                  </a:lnTo>
                  <a:cubicBezTo>
                    <a:pt x="0" y="2710"/>
                    <a:pt x="0" y="2931"/>
                    <a:pt x="126" y="3088"/>
                  </a:cubicBezTo>
                  <a:lnTo>
                    <a:pt x="1103" y="4065"/>
                  </a:lnTo>
                  <a:cubicBezTo>
                    <a:pt x="1166" y="4128"/>
                    <a:pt x="1260" y="4159"/>
                    <a:pt x="1359" y="4159"/>
                  </a:cubicBezTo>
                  <a:cubicBezTo>
                    <a:pt x="1457" y="4159"/>
                    <a:pt x="1560" y="4128"/>
                    <a:pt x="1638" y="4065"/>
                  </a:cubicBezTo>
                  <a:lnTo>
                    <a:pt x="4096" y="1608"/>
                  </a:lnTo>
                  <a:cubicBezTo>
                    <a:pt x="4222" y="1482"/>
                    <a:pt x="4222" y="1229"/>
                    <a:pt x="4096" y="1072"/>
                  </a:cubicBezTo>
                  <a:lnTo>
                    <a:pt x="3119" y="95"/>
                  </a:lnTo>
                  <a:cubicBezTo>
                    <a:pt x="3056" y="32"/>
                    <a:pt x="2969" y="1"/>
                    <a:pt x="28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05;p54">
              <a:extLst>
                <a:ext uri="{FF2B5EF4-FFF2-40B4-BE49-F238E27FC236}">
                  <a16:creationId xmlns:a16="http://schemas.microsoft.com/office/drawing/2014/main" id="{2D111BBF-1F54-0A40-8A0A-EE9BFB8648AB}"/>
                </a:ext>
              </a:extLst>
            </p:cNvPr>
            <p:cNvSpPr/>
            <p:nvPr/>
          </p:nvSpPr>
          <p:spPr>
            <a:xfrm>
              <a:off x="-45922950" y="2474125"/>
              <a:ext cx="49625" cy="47475"/>
            </a:xfrm>
            <a:custGeom>
              <a:avLst/>
              <a:gdLst/>
              <a:ahLst/>
              <a:cxnLst/>
              <a:rect l="l" t="t" r="r" b="b"/>
              <a:pathLst>
                <a:path w="1985" h="1899" extrusionOk="0">
                  <a:moveTo>
                    <a:pt x="1607" y="0"/>
                  </a:moveTo>
                  <a:cubicBezTo>
                    <a:pt x="1520" y="0"/>
                    <a:pt x="1434" y="24"/>
                    <a:pt x="1355" y="71"/>
                  </a:cubicBezTo>
                  <a:lnTo>
                    <a:pt x="126" y="1300"/>
                  </a:lnTo>
                  <a:cubicBezTo>
                    <a:pt x="0" y="1426"/>
                    <a:pt x="0" y="1646"/>
                    <a:pt x="126" y="1804"/>
                  </a:cubicBezTo>
                  <a:cubicBezTo>
                    <a:pt x="189" y="1867"/>
                    <a:pt x="276" y="1898"/>
                    <a:pt x="367" y="1898"/>
                  </a:cubicBezTo>
                  <a:cubicBezTo>
                    <a:pt x="457" y="1898"/>
                    <a:pt x="552" y="1867"/>
                    <a:pt x="630" y="1804"/>
                  </a:cubicBezTo>
                  <a:lnTo>
                    <a:pt x="1859" y="607"/>
                  </a:lnTo>
                  <a:cubicBezTo>
                    <a:pt x="1985" y="480"/>
                    <a:pt x="1985" y="228"/>
                    <a:pt x="1859" y="71"/>
                  </a:cubicBezTo>
                  <a:cubicBezTo>
                    <a:pt x="1780" y="24"/>
                    <a:pt x="1694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618;p54">
            <a:extLst>
              <a:ext uri="{FF2B5EF4-FFF2-40B4-BE49-F238E27FC236}">
                <a16:creationId xmlns:a16="http://schemas.microsoft.com/office/drawing/2014/main" id="{E279982C-2836-2A4C-A3C8-EF6556B13902}"/>
              </a:ext>
            </a:extLst>
          </p:cNvPr>
          <p:cNvGrpSpPr/>
          <p:nvPr/>
        </p:nvGrpSpPr>
        <p:grpSpPr>
          <a:xfrm>
            <a:off x="2524556" y="974669"/>
            <a:ext cx="331821" cy="332705"/>
            <a:chOff x="-48633950" y="1972600"/>
            <a:chExt cx="300100" cy="300900"/>
          </a:xfrm>
        </p:grpSpPr>
        <p:sp>
          <p:nvSpPr>
            <p:cNvPr id="52" name="Google Shape;5619;p54">
              <a:extLst>
                <a:ext uri="{FF2B5EF4-FFF2-40B4-BE49-F238E27FC236}">
                  <a16:creationId xmlns:a16="http://schemas.microsoft.com/office/drawing/2014/main" id="{C3377250-BBF9-CE4E-ABBA-034C507E2EE7}"/>
                </a:ext>
              </a:extLst>
            </p:cNvPr>
            <p:cNvSpPr/>
            <p:nvPr/>
          </p:nvSpPr>
          <p:spPr>
            <a:xfrm>
              <a:off x="-48633950" y="19726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418" y="756"/>
                  </a:moveTo>
                  <a:lnTo>
                    <a:pt x="1418" y="1481"/>
                  </a:lnTo>
                  <a:lnTo>
                    <a:pt x="693" y="1481"/>
                  </a:lnTo>
                  <a:lnTo>
                    <a:pt x="693" y="756"/>
                  </a:lnTo>
                  <a:close/>
                  <a:moveTo>
                    <a:pt x="11310" y="756"/>
                  </a:moveTo>
                  <a:lnTo>
                    <a:pt x="11310" y="1481"/>
                  </a:lnTo>
                  <a:lnTo>
                    <a:pt x="10586" y="1481"/>
                  </a:lnTo>
                  <a:lnTo>
                    <a:pt x="10586" y="756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5293"/>
                  </a:lnTo>
                  <a:cubicBezTo>
                    <a:pt x="10365" y="5104"/>
                    <a:pt x="10050" y="4915"/>
                    <a:pt x="9672" y="4663"/>
                  </a:cubicBezTo>
                  <a:cubicBezTo>
                    <a:pt x="8822" y="4159"/>
                    <a:pt x="7530" y="3560"/>
                    <a:pt x="6018" y="3560"/>
                  </a:cubicBezTo>
                  <a:cubicBezTo>
                    <a:pt x="4537" y="3560"/>
                    <a:pt x="3214" y="4159"/>
                    <a:pt x="2363" y="4663"/>
                  </a:cubicBezTo>
                  <a:cubicBezTo>
                    <a:pt x="2017" y="4852"/>
                    <a:pt x="1701" y="5104"/>
                    <a:pt x="1449" y="5293"/>
                  </a:cubicBezTo>
                  <a:lnTo>
                    <a:pt x="1449" y="2143"/>
                  </a:lnTo>
                  <a:lnTo>
                    <a:pt x="1764" y="2143"/>
                  </a:lnTo>
                  <a:cubicBezTo>
                    <a:pt x="1954" y="2143"/>
                    <a:pt x="2111" y="1985"/>
                    <a:pt x="2111" y="1796"/>
                  </a:cubicBezTo>
                  <a:lnTo>
                    <a:pt x="2111" y="1418"/>
                  </a:lnTo>
                  <a:close/>
                  <a:moveTo>
                    <a:pt x="8065" y="4695"/>
                  </a:moveTo>
                  <a:cubicBezTo>
                    <a:pt x="8538" y="4915"/>
                    <a:pt x="8979" y="5104"/>
                    <a:pt x="9326" y="5293"/>
                  </a:cubicBezTo>
                  <a:cubicBezTo>
                    <a:pt x="9798" y="5577"/>
                    <a:pt x="10208" y="5860"/>
                    <a:pt x="10428" y="6049"/>
                  </a:cubicBezTo>
                  <a:cubicBezTo>
                    <a:pt x="10208" y="6238"/>
                    <a:pt x="9798" y="6522"/>
                    <a:pt x="9326" y="6805"/>
                  </a:cubicBezTo>
                  <a:cubicBezTo>
                    <a:pt x="8979" y="6994"/>
                    <a:pt x="8570" y="7215"/>
                    <a:pt x="8065" y="7372"/>
                  </a:cubicBezTo>
                  <a:cubicBezTo>
                    <a:pt x="8349" y="6994"/>
                    <a:pt x="8475" y="6522"/>
                    <a:pt x="8475" y="6049"/>
                  </a:cubicBezTo>
                  <a:cubicBezTo>
                    <a:pt x="8475" y="5514"/>
                    <a:pt x="8318" y="5104"/>
                    <a:pt x="8065" y="4695"/>
                  </a:cubicBezTo>
                  <a:close/>
                  <a:moveTo>
                    <a:pt x="3970" y="4726"/>
                  </a:moveTo>
                  <a:cubicBezTo>
                    <a:pt x="3718" y="5136"/>
                    <a:pt x="3592" y="5608"/>
                    <a:pt x="3592" y="6081"/>
                  </a:cubicBezTo>
                  <a:cubicBezTo>
                    <a:pt x="3529" y="6553"/>
                    <a:pt x="3686" y="7026"/>
                    <a:pt x="3970" y="7435"/>
                  </a:cubicBezTo>
                  <a:cubicBezTo>
                    <a:pt x="3497" y="7215"/>
                    <a:pt x="3056" y="7026"/>
                    <a:pt x="2710" y="6837"/>
                  </a:cubicBezTo>
                  <a:cubicBezTo>
                    <a:pt x="2237" y="6553"/>
                    <a:pt x="1859" y="6270"/>
                    <a:pt x="1607" y="6081"/>
                  </a:cubicBezTo>
                  <a:cubicBezTo>
                    <a:pt x="1859" y="5892"/>
                    <a:pt x="2237" y="5608"/>
                    <a:pt x="2710" y="5325"/>
                  </a:cubicBezTo>
                  <a:cubicBezTo>
                    <a:pt x="3056" y="5136"/>
                    <a:pt x="3466" y="4915"/>
                    <a:pt x="3970" y="4726"/>
                  </a:cubicBezTo>
                  <a:close/>
                  <a:moveTo>
                    <a:pt x="6018" y="4285"/>
                  </a:moveTo>
                  <a:cubicBezTo>
                    <a:pt x="6994" y="4285"/>
                    <a:pt x="7782" y="5073"/>
                    <a:pt x="7782" y="6049"/>
                  </a:cubicBezTo>
                  <a:cubicBezTo>
                    <a:pt x="7782" y="7026"/>
                    <a:pt x="6994" y="7814"/>
                    <a:pt x="6018" y="7814"/>
                  </a:cubicBezTo>
                  <a:cubicBezTo>
                    <a:pt x="5041" y="7814"/>
                    <a:pt x="4253" y="7026"/>
                    <a:pt x="4253" y="6049"/>
                  </a:cubicBezTo>
                  <a:cubicBezTo>
                    <a:pt x="4253" y="5073"/>
                    <a:pt x="5041" y="4285"/>
                    <a:pt x="6018" y="4285"/>
                  </a:cubicBezTo>
                  <a:close/>
                  <a:moveTo>
                    <a:pt x="10554" y="6805"/>
                  </a:moveTo>
                  <a:lnTo>
                    <a:pt x="10554" y="9956"/>
                  </a:lnTo>
                  <a:lnTo>
                    <a:pt x="10239" y="9956"/>
                  </a:lnTo>
                  <a:cubicBezTo>
                    <a:pt x="10050" y="9956"/>
                    <a:pt x="9893" y="10113"/>
                    <a:pt x="9893" y="10302"/>
                  </a:cubicBezTo>
                  <a:lnTo>
                    <a:pt x="9893" y="10649"/>
                  </a:lnTo>
                  <a:lnTo>
                    <a:pt x="2143" y="10649"/>
                  </a:lnTo>
                  <a:lnTo>
                    <a:pt x="2143" y="10302"/>
                  </a:lnTo>
                  <a:cubicBezTo>
                    <a:pt x="2143" y="10113"/>
                    <a:pt x="1985" y="9956"/>
                    <a:pt x="1764" y="9956"/>
                  </a:cubicBezTo>
                  <a:lnTo>
                    <a:pt x="1418" y="9956"/>
                  </a:lnTo>
                  <a:lnTo>
                    <a:pt x="1418" y="6805"/>
                  </a:lnTo>
                  <a:cubicBezTo>
                    <a:pt x="1670" y="6994"/>
                    <a:pt x="1985" y="7183"/>
                    <a:pt x="2332" y="7435"/>
                  </a:cubicBezTo>
                  <a:cubicBezTo>
                    <a:pt x="3182" y="7940"/>
                    <a:pt x="4505" y="8538"/>
                    <a:pt x="5986" y="8538"/>
                  </a:cubicBezTo>
                  <a:cubicBezTo>
                    <a:pt x="7498" y="8538"/>
                    <a:pt x="8790" y="7940"/>
                    <a:pt x="9641" y="7435"/>
                  </a:cubicBezTo>
                  <a:cubicBezTo>
                    <a:pt x="10019" y="7215"/>
                    <a:pt x="10334" y="6994"/>
                    <a:pt x="10554" y="6805"/>
                  </a:cubicBezTo>
                  <a:close/>
                  <a:moveTo>
                    <a:pt x="1418" y="10617"/>
                  </a:moveTo>
                  <a:lnTo>
                    <a:pt x="1418" y="11311"/>
                  </a:lnTo>
                  <a:lnTo>
                    <a:pt x="693" y="11311"/>
                  </a:lnTo>
                  <a:lnTo>
                    <a:pt x="693" y="10617"/>
                  </a:lnTo>
                  <a:close/>
                  <a:moveTo>
                    <a:pt x="11310" y="10617"/>
                  </a:moveTo>
                  <a:lnTo>
                    <a:pt x="11310" y="11311"/>
                  </a:lnTo>
                  <a:lnTo>
                    <a:pt x="10586" y="11311"/>
                  </a:lnTo>
                  <a:lnTo>
                    <a:pt x="10586" y="10617"/>
                  </a:lnTo>
                  <a:close/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0"/>
                    <a:pt x="0" y="10239"/>
                  </a:cubicBezTo>
                  <a:lnTo>
                    <a:pt x="0" y="11657"/>
                  </a:lnTo>
                  <a:cubicBezTo>
                    <a:pt x="0" y="11878"/>
                    <a:pt x="158" y="12035"/>
                    <a:pt x="347" y="12035"/>
                  </a:cubicBezTo>
                  <a:lnTo>
                    <a:pt x="1764" y="12035"/>
                  </a:lnTo>
                  <a:cubicBezTo>
                    <a:pt x="1954" y="12035"/>
                    <a:pt x="2111" y="11878"/>
                    <a:pt x="2111" y="11657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7"/>
                  </a:lnTo>
                  <a:cubicBezTo>
                    <a:pt x="9893" y="11878"/>
                    <a:pt x="10050" y="12035"/>
                    <a:pt x="10239" y="12035"/>
                  </a:cubicBezTo>
                  <a:lnTo>
                    <a:pt x="11657" y="12035"/>
                  </a:lnTo>
                  <a:cubicBezTo>
                    <a:pt x="11846" y="12035"/>
                    <a:pt x="12004" y="11878"/>
                    <a:pt x="12004" y="11657"/>
                  </a:cubicBezTo>
                  <a:lnTo>
                    <a:pt x="12004" y="10239"/>
                  </a:lnTo>
                  <a:cubicBezTo>
                    <a:pt x="12004" y="10050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43"/>
                  </a:lnTo>
                  <a:lnTo>
                    <a:pt x="11657" y="2143"/>
                  </a:lnTo>
                  <a:cubicBezTo>
                    <a:pt x="11846" y="2143"/>
                    <a:pt x="12004" y="1985"/>
                    <a:pt x="12004" y="1796"/>
                  </a:cubicBezTo>
                  <a:lnTo>
                    <a:pt x="12004" y="378"/>
                  </a:lnTo>
                  <a:cubicBezTo>
                    <a:pt x="12004" y="189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89"/>
                    <a:pt x="9893" y="378"/>
                  </a:cubicBezTo>
                  <a:lnTo>
                    <a:pt x="9893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89"/>
                    <a:pt x="1954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20;p54">
              <a:extLst>
                <a:ext uri="{FF2B5EF4-FFF2-40B4-BE49-F238E27FC236}">
                  <a16:creationId xmlns:a16="http://schemas.microsoft.com/office/drawing/2014/main" id="{132037FB-4D4E-224C-90E4-DD8AA6E5A5A3}"/>
                </a:ext>
              </a:extLst>
            </p:cNvPr>
            <p:cNvSpPr/>
            <p:nvPr/>
          </p:nvSpPr>
          <p:spPr>
            <a:xfrm>
              <a:off x="-48509525" y="2097050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041" y="725"/>
                  </a:moveTo>
                  <a:cubicBezTo>
                    <a:pt x="1230" y="725"/>
                    <a:pt x="1387" y="882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82"/>
                    <a:pt x="852" y="725"/>
                    <a:pt x="1041" y="725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70"/>
                    <a:pt x="442" y="2111"/>
                    <a:pt x="1041" y="2111"/>
                  </a:cubicBezTo>
                  <a:cubicBezTo>
                    <a:pt x="1639" y="2111"/>
                    <a:pt x="2112" y="1670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663;p54">
            <a:extLst>
              <a:ext uri="{FF2B5EF4-FFF2-40B4-BE49-F238E27FC236}">
                <a16:creationId xmlns:a16="http://schemas.microsoft.com/office/drawing/2014/main" id="{D571A154-500D-C246-B487-2AC7A053ABE9}"/>
              </a:ext>
            </a:extLst>
          </p:cNvPr>
          <p:cNvGrpSpPr/>
          <p:nvPr/>
        </p:nvGrpSpPr>
        <p:grpSpPr>
          <a:xfrm>
            <a:off x="7928016" y="2946270"/>
            <a:ext cx="334447" cy="329443"/>
            <a:chOff x="-46404975" y="1966100"/>
            <a:chExt cx="302475" cy="297950"/>
          </a:xfrm>
        </p:grpSpPr>
        <p:sp>
          <p:nvSpPr>
            <p:cNvPr id="55" name="Google Shape;5664;p54">
              <a:extLst>
                <a:ext uri="{FF2B5EF4-FFF2-40B4-BE49-F238E27FC236}">
                  <a16:creationId xmlns:a16="http://schemas.microsoft.com/office/drawing/2014/main" id="{80C34ADF-AE6D-C943-BEEF-41C8941F5BF7}"/>
                </a:ext>
              </a:extLst>
            </p:cNvPr>
            <p:cNvSpPr/>
            <p:nvPr/>
          </p:nvSpPr>
          <p:spPr>
            <a:xfrm>
              <a:off x="-46349850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65;p54">
              <a:extLst>
                <a:ext uri="{FF2B5EF4-FFF2-40B4-BE49-F238E27FC236}">
                  <a16:creationId xmlns:a16="http://schemas.microsoft.com/office/drawing/2014/main" id="{618CB7A4-1301-1048-952E-68CA258943A2}"/>
                </a:ext>
              </a:extLst>
            </p:cNvPr>
            <p:cNvSpPr/>
            <p:nvPr/>
          </p:nvSpPr>
          <p:spPr>
            <a:xfrm>
              <a:off x="-46297875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66;p54">
              <a:extLst>
                <a:ext uri="{FF2B5EF4-FFF2-40B4-BE49-F238E27FC236}">
                  <a16:creationId xmlns:a16="http://schemas.microsoft.com/office/drawing/2014/main" id="{7618FCC3-3336-384B-B7F8-27EB1BF24271}"/>
                </a:ext>
              </a:extLst>
            </p:cNvPr>
            <p:cNvSpPr/>
            <p:nvPr/>
          </p:nvSpPr>
          <p:spPr>
            <a:xfrm>
              <a:off x="-46244300" y="1966100"/>
              <a:ext cx="38600" cy="86850"/>
            </a:xfrm>
            <a:custGeom>
              <a:avLst/>
              <a:gdLst/>
              <a:ahLst/>
              <a:cxnLst/>
              <a:rect l="l" t="t" r="r" b="b"/>
              <a:pathLst>
                <a:path w="1544" h="3474" extrusionOk="0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67;p54">
              <a:extLst>
                <a:ext uri="{FF2B5EF4-FFF2-40B4-BE49-F238E27FC236}">
                  <a16:creationId xmlns:a16="http://schemas.microsoft.com/office/drawing/2014/main" id="{7367DB16-AA5D-6748-B53B-3FB792FD48B6}"/>
                </a:ext>
              </a:extLst>
            </p:cNvPr>
            <p:cNvSpPr/>
            <p:nvPr/>
          </p:nvSpPr>
          <p:spPr>
            <a:xfrm>
              <a:off x="-46404975" y="2070250"/>
              <a:ext cx="302475" cy="193800"/>
            </a:xfrm>
            <a:custGeom>
              <a:avLst/>
              <a:gdLst/>
              <a:ahLst/>
              <a:cxnLst/>
              <a:rect l="l" t="t" r="r" b="b"/>
              <a:pathLst>
                <a:path w="12099" h="7752" extrusionOk="0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740;p54">
            <a:extLst>
              <a:ext uri="{FF2B5EF4-FFF2-40B4-BE49-F238E27FC236}">
                <a16:creationId xmlns:a16="http://schemas.microsoft.com/office/drawing/2014/main" id="{F15A29A5-15AC-1F44-B6AC-853F894A3F82}"/>
              </a:ext>
            </a:extLst>
          </p:cNvPr>
          <p:cNvGrpSpPr/>
          <p:nvPr/>
        </p:nvGrpSpPr>
        <p:grpSpPr>
          <a:xfrm>
            <a:off x="7930615" y="902334"/>
            <a:ext cx="331848" cy="291767"/>
            <a:chOff x="-45664625" y="2352225"/>
            <a:chExt cx="300125" cy="263875"/>
          </a:xfrm>
        </p:grpSpPr>
        <p:sp>
          <p:nvSpPr>
            <p:cNvPr id="60" name="Google Shape;5741;p54">
              <a:extLst>
                <a:ext uri="{FF2B5EF4-FFF2-40B4-BE49-F238E27FC236}">
                  <a16:creationId xmlns:a16="http://schemas.microsoft.com/office/drawing/2014/main" id="{5C2F9F45-02C2-9343-8AB5-F796D6C4A23D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42;p54">
              <a:extLst>
                <a:ext uri="{FF2B5EF4-FFF2-40B4-BE49-F238E27FC236}">
                  <a16:creationId xmlns:a16="http://schemas.microsoft.com/office/drawing/2014/main" id="{5CA2DE9D-7BEB-654E-9123-F665AA6E74C9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43;p54">
              <a:extLst>
                <a:ext uri="{FF2B5EF4-FFF2-40B4-BE49-F238E27FC236}">
                  <a16:creationId xmlns:a16="http://schemas.microsoft.com/office/drawing/2014/main" id="{3490617C-C7B4-F04A-8BC2-59DB99AE6510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44;p54">
              <a:extLst>
                <a:ext uri="{FF2B5EF4-FFF2-40B4-BE49-F238E27FC236}">
                  <a16:creationId xmlns:a16="http://schemas.microsoft.com/office/drawing/2014/main" id="{630E6AA4-045F-3C4B-9F92-B5FC91184080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45;p54">
              <a:extLst>
                <a:ext uri="{FF2B5EF4-FFF2-40B4-BE49-F238E27FC236}">
                  <a16:creationId xmlns:a16="http://schemas.microsoft.com/office/drawing/2014/main" id="{4FE17AFB-4836-9B42-B0CB-8F769456F0E5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46;p54">
              <a:extLst>
                <a:ext uri="{FF2B5EF4-FFF2-40B4-BE49-F238E27FC236}">
                  <a16:creationId xmlns:a16="http://schemas.microsoft.com/office/drawing/2014/main" id="{D75CEAD9-3678-614A-8F58-4DC1B7FE8ECA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747;p54">
              <a:extLst>
                <a:ext uri="{FF2B5EF4-FFF2-40B4-BE49-F238E27FC236}">
                  <a16:creationId xmlns:a16="http://schemas.microsoft.com/office/drawing/2014/main" id="{378E6E15-432D-784B-8A3A-0CC0BEA44836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197;p55">
            <a:extLst>
              <a:ext uri="{FF2B5EF4-FFF2-40B4-BE49-F238E27FC236}">
                <a16:creationId xmlns:a16="http://schemas.microsoft.com/office/drawing/2014/main" id="{B1F232AA-374E-2243-B19E-4F3D7FD418D0}"/>
              </a:ext>
            </a:extLst>
          </p:cNvPr>
          <p:cNvGrpSpPr/>
          <p:nvPr/>
        </p:nvGrpSpPr>
        <p:grpSpPr>
          <a:xfrm>
            <a:off x="5195636" y="2963743"/>
            <a:ext cx="360056" cy="346516"/>
            <a:chOff x="-37534750" y="2668075"/>
            <a:chExt cx="332400" cy="319900"/>
          </a:xfrm>
        </p:grpSpPr>
        <p:sp>
          <p:nvSpPr>
            <p:cNvPr id="70" name="Google Shape;6198;p55">
              <a:extLst>
                <a:ext uri="{FF2B5EF4-FFF2-40B4-BE49-F238E27FC236}">
                  <a16:creationId xmlns:a16="http://schemas.microsoft.com/office/drawing/2014/main" id="{19A4FE5E-7060-7949-A8B4-9BFC928DBD43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99;p55">
              <a:extLst>
                <a:ext uri="{FF2B5EF4-FFF2-40B4-BE49-F238E27FC236}">
                  <a16:creationId xmlns:a16="http://schemas.microsoft.com/office/drawing/2014/main" id="{0D6A5716-7911-FF49-A4FE-7CF44904C866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6482;p56">
            <a:extLst>
              <a:ext uri="{FF2B5EF4-FFF2-40B4-BE49-F238E27FC236}">
                <a16:creationId xmlns:a16="http://schemas.microsoft.com/office/drawing/2014/main" id="{B6F52A2D-FA09-1F47-885D-3331DEC334FB}"/>
              </a:ext>
            </a:extLst>
          </p:cNvPr>
          <p:cNvGrpSpPr/>
          <p:nvPr/>
        </p:nvGrpSpPr>
        <p:grpSpPr>
          <a:xfrm>
            <a:off x="5072093" y="975697"/>
            <a:ext cx="346667" cy="333257"/>
            <a:chOff x="-31889075" y="2658950"/>
            <a:chExt cx="302475" cy="290775"/>
          </a:xfrm>
        </p:grpSpPr>
        <p:sp>
          <p:nvSpPr>
            <p:cNvPr id="74" name="Google Shape;6483;p56">
              <a:extLst>
                <a:ext uri="{FF2B5EF4-FFF2-40B4-BE49-F238E27FC236}">
                  <a16:creationId xmlns:a16="http://schemas.microsoft.com/office/drawing/2014/main" id="{6FCD5B9E-4F43-9C44-A1D1-F4FB9A21F3E2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484;p56">
              <a:extLst>
                <a:ext uri="{FF2B5EF4-FFF2-40B4-BE49-F238E27FC236}">
                  <a16:creationId xmlns:a16="http://schemas.microsoft.com/office/drawing/2014/main" id="{AB597E85-2325-4F4D-916A-D71BBB8A211A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bstract Oran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204</Words>
  <Application>Microsoft Macintosh PowerPoint</Application>
  <PresentationFormat>On-screen Show 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Nunito Light</vt:lpstr>
      <vt:lpstr>Arvo</vt:lpstr>
      <vt:lpstr>Fira Sans Condensed SemiBold</vt:lpstr>
      <vt:lpstr>Arial</vt:lpstr>
      <vt:lpstr>Fira Sans Condensed</vt:lpstr>
      <vt:lpstr>Abstract Orange</vt:lpstr>
      <vt:lpstr>Sometimes, exploring data again is a good idea…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cp:lastModifiedBy>Microsoft Office 用户</cp:lastModifiedBy>
  <cp:revision>27</cp:revision>
  <dcterms:modified xsi:type="dcterms:W3CDTF">2019-11-21T05:15:08Z</dcterms:modified>
</cp:coreProperties>
</file>