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686AA3-5A74-0140-8E59-8E101557414D}">
          <p14:sldIdLst>
            <p14:sldId id="256"/>
            <p14:sldId id="257"/>
            <p14:sldId id="258"/>
            <p14:sldId id="259"/>
          </p14:sldIdLst>
        </p14:section>
        <p14:section name="Python Basics" id="{97C69CB7-E004-7C49-B52F-D355F07BCCDD}">
          <p14:sldIdLst>
            <p14:sldId id="262"/>
            <p14:sldId id="263"/>
            <p14:sldId id="260"/>
            <p14:sldId id="264"/>
            <p14:sldId id="265"/>
          </p14:sldIdLst>
        </p14:section>
        <p14:section name="Scraping" id="{5C131695-D0D0-BB42-965E-55626D421B8A}">
          <p14:sldIdLst>
            <p14:sldId id="266"/>
            <p14:sldId id="267"/>
            <p14:sldId id="268"/>
            <p14:sldId id="269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85" d="100"/>
          <a:sy n="85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D5EF7D-B070-2F4B-85F2-8F58DE2B342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1477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F7D-B070-2F4B-85F2-8F58DE2B342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6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F7D-B070-2F4B-85F2-8F58DE2B342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1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F7D-B070-2F4B-85F2-8F58DE2B342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8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D5EF7D-B070-2F4B-85F2-8F58DE2B342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39813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F7D-B070-2F4B-85F2-8F58DE2B342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9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F7D-B070-2F4B-85F2-8F58DE2B342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7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F7D-B070-2F4B-85F2-8F58DE2B342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2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F7D-B070-2F4B-85F2-8F58DE2B342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6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D5EF7D-B070-2F4B-85F2-8F58DE2B342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98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D5EF7D-B070-2F4B-85F2-8F58DE2B342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891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7D5EF7D-B070-2F4B-85F2-8F58DE2B342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904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hromedriver.chromium.org/downloa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robots.txt" TargetMode="External"/><Relationship Id="rId2" Type="http://schemas.openxmlformats.org/officeDocument/2006/relationships/hyperlink" Target="http://www.[sitename].com/robots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nicrawl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mptcloud.com/blog/how-to-read-and-respect-robots-file/" TargetMode="External"/><Relationship Id="rId2" Type="http://schemas.openxmlformats.org/officeDocument/2006/relationships/hyperlink" Target="https://github.com/devkosal/scraping_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nicrawl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8F21B6-E36F-2D4A-8D92-8DF955B11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/>
              <a:t>Web scraping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0FEC5-96C4-8A41-B258-3E21AB865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dirty="0"/>
              <a:t>10/2019</a:t>
            </a:r>
          </a:p>
          <a:p>
            <a:r>
              <a:rPr lang="en-US" dirty="0"/>
              <a:t>Applied Analytics Club</a:t>
            </a:r>
          </a:p>
        </p:txBody>
      </p:sp>
    </p:spTree>
    <p:extLst>
      <p:ext uri="{BB962C8B-B14F-4D97-AF65-F5344CB8AC3E}">
        <p14:creationId xmlns:p14="http://schemas.microsoft.com/office/powerpoint/2010/main" val="282810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0498-F957-634E-8264-50FA836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Beautiful Soup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EAB9-C3B1-7C43-A515-9AFFE5373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to Jupiter Notebook</a:t>
            </a:r>
          </a:p>
          <a:p>
            <a:pPr lvl="1"/>
            <a:r>
              <a:rPr lang="en-US" dirty="0"/>
              <a:t>Open Anaconda</a:t>
            </a:r>
          </a:p>
          <a:p>
            <a:pPr lvl="1"/>
            <a:r>
              <a:rPr lang="en-US" dirty="0"/>
              <a:t>Launch Jupyter Notebook</a:t>
            </a:r>
          </a:p>
          <a:p>
            <a:pPr lvl="1"/>
            <a:r>
              <a:rPr lang="en-US" dirty="0"/>
              <a:t>Go to IMDB’s 250 movies: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www.imdb.com</a:t>
            </a:r>
            <a:r>
              <a:rPr lang="en-US" dirty="0"/>
              <a:t>/search/</a:t>
            </a:r>
            <a:r>
              <a:rPr lang="en-US" dirty="0" err="1"/>
              <a:t>title?genres</a:t>
            </a:r>
            <a:r>
              <a:rPr lang="en-US" dirty="0"/>
              <a:t>=</a:t>
            </a:r>
            <a:r>
              <a:rPr lang="en-US" dirty="0" err="1"/>
              <a:t>drama&amp;groups</a:t>
            </a:r>
            <a:r>
              <a:rPr lang="en-US" dirty="0"/>
              <a:t>=top_250&amp;sort=</a:t>
            </a:r>
            <a:r>
              <a:rPr lang="en-US" dirty="0" err="1"/>
              <a:t>user_rating,desc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0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D70F-DC5D-8F43-93BF-1DDA2973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840D-A526-A643-9A6E-E0540750B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chrome web driver from</a:t>
            </a:r>
          </a:p>
          <a:p>
            <a:pPr lvl="1"/>
            <a:r>
              <a:rPr lang="en-US" dirty="0">
                <a:hlinkClick r:id="rId2"/>
              </a:rPr>
              <a:t>http://chromedriver.chromium.org/downloads</a:t>
            </a:r>
            <a:endParaRPr lang="en-US" dirty="0"/>
          </a:p>
          <a:p>
            <a:r>
              <a:rPr lang="en-US" dirty="0"/>
              <a:t>Place the driver in your working directory</a:t>
            </a:r>
          </a:p>
          <a:p>
            <a:r>
              <a:rPr lang="en-US" dirty="0"/>
              <a:t>Continue with 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343338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E979-CE96-DC44-9247-033A16C0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81447-E444-994B-8A96-B3F5A2CC1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 respectful of websites’ permissions</a:t>
            </a:r>
          </a:p>
          <a:p>
            <a:r>
              <a:rPr lang="en-US" dirty="0"/>
              <a:t>View the website’s </a:t>
            </a:r>
            <a:r>
              <a:rPr lang="en-US" dirty="0" err="1"/>
              <a:t>robots.txt</a:t>
            </a:r>
            <a:r>
              <a:rPr lang="en-US" dirty="0"/>
              <a:t> file to learn which areas of the site are allowed or disallowed from scraping</a:t>
            </a:r>
          </a:p>
          <a:p>
            <a:pPr lvl="1"/>
            <a:r>
              <a:rPr lang="en-US" dirty="0"/>
              <a:t>You can access this file by replacing </a:t>
            </a:r>
            <a:r>
              <a:rPr lang="en-US" dirty="0" err="1"/>
              <a:t>sitename.com</a:t>
            </a:r>
            <a:r>
              <a:rPr lang="en-US" dirty="0"/>
              <a:t> in the following:  </a:t>
            </a:r>
            <a:r>
              <a:rPr lang="en-US" i="0" dirty="0">
                <a:hlinkClick r:id="rId2"/>
              </a:rPr>
              <a:t>www.[sitename.com]/robots.txt</a:t>
            </a:r>
            <a:endParaRPr lang="en-US" dirty="0"/>
          </a:p>
          <a:p>
            <a:pPr lvl="1"/>
            <a:r>
              <a:rPr lang="en-US" dirty="0"/>
              <a:t>E.g. </a:t>
            </a:r>
            <a:r>
              <a:rPr lang="en-US" dirty="0" err="1"/>
              <a:t>imdb’s</a:t>
            </a:r>
            <a:r>
              <a:rPr lang="en-US" dirty="0"/>
              <a:t> robots txt can be found at </a:t>
            </a:r>
            <a:r>
              <a:rPr lang="en-US" dirty="0">
                <a:hlinkClick r:id="rId3"/>
              </a:rPr>
              <a:t>https://www.imdb.com/robots.txt</a:t>
            </a:r>
            <a:endParaRPr lang="en-US" dirty="0"/>
          </a:p>
          <a:p>
            <a:pPr lvl="1"/>
            <a:r>
              <a:rPr lang="en-US" dirty="0"/>
              <a:t>You can also use </a:t>
            </a:r>
            <a:r>
              <a:rPr lang="en-US" dirty="0">
                <a:hlinkClick r:id="rId4"/>
              </a:rPr>
              <a:t>https://canicrawl.com/</a:t>
            </a:r>
            <a:r>
              <a:rPr lang="en-US" dirty="0"/>
              <a:t> to check if a website allows scrapping</a:t>
            </a:r>
          </a:p>
          <a:p>
            <a:r>
              <a:rPr lang="en-US" dirty="0"/>
              <a:t>Don’t overload website servers by sending too many requests. Use “</a:t>
            </a:r>
            <a:r>
              <a:rPr lang="en-US" dirty="0" err="1"/>
              <a:t>time.sleep</a:t>
            </a:r>
            <a:r>
              <a:rPr lang="en-US" dirty="0"/>
              <a:t>(xx)” function to delay requests. </a:t>
            </a:r>
          </a:p>
          <a:p>
            <a:pPr lvl="1"/>
            <a:r>
              <a:rPr lang="en-US" dirty="0"/>
              <a:t>This will also prevent your IP address from being banned </a:t>
            </a:r>
          </a:p>
        </p:txBody>
      </p:sp>
    </p:spTree>
    <p:extLst>
      <p:ext uri="{BB962C8B-B14F-4D97-AF65-F5344CB8AC3E}">
        <p14:creationId xmlns:p14="http://schemas.microsoft.com/office/powerpoint/2010/main" val="187809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0742-43E9-A940-A58C-9080F3B0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</a:t>
            </a:r>
            <a:r>
              <a:rPr lang="en-US" dirty="0" err="1"/>
              <a:t>robots.txt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F9D6-02F7-8641-8720-6EA572418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4946073" cy="37229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pages of the website can be scrapped if you see the following:</a:t>
            </a:r>
          </a:p>
          <a:p>
            <a:pPr lvl="1" fontAlgn="base"/>
            <a:r>
              <a:rPr lang="en-US" i="1" dirty="0"/>
              <a:t>User-agent: *</a:t>
            </a:r>
            <a:endParaRPr lang="en-US" dirty="0"/>
          </a:p>
          <a:p>
            <a:pPr lvl="1" fontAlgn="base"/>
            <a:r>
              <a:rPr lang="en-US" i="1" dirty="0"/>
              <a:t>Disallow:</a:t>
            </a:r>
            <a:endParaRPr lang="en-US" dirty="0"/>
          </a:p>
          <a:p>
            <a:r>
              <a:rPr lang="en-US" dirty="0"/>
              <a:t>None of the pages of the website can be scrapped if you see the following:</a:t>
            </a:r>
          </a:p>
          <a:p>
            <a:pPr lvl="1" fontAlgn="base"/>
            <a:r>
              <a:rPr lang="en-US" i="1" dirty="0"/>
              <a:t>User-agent: *</a:t>
            </a:r>
            <a:endParaRPr lang="en-US" dirty="0"/>
          </a:p>
          <a:p>
            <a:pPr lvl="1" fontAlgn="base"/>
            <a:r>
              <a:rPr lang="en-US" i="1" dirty="0"/>
              <a:t>Disallow: /</a:t>
            </a:r>
            <a:endParaRPr lang="en-US" dirty="0"/>
          </a:p>
          <a:p>
            <a:r>
              <a:rPr lang="en-US" dirty="0"/>
              <a:t>Example from </a:t>
            </a:r>
            <a:r>
              <a:rPr lang="en-US" dirty="0" err="1"/>
              <a:t>imdb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pPr lvl="1"/>
            <a:r>
              <a:rPr lang="en-US" dirty="0"/>
              <a:t>The sub-directories mentioned here are disallowed from being scrapped</a:t>
            </a:r>
          </a:p>
          <a:p>
            <a:endParaRPr lang="en-US" dirty="0"/>
          </a:p>
        </p:txBody>
      </p:sp>
      <p:pic>
        <p:nvPicPr>
          <p:cNvPr id="5" name="Picture 4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C93E4F5E-D345-8A43-AA47-D6A3CC33B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624" y="1734540"/>
            <a:ext cx="4743534" cy="459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4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78E9-71F5-354D-B21C-ECBECB9C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Take-home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20C0-42CF-7C46-A950-54BC82534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81151"/>
            <a:ext cx="10088088" cy="4091049"/>
          </a:xfrm>
        </p:spPr>
        <p:txBody>
          <a:bodyPr/>
          <a:lstStyle/>
          <a:p>
            <a:r>
              <a:rPr lang="en-US" dirty="0"/>
              <a:t>Scrape a fictional book store: http://</a:t>
            </a:r>
            <a:r>
              <a:rPr lang="en-US" dirty="0" err="1"/>
              <a:t>books.toscrape.com</a:t>
            </a:r>
            <a:r>
              <a:rPr lang="en-US" dirty="0"/>
              <a:t>/?</a:t>
            </a:r>
          </a:p>
          <a:p>
            <a:r>
              <a:rPr lang="en-US" dirty="0"/>
              <a:t>Use what you have learned to create efficiently scrape the following data for Travel, Poetry, Art, Humor and Academic books:</a:t>
            </a:r>
          </a:p>
          <a:p>
            <a:pPr lvl="1"/>
            <a:r>
              <a:rPr lang="en-US" dirty="0"/>
              <a:t>Book Title</a:t>
            </a:r>
          </a:p>
          <a:p>
            <a:pPr lvl="1"/>
            <a:r>
              <a:rPr lang="en-US" dirty="0"/>
              <a:t>Product Description</a:t>
            </a:r>
          </a:p>
          <a:p>
            <a:pPr lvl="1"/>
            <a:r>
              <a:rPr lang="en-US" dirty="0"/>
              <a:t>Price (excl. tax)</a:t>
            </a:r>
          </a:p>
          <a:p>
            <a:pPr lvl="1"/>
            <a:r>
              <a:rPr lang="en-US" dirty="0"/>
              <a:t>Number of Reviews</a:t>
            </a:r>
          </a:p>
          <a:p>
            <a:r>
              <a:rPr lang="en-US" dirty="0"/>
              <a:t>Store all of the data in a single Pandas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The most efficient scraper will be awarded with a prize</a:t>
            </a:r>
          </a:p>
          <a:p>
            <a:r>
              <a:rPr lang="en-US" dirty="0"/>
              <a:t>Deadline for submissions are in a week from today, 4/18/2019 11:59pm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35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3CF4-B6C6-804F-BC3C-75A557FE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E90C-F41C-FB4E-A307-DD6061518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0986"/>
            <a:ext cx="9933709" cy="412667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https://github.com/devkosal/scraping_tutorial</a:t>
            </a:r>
            <a:endParaRPr lang="en-US" dirty="0"/>
          </a:p>
          <a:p>
            <a:pPr lvl="1"/>
            <a:r>
              <a:rPr lang="en-US" dirty="0"/>
              <a:t>All code provided in this lecture can be found here</a:t>
            </a:r>
          </a:p>
          <a:p>
            <a:r>
              <a:rPr lang="en-US" dirty="0"/>
              <a:t>http://</a:t>
            </a:r>
            <a:r>
              <a:rPr lang="en-US" dirty="0" err="1"/>
              <a:t>toscrape.com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Great sample websites to perform beginner to intermediate scrapping on</a:t>
            </a:r>
          </a:p>
          <a:p>
            <a:r>
              <a:rPr lang="en-US" dirty="0"/>
              <a:t>https://</a:t>
            </a:r>
            <a:r>
              <a:rPr lang="en-US" dirty="0" err="1"/>
              <a:t>www.edx.org</a:t>
            </a:r>
            <a:r>
              <a:rPr lang="en-US" dirty="0"/>
              <a:t>/course/introduction-to-computer-science-and-programming-using-python-0</a:t>
            </a:r>
          </a:p>
          <a:p>
            <a:pPr lvl="1"/>
            <a:r>
              <a:rPr lang="en-US" dirty="0"/>
              <a:t>Introduction to Computer Science using Python</a:t>
            </a:r>
          </a:p>
          <a:p>
            <a:pPr lvl="1"/>
            <a:r>
              <a:rPr lang="en-US" dirty="0"/>
              <a:t>Highly recommended course on learning Python and CS form scratch</a:t>
            </a:r>
          </a:p>
          <a:p>
            <a:r>
              <a:rPr lang="en-US" dirty="0">
                <a:hlinkClick r:id="rId3"/>
              </a:rPr>
              <a:t>https://www.promptcloud.com/blog/how-to-read-and-respect-robots-file/</a:t>
            </a:r>
            <a:endParaRPr lang="en-US" dirty="0"/>
          </a:p>
          <a:p>
            <a:pPr lvl="1"/>
            <a:r>
              <a:rPr lang="en-US" dirty="0"/>
              <a:t>Further reading on interpreting </a:t>
            </a:r>
            <a:r>
              <a:rPr lang="en-US" dirty="0" err="1"/>
              <a:t>robots.txt</a:t>
            </a:r>
            <a:endParaRPr lang="en-US" dirty="0"/>
          </a:p>
          <a:p>
            <a:r>
              <a:rPr lang="en-US" dirty="0">
                <a:hlinkClick r:id="rId4"/>
              </a:rPr>
              <a:t>https://canicrawl.com/</a:t>
            </a:r>
            <a:endParaRPr lang="en-US" dirty="0"/>
          </a:p>
          <a:p>
            <a:pPr lvl="1"/>
            <a:r>
              <a:rPr lang="en-US" dirty="0"/>
              <a:t>Check scraping permissions for any website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7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1BC6C-DBB5-6B47-91E6-3EE99D6B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705" y="227604"/>
            <a:ext cx="1960374" cy="625013"/>
          </a:xfrm>
        </p:spPr>
        <p:txBody>
          <a:bodyPr>
            <a:normAutofit fontScale="90000"/>
          </a:bodyPr>
          <a:lstStyle/>
          <a:p>
            <a:r>
              <a:rPr lang="en-US" dirty="0"/>
              <a:t>Set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6BD74-8623-9147-9293-A956EE1CC28B}"/>
              </a:ext>
            </a:extLst>
          </p:cNvPr>
          <p:cNvSpPr txBox="1"/>
          <p:nvPr/>
        </p:nvSpPr>
        <p:spPr>
          <a:xfrm>
            <a:off x="934093" y="899685"/>
            <a:ext cx="1061444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Google Chrome is needed to follow along with this tutorial.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*</a:t>
            </a:r>
            <a:r>
              <a:rPr lang="en-US" sz="2800" b="1" dirty="0"/>
              <a:t>Install the Selector Gadget Extension for Chrome as well.*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you haven’t done already, download and install Anaconda Python 3 Version 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https://www.anaconda.com/distribution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Next, use Terminal or Command Prompt to enter the following, one by one: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pip install bs4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pip install selenium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pip install requests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Download all workshop materials @ ^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i="1" dirty="0"/>
              <a:t>In case of errors, raise your hand and we will come around. For those who have successfully completed the install, please assist others.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3D2B8-1C90-3E4C-976A-2BE5C524596E}"/>
              </a:ext>
            </a:extLst>
          </p:cNvPr>
          <p:cNvSpPr txBox="1"/>
          <p:nvPr/>
        </p:nvSpPr>
        <p:spPr>
          <a:xfrm>
            <a:off x="6096000" y="4076398"/>
            <a:ext cx="5727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/>
              <a:t>bit.ly</a:t>
            </a:r>
            <a:r>
              <a:rPr lang="en-US" sz="6600" b="1" dirty="0"/>
              <a:t>/2Mmi6vH</a:t>
            </a:r>
          </a:p>
        </p:txBody>
      </p:sp>
    </p:spTree>
    <p:extLst>
      <p:ext uri="{BB962C8B-B14F-4D97-AF65-F5344CB8AC3E}">
        <p14:creationId xmlns:p14="http://schemas.microsoft.com/office/powerpoint/2010/main" val="2329557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CB8B-905A-8E4E-AA2C-F728F408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DB0A7-74B2-8540-9EDF-14B9D7D2C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10064338" cy="45339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Define Scraping </a:t>
            </a:r>
          </a:p>
          <a:p>
            <a:r>
              <a:rPr lang="en-US" dirty="0"/>
              <a:t>Python Basic Components (Data Types, Functions, Containers, For Loops)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Beautiful Soup</a:t>
            </a:r>
          </a:p>
          <a:p>
            <a:pPr lvl="2"/>
            <a:r>
              <a:rPr lang="en-US" dirty="0"/>
              <a:t>Demonstration with Follow Up</a:t>
            </a:r>
          </a:p>
          <a:p>
            <a:pPr lvl="2"/>
            <a:r>
              <a:rPr lang="en-US" dirty="0"/>
              <a:t>Practice Exercise</a:t>
            </a:r>
          </a:p>
          <a:p>
            <a:pPr lvl="1"/>
            <a:r>
              <a:rPr lang="en-US" dirty="0"/>
              <a:t>Selenium</a:t>
            </a:r>
          </a:p>
          <a:p>
            <a:pPr lvl="2"/>
            <a:r>
              <a:rPr lang="en-US" dirty="0"/>
              <a:t>Demonstration with Follow Up</a:t>
            </a:r>
          </a:p>
          <a:p>
            <a:pPr lvl="2"/>
            <a:r>
              <a:rPr lang="en-US" dirty="0"/>
              <a:t>Practice Exercise</a:t>
            </a:r>
          </a:p>
          <a:p>
            <a:r>
              <a:rPr lang="en-US" dirty="0"/>
              <a:t>Things to keep in mind when scraping (</a:t>
            </a:r>
            <a:r>
              <a:rPr lang="en-US" dirty="0" err="1"/>
              <a:t>robots.txt</a:t>
            </a:r>
            <a:r>
              <a:rPr lang="en-US" dirty="0"/>
              <a:t>)</a:t>
            </a:r>
          </a:p>
          <a:p>
            <a:r>
              <a:rPr lang="en-US" dirty="0"/>
              <a:t>Challenge Introduction </a:t>
            </a:r>
          </a:p>
          <a:p>
            <a:r>
              <a:rPr lang="en-US" dirty="0"/>
              <a:t>Q &amp; 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2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A097-16AC-2E4E-AFF2-8483AA67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Web Scraping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BDEA-0D20-2446-A168-CEC5DC96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n-US" sz="1800" dirty="0"/>
              <a:t>Used for extracting data from websites</a:t>
            </a:r>
          </a:p>
          <a:p>
            <a:r>
              <a:rPr lang="en-US" sz="1800" dirty="0"/>
              <a:t>Automates the process of gathering data which is typically only accessible via a web browser</a:t>
            </a:r>
          </a:p>
          <a:p>
            <a:r>
              <a:rPr lang="en-US" sz="1800" dirty="0"/>
              <a:t>Each website is naturally different, therefore each requires a slightly modified approach while scraping</a:t>
            </a:r>
          </a:p>
          <a:p>
            <a:r>
              <a:rPr lang="en-US" sz="1800" dirty="0"/>
              <a:t>Not everything can be scrapped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E5D57-4C87-ED4E-BCC0-D02A5B21A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324" y="2544972"/>
            <a:ext cx="5421087" cy="214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0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A425-4FB3-7D4C-8183-4CAA551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Python Basics: Data Types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9BD61-EFD6-B94A-A6C8-C680D1910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6291638" cy="3616036"/>
          </a:xfrm>
        </p:spPr>
        <p:txBody>
          <a:bodyPr>
            <a:norm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e.g. 2,3,4</a:t>
            </a:r>
          </a:p>
          <a:p>
            <a:r>
              <a:rPr lang="en-US" sz="2400" dirty="0"/>
              <a:t>Float e.g. 2.0,3.4, 4.3</a:t>
            </a:r>
          </a:p>
          <a:p>
            <a:r>
              <a:rPr lang="en-US" sz="2400" dirty="0"/>
              <a:t>String e.g. “scraping </a:t>
            </a:r>
            <a:r>
              <a:rPr lang="en-US" sz="2400" dirty="0" err="1"/>
              <a:t>ftw</a:t>
            </a:r>
            <a:r>
              <a:rPr lang="en-US" sz="2400" dirty="0"/>
              <a:t>!”, ”John Doe”</a:t>
            </a:r>
          </a:p>
          <a:p>
            <a:r>
              <a:rPr lang="en-US" sz="2400" dirty="0"/>
              <a:t>Boolean True, False</a:t>
            </a:r>
          </a:p>
          <a:p>
            <a:r>
              <a:rPr lang="en-US" sz="2400" dirty="0"/>
              <a:t>Others (Complex, Unicode etc.)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85656-787F-2C4F-9157-7B46019D1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808" y="2886075"/>
            <a:ext cx="2000992" cy="20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7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95FD-43EC-E347-949E-10420D82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B629-D429-AA44-9494-941942210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7008987" cy="3581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Functions start with “def” with the following format</a:t>
            </a:r>
          </a:p>
          <a:p>
            <a:pPr lvl="1"/>
            <a:r>
              <a:rPr lang="en-US" dirty="0"/>
              <a:t>def function1(paramter1,parameter2):</a:t>
            </a:r>
          </a:p>
          <a:p>
            <a:pPr marL="987552" lvl="2" indent="0">
              <a:buNone/>
            </a:pPr>
            <a:r>
              <a:rPr lang="en-US" dirty="0"/>
              <a:t>	answer = parameter1+paramter2</a:t>
            </a:r>
          </a:p>
          <a:p>
            <a:pPr marL="987552" lvl="2" indent="0">
              <a:buNone/>
            </a:pPr>
            <a:r>
              <a:rPr lang="en-US" dirty="0"/>
              <a:t>	return answer</a:t>
            </a:r>
          </a:p>
          <a:p>
            <a:r>
              <a:rPr lang="en-US" dirty="0"/>
              <a:t>There are two ways to call functions</a:t>
            </a:r>
            <a:r>
              <a:rPr lang="en-US" b="1" dirty="0"/>
              <a:t>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Function1()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/>
              <a:t>E.g. type(5) # </a:t>
            </a:r>
            <a:r>
              <a:rPr lang="en-US" dirty="0" err="1"/>
              <a:t>int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Object.function1()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/>
              <a:t>“</a:t>
            </a:r>
            <a:r>
              <a:rPr lang="en-US" dirty="0" err="1"/>
              <a:t>python”.upper</a:t>
            </a:r>
            <a:r>
              <a:rPr lang="en-US" dirty="0"/>
              <a:t>() # “PYTHON”</a:t>
            </a:r>
          </a:p>
          <a:p>
            <a:pPr lvl="1"/>
            <a:r>
              <a:rPr lang="en-US" dirty="0"/>
              <a:t>Used under different circumstances (examples to come later)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5C4DC-BBD2-EF49-AA10-99B30AA07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808" y="2886075"/>
            <a:ext cx="2000992" cy="20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9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1F6D-34C1-8E49-A3B6-852542EF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27786-5241-0241-B941-18ED72FEC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989116"/>
            <a:ext cx="10311740" cy="4589813"/>
          </a:xfrm>
        </p:spPr>
        <p:txBody>
          <a:bodyPr>
            <a:normAutofit/>
          </a:bodyPr>
          <a:lstStyle/>
          <a:p>
            <a:r>
              <a:rPr lang="en-US" sz="1600" dirty="0"/>
              <a:t>Type of data container which is used to store multiple data at the same time</a:t>
            </a:r>
          </a:p>
          <a:p>
            <a:r>
              <a:rPr lang="en-US" sz="1600" dirty="0"/>
              <a:t>Mutable (Can be changed)</a:t>
            </a:r>
          </a:p>
          <a:p>
            <a:r>
              <a:rPr lang="en-US" sz="1600" dirty="0"/>
              <a:t>Comparable to R’s vector </a:t>
            </a:r>
          </a:p>
          <a:p>
            <a:pPr lvl="1"/>
            <a:r>
              <a:rPr lang="en-US" sz="1600" dirty="0"/>
              <a:t>E.g. list1 = [0,1,2,3,4]</a:t>
            </a:r>
          </a:p>
          <a:p>
            <a:r>
              <a:rPr lang="en-US" sz="1600" dirty="0"/>
              <a:t>Can contain items of varying data types</a:t>
            </a:r>
          </a:p>
          <a:p>
            <a:pPr lvl="1"/>
            <a:r>
              <a:rPr lang="en-US" sz="1600" dirty="0"/>
              <a:t>E.g. list2 = [6,’harry’, True, 1.0]</a:t>
            </a:r>
          </a:p>
          <a:p>
            <a:r>
              <a:rPr lang="en-US" sz="1600" dirty="0"/>
              <a:t>Indexing starts with 0</a:t>
            </a:r>
          </a:p>
          <a:p>
            <a:pPr lvl="1"/>
            <a:r>
              <a:rPr lang="en-US" sz="1600" dirty="0"/>
              <a:t>E.g. list2[0] = 6</a:t>
            </a:r>
          </a:p>
          <a:p>
            <a:r>
              <a:rPr lang="en-US" sz="1600" dirty="0"/>
              <a:t>A list can be nested in another list</a:t>
            </a:r>
          </a:p>
          <a:p>
            <a:pPr lvl="1"/>
            <a:r>
              <a:rPr lang="en-US" sz="1600" dirty="0"/>
              <a:t>E.g. [1 , [98,109], 6, 7]</a:t>
            </a:r>
          </a:p>
          <a:p>
            <a:r>
              <a:rPr lang="en-US" sz="1600" dirty="0"/>
              <a:t>Call the ”append” function to add an item to a list</a:t>
            </a:r>
          </a:p>
          <a:p>
            <a:pPr lvl="1"/>
            <a:r>
              <a:rPr lang="en-US" sz="1600" dirty="0"/>
              <a:t>E.g. list1.append(5)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3646C-F645-5E41-B189-AB03595EB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808" y="2886075"/>
            <a:ext cx="2000992" cy="20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4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2568-D180-8C43-9046-F6B4890A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Dictionaries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A7EE-FE7A-B649-B56A-7933E9C9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Collection of key-value pairs</a:t>
            </a:r>
          </a:p>
          <a:p>
            <a:r>
              <a:rPr lang="en-US" dirty="0"/>
              <a:t>Very similar to JSON objects</a:t>
            </a:r>
          </a:p>
          <a:p>
            <a:r>
              <a:rPr lang="en-US" dirty="0"/>
              <a:t>Mutable </a:t>
            </a:r>
          </a:p>
          <a:p>
            <a:r>
              <a:rPr lang="en-US" dirty="0"/>
              <a:t>E.g. dict1 = {‘r’:4,’w’:9, ‘t’:5}</a:t>
            </a:r>
          </a:p>
          <a:p>
            <a:r>
              <a:rPr lang="en-US" dirty="0"/>
              <a:t>Indexed with keys</a:t>
            </a:r>
          </a:p>
          <a:p>
            <a:pPr lvl="1"/>
            <a:r>
              <a:rPr lang="en-US" dirty="0"/>
              <a:t>E.g. dict1[‘r’]</a:t>
            </a:r>
          </a:p>
          <a:p>
            <a:r>
              <a:rPr lang="en-US" dirty="0"/>
              <a:t>Keys are unique</a:t>
            </a:r>
          </a:p>
          <a:p>
            <a:r>
              <a:rPr lang="en-US" dirty="0"/>
              <a:t>Values can be lists or other nested dictionaries</a:t>
            </a:r>
          </a:p>
          <a:p>
            <a:r>
              <a:rPr lang="en-US" dirty="0"/>
              <a:t>A dictionary can also be nested into a list e.g. [{3:4,5:6}, 6,7]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89F74-BF84-224F-87F4-F8EAD31D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808" y="2886075"/>
            <a:ext cx="2000992" cy="20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1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A138-E613-CA47-B2D7-24488780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Python Basics: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213F-C0A0-B74D-9944-C432D90B8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 dirty="0"/>
              <a:t>Used for iterating over a sequence (a list, a tuple, a dictionary, a set, or a string)</a:t>
            </a:r>
          </a:p>
          <a:p>
            <a:r>
              <a:rPr lang="en-US" dirty="0"/>
              <a:t>E.g. </a:t>
            </a:r>
          </a:p>
          <a:p>
            <a:pPr lvl="1"/>
            <a:r>
              <a:rPr lang="en-US" dirty="0" err="1"/>
              <a:t>cities_list</a:t>
            </a:r>
            <a:r>
              <a:rPr lang="en-US" dirty="0"/>
              <a:t> = [‘</a:t>
            </a:r>
            <a:r>
              <a:rPr lang="en-US" dirty="0" err="1"/>
              <a:t>hong</a:t>
            </a:r>
            <a:r>
              <a:rPr lang="en-US" dirty="0"/>
              <a:t> </a:t>
            </a:r>
            <a:r>
              <a:rPr lang="en-US" dirty="0" err="1"/>
              <a:t>kong</a:t>
            </a:r>
            <a:r>
              <a:rPr lang="en-US" dirty="0"/>
              <a:t>”, “new </a:t>
            </a:r>
            <a:r>
              <a:rPr lang="en-US" dirty="0" err="1"/>
              <a:t>york</a:t>
            </a:r>
            <a:r>
              <a:rPr lang="en-US" dirty="0"/>
              <a:t>”, “</a:t>
            </a:r>
            <a:r>
              <a:rPr lang="en-US" dirty="0" err="1"/>
              <a:t>miami</a:t>
            </a:r>
            <a:r>
              <a:rPr lang="en-US" dirty="0"/>
              <a:t>”]</a:t>
            </a:r>
          </a:p>
          <a:p>
            <a:pPr lvl="1"/>
            <a:r>
              <a:rPr lang="en-US" dirty="0"/>
              <a:t>for item in </a:t>
            </a:r>
            <a:r>
              <a:rPr lang="en-US" dirty="0" err="1"/>
              <a:t>cities_list</a:t>
            </a:r>
            <a:r>
              <a:rPr lang="en-US" dirty="0"/>
              <a:t>:</a:t>
            </a:r>
          </a:p>
          <a:p>
            <a:pPr marL="987552" lvl="2" indent="0">
              <a:buNone/>
            </a:pPr>
            <a:r>
              <a:rPr lang="en-US" dirty="0"/>
              <a:t>	print(item)</a:t>
            </a:r>
          </a:p>
          <a:p>
            <a:pPr marL="987552" lvl="2" indent="0">
              <a:buNone/>
            </a:pPr>
            <a:r>
              <a:rPr lang="en-US" dirty="0"/>
              <a:t># </a:t>
            </a:r>
            <a:r>
              <a:rPr lang="en-US" dirty="0" err="1"/>
              <a:t>hong</a:t>
            </a:r>
            <a:r>
              <a:rPr lang="en-US" dirty="0"/>
              <a:t> </a:t>
            </a:r>
            <a:r>
              <a:rPr lang="en-US" dirty="0" err="1"/>
              <a:t>kong</a:t>
            </a:r>
            <a:endParaRPr lang="en-US" dirty="0"/>
          </a:p>
          <a:p>
            <a:pPr marL="987552" lvl="2" indent="0">
              <a:buNone/>
            </a:pPr>
            <a:r>
              <a:rPr lang="en-US" dirty="0"/>
              <a:t># new </a:t>
            </a:r>
            <a:r>
              <a:rPr lang="en-US" dirty="0" err="1"/>
              <a:t>york</a:t>
            </a:r>
            <a:endParaRPr lang="en-US" dirty="0"/>
          </a:p>
          <a:p>
            <a:pPr marL="987552" lvl="2" indent="0">
              <a:buNone/>
            </a:pPr>
            <a:r>
              <a:rPr lang="en-US" dirty="0"/>
              <a:t># </a:t>
            </a:r>
            <a:r>
              <a:rPr lang="en-US" dirty="0" err="1"/>
              <a:t>miami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4FD72-3B62-F14B-A69F-A8315174D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808" y="2886075"/>
            <a:ext cx="2000992" cy="20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862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959</Words>
  <Application>Microsoft Macintosh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Franklin Gothic Book</vt:lpstr>
      <vt:lpstr>Wingdings</vt:lpstr>
      <vt:lpstr>Crop</vt:lpstr>
      <vt:lpstr>Web scraping with python</vt:lpstr>
      <vt:lpstr>Set Up</vt:lpstr>
      <vt:lpstr>Contents</vt:lpstr>
      <vt:lpstr>Web Scraping</vt:lpstr>
      <vt:lpstr>Python Basics: Data Types</vt:lpstr>
      <vt:lpstr>Python Basics: Functions</vt:lpstr>
      <vt:lpstr>Python Basics: Lists</vt:lpstr>
      <vt:lpstr>Python Basics: Dictionaries </vt:lpstr>
      <vt:lpstr>Python Basics: For Loops</vt:lpstr>
      <vt:lpstr>Beautiful Soup</vt:lpstr>
      <vt:lpstr>Selenium</vt:lpstr>
      <vt:lpstr>Scraping Ethics</vt:lpstr>
      <vt:lpstr>Interpreting the robots.txt file</vt:lpstr>
      <vt:lpstr>Take-home Challenge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with python</dc:title>
  <dc:creator>Dev Sharma</dc:creator>
  <cp:lastModifiedBy>Dev Sharma</cp:lastModifiedBy>
  <cp:revision>20</cp:revision>
  <dcterms:created xsi:type="dcterms:W3CDTF">2019-04-03T19:20:03Z</dcterms:created>
  <dcterms:modified xsi:type="dcterms:W3CDTF">2019-10-15T23:59:47Z</dcterms:modified>
</cp:coreProperties>
</file>